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48" r:id="rId2"/>
  </p:sldMasterIdLst>
  <p:notesMasterIdLst>
    <p:notesMasterId r:id="rId48"/>
  </p:notesMasterIdLst>
  <p:sldIdLst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3" r:id="rId45"/>
    <p:sldId id="302" r:id="rId46"/>
    <p:sldId id="304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FA7ED2-52E6-4337-B398-339565CE5532}" v="9" dt="2022-08-23T12:36:21.4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42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microsoft.com/office/2015/10/relationships/revisionInfo" Target="revisionInfo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CFC340-25B8-4C33-BF87-4535C075AB42}" type="datetimeFigureOut">
              <a:t>8/23/2022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668B1C-FA23-4044-98F2-73A694162CE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563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a/a6/Glasgow_Science_Centre_and_Tower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/3.0/deed.en" TargetMode="Externa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orth_Hoyle_Offshore_Wind_Farm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reativecommons.org/licenses/by-sa/3.0/legalcode" TargetMode="Externa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 Image: DisobeyArt/Shutterstock.com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68B1C-FA23-4044-98F2-73A694162CE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6180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0" i="0" dirty="0">
                <a:solidFill>
                  <a:srgbClr val="333333"/>
                </a:solidFill>
                <a:effectLst/>
                <a:latin typeface="Elysio-Regular"/>
              </a:rPr>
              <a:t>Image: Florian Fuchs, licensed via Wikipedia </a:t>
            </a:r>
            <a:r>
              <a:rPr lang="en-GB" b="1" u="sng" dirty="0">
                <a:solidFill>
                  <a:srgbClr val="000000"/>
                </a:solidFill>
                <a:latin typeface="Elysio-Regular"/>
                <a:hlinkClick r:id="rId3"/>
              </a:rPr>
              <a:t>Wikipedia </a:t>
            </a:r>
            <a:r>
              <a:rPr lang="en-GB" b="1" i="0" u="sng" dirty="0">
                <a:solidFill>
                  <a:srgbClr val="000000"/>
                </a:solidFill>
                <a:effectLst/>
                <a:latin typeface="Elysio-Regular"/>
                <a:hlinkClick r:id="rId3"/>
              </a:rPr>
              <a:t>Commons</a:t>
            </a:r>
            <a:r>
              <a:rPr lang="en-GB" b="0" i="0" dirty="0">
                <a:solidFill>
                  <a:srgbClr val="333333"/>
                </a:solidFill>
                <a:effectLst/>
                <a:latin typeface="Elysio-Regular"/>
              </a:rPr>
              <a:t> under </a:t>
            </a:r>
            <a:r>
              <a:rPr lang="en-GB" b="1" i="0" u="sng" dirty="0">
                <a:solidFill>
                  <a:srgbClr val="000000"/>
                </a:solidFill>
                <a:effectLst/>
                <a:latin typeface="Elysio-Regular"/>
                <a:hlinkClick r:id="rId4"/>
              </a:rPr>
              <a:t>CC BY 3.0</a:t>
            </a:r>
            <a:r>
              <a:rPr lang="en-GB" b="0" i="0" dirty="0">
                <a:solidFill>
                  <a:srgbClr val="333333"/>
                </a:solidFill>
                <a:effectLst/>
                <a:latin typeface="Elysio-Regular"/>
              </a:rPr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68B1C-FA23-4044-98F2-73A694162CEF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327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North Hoyle offshore wind farm in Wales. Wind power delivers large amounts of clean energy. </a:t>
            </a:r>
            <a:endParaRPr lang="en-US"/>
          </a:p>
          <a:p>
            <a:endParaRPr lang="en-US"/>
          </a:p>
          <a:p>
            <a:r>
              <a:rPr lang="en-US" dirty="0"/>
              <a:t>Image: Kaly99 licensed via </a:t>
            </a:r>
            <a:r>
              <a:rPr lang="en-US" dirty="0">
                <a:hlinkClick r:id="rId3"/>
              </a:rPr>
              <a:t>Wikimedia Commons</a:t>
            </a:r>
            <a:r>
              <a:rPr lang="en-US" dirty="0"/>
              <a:t> under </a:t>
            </a:r>
            <a:r>
              <a:rPr lang="en-US" dirty="0">
                <a:hlinkClick r:id="rId4"/>
              </a:rPr>
              <a:t>CC-BY-SA-3.0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668B1C-FA23-4044-98F2-73A694162CEF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20189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1D6AC-B022-4D48-B756-084C62B1F3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981DE00-8AE5-493B-B13F-C88B6222EB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0308FA-5DF6-4C02-959E-23FA1E6CE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276C74-58E5-47E6-BD5D-C66724233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289B3E-1EDC-417C-BA13-6DC20976DB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4677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34B92-589D-4CA3-B412-8B87EB89E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5B0EE4-E17B-456D-AC42-D60F39593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7D3E7-2DBC-453E-BAF0-4504ED1B0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55E9B8-3CB1-4090-AD82-E5866F0C0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6ADA0-28FB-439C-8924-8912DD127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4856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CC943-4A22-437A-BAC0-A171DA487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EA11D-F4B1-4D71-9F9F-53F2FDDD71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33E3B4-1B68-4ACC-B50D-73BFCF039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BD717-B01F-4D7C-BEC1-D27A330CF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1AACE8-8DC8-43FE-9848-87923A375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57712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F0C6BA-5D56-4DDD-9D8E-EA0B2EE83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6FC784-E2BA-437D-8A04-B578D68FA4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BAB2241-9AA6-422E-956F-19A2471C6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4CAA36-B802-4AE3-8C28-DD35D23BFB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CD8CF-CB93-4CB9-B94F-077F903DA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10D48F-2A22-49BA-B495-0A9CF440B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629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2B8B0-26BA-495F-98B7-5F11E167B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07722-8B44-45F3-BD02-82DF27B88F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51BBBB-ABF0-49DA-B2E6-1155E89B22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2162B8-3E5F-4423-87F5-26413C32AA3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372BF39-6F3B-444C-B1F7-AA0C30AA31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F106BC-6DA7-4F6D-AF08-F1D7887D8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6A75F8-B508-475C-8188-E50758F080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93BE46-A923-4EF1-B57F-8282E418A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37585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02137-0D03-43B4-A787-2D907A136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E9024D7-FD99-4E46-811F-734CE9F43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E1A395-3909-4820-8A7A-9209C36293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31533B-2D03-47E4-B2EB-660008B4E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6189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050BF42-A17D-4A5F-B6D8-6DCBE9E7C1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A6CA2D-0A5A-48E6-B457-1F171B70B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C449E3-3E0D-469C-B313-FAE922802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3452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0CDDA-D339-4085-B641-80CD62BA6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D8B06-6B84-4FF7-A804-F209B8915F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DDDC8-B7D1-4F32-8DC7-634553213B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424670-264A-4320-B58D-BD24276DB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633E30-0BFE-4293-B51E-F7ED19AF1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10F9AE-ADF8-4FB5-B7A3-20E0C8ABD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4729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EA1A5A-CB0A-4CA8-AEAF-467FD1F63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9F306C-2743-42C3-9A70-A12216673A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9E2358-FFF5-4A5D-A412-B876EC366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9AFF5-AFD0-4361-8A26-3B43CB801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E77C84-0FDB-4DDF-BE3B-C48AB11C3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473FE9-6677-4BBD-B97C-0E5168716A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4072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A8A3D-3F1F-47A2-88F8-04BDFC63A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C62FF67-72C6-4B7F-B0C7-A293FA03E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985861-54FC-484D-B51B-5AD81B07A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4B545-CCD8-4035-81DB-8BE92AFCD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AF05D5-8E53-4900-AED6-21CC1D865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00143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53A6F33-E62F-4D41-A2E4-40A7611A5E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3D3FDE-6A20-4F5B-ABA2-08CD8A3C1F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2DFB8A-C225-4070-9CEC-E92D613F9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F501C1-F0CD-4719-B364-3D69F6186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CF79E7-27D2-4B6B-970C-1301167673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4623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BA70A18-8E9F-4373-94B2-F75711A65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E996D4-9191-4521-AFEE-633A6DC920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F385A0-3DAA-4842-8546-81A6F91A2D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9C486-2CBC-4826-A4BF-C48F80A33439}" type="datetimeFigureOut">
              <a:rPr lang="en-GB" smtClean="0"/>
              <a:t>23/08/2022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D77CA-D202-4B53-ACD6-330BF0442E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EC1FC-586E-4740-8849-E53505406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F43157-448A-4093-A92F-555473E4DE8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59227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nhm.ac.uk/discover/news/2021/october/COP26-live-blog.html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unfccc-cop26.streamworld.de/webcast/opening-plenary-of-the-cop-followed-by-cmp-and-cma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public.wmo.int/en/media/press-release/state-of-climate-2021-extreme-events-and-major-impacts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naturalhistorymuseum.blog/2021/10/27/empowering-young-voices-on-the-planetary-emergency-executive-director-of-engagement/#more-15847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www.youtube.com/watch?v=o7EpiXViSIQ" TargetMode="Externa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" Target="slide5.xml"/><Relationship Id="rId7" Type="http://schemas.openxmlformats.org/officeDocument/2006/relationships/slide" Target="slide11.xml"/><Relationship Id="rId2" Type="http://schemas.openxmlformats.org/officeDocument/2006/relationships/slide" Target="slide3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5" Type="http://schemas.openxmlformats.org/officeDocument/2006/relationships/slide" Target="slide9.xml"/><Relationship Id="rId4" Type="http://schemas.openxmlformats.org/officeDocument/2006/relationships/slide" Target="slide7.xml"/><Relationship Id="rId9" Type="http://schemas.openxmlformats.org/officeDocument/2006/relationships/slide" Target="slide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1OtUv2Om-6Q" TargetMode="Externa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s://www.youtube.com/watch?v=Zj07QioIcW0" TargetMode="Externa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www.reuters.com/business/cop/britain-set-out-how-finance-can-help-meet-net-zero-goals-2021-11-02" TargetMode="Externa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6.png"/><Relationship Id="rId4" Type="http://schemas.openxmlformats.org/officeDocument/2006/relationships/image" Target="../media/image1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hm.ac.uk/discover/news/2021/october/COP26-live-blog.html" TargetMode="Externa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twitter.com/NHM_London/status/1456983633248595971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8.xml"/><Relationship Id="rId4" Type="http://schemas.openxmlformats.org/officeDocument/2006/relationships/hyperlink" Target="https://twitter.com/NHM_London/status/1457362140814323739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7.png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nhm.ac.uk/discover/climate-change.html" TargetMode="Externa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pcc.ch/report/sixth-assessment-report-working-group-i/" TargetMode="External"/><Relationship Id="rId2" Type="http://schemas.openxmlformats.org/officeDocument/2006/relationships/hyperlink" Target="https://www.nhm.ac.uk/discover/news/2021/september/extreme-heat-and-flooding-risk-in-london-due-to-climate-change.html" TargetMode="Externa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s://ukcop26.org/cop26-goals/" TargetMode="Externa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2249C02-DA6D-41A5-84DD-EB2BA27EF84A}"/>
              </a:ext>
            </a:extLst>
          </p:cNvPr>
          <p:cNvSpPr txBox="1"/>
          <p:nvPr/>
        </p:nvSpPr>
        <p:spPr>
          <a:xfrm>
            <a:off x="-57680" y="5332113"/>
            <a:ext cx="12307358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COP26 explained: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200" b="1" dirty="0">
                <a:solidFill>
                  <a:srgbClr val="000000"/>
                </a:solidFill>
                <a:latin typeface="Arial"/>
                <a:cs typeface="Arial"/>
              </a:rPr>
              <a:t>W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</a:rPr>
              <a:t>hat it is and why it's important for tackling climate change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F3F3493-881B-ADAD-66D0-BA6918292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0678" y="168001"/>
            <a:ext cx="1498648" cy="81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F5ECB8-C213-7ECA-936B-4F1AB1A473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5449" y="983442"/>
            <a:ext cx="8341101" cy="4330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980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94332" y="1254008"/>
            <a:ext cx="11377120" cy="67095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For two weeks, </a:t>
            </a:r>
            <a:r>
              <a:rPr lang="en-GB" sz="2400" b="1" dirty="0">
                <a:latin typeface="Arial"/>
                <a:ea typeface="+mn-lt"/>
                <a:cs typeface="+mn-lt"/>
              </a:rPr>
              <a:t>government representatives</a:t>
            </a:r>
            <a:r>
              <a:rPr lang="en-GB" sz="2400" dirty="0">
                <a:latin typeface="Arial"/>
                <a:ea typeface="+mn-lt"/>
                <a:cs typeface="+mn-lt"/>
              </a:rPr>
              <a:t> descended on Glasgow, together with roughly </a:t>
            </a:r>
            <a:r>
              <a:rPr lang="en-GB" sz="2400" b="1" dirty="0">
                <a:latin typeface="Arial"/>
                <a:ea typeface="+mn-lt"/>
                <a:cs typeface="+mn-lt"/>
              </a:rPr>
              <a:t>30,000 negotiators, scientists, businesspeople, activists and policy makers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GB">
              <a:latin typeface="Arial"/>
              <a:cs typeface="Calibri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Prominent people attending the conference included Boris Johnson, Sir David Attenborough, Her Majesty The Queen, Pope Francis and Greta Thunberg. US President Joe Biden also attended after re-joining the Paris Agreement.</a:t>
            </a:r>
            <a:endParaRPr lang="en-GB" dirty="0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British politician Alok Sharma acted as the President of COP26 which means he no longer represented the UK. Instead, he acted as a neutral and impartial COP official. The President's role involves opening and closing meetings, determining order of speakers and helping to steer discussions towards successful outcomes.</a:t>
            </a:r>
            <a:endParaRPr lang="en-GB" dirty="0">
              <a:latin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/>
          </a:p>
          <a:p>
            <a:endParaRPr lang="en-GB" sz="2800">
              <a:latin typeface="Elysio-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08521" y="195920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Who attended COP26?</a:t>
            </a:r>
          </a:p>
        </p:txBody>
      </p:sp>
    </p:spTree>
    <p:extLst>
      <p:ext uri="{BB962C8B-B14F-4D97-AF65-F5344CB8AC3E}">
        <p14:creationId xmlns:p14="http://schemas.microsoft.com/office/powerpoint/2010/main" val="1461071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08521" y="62236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endParaRPr lang="en-GB" sz="4400" b="1" dirty="0">
              <a:latin typeface="Arial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450847-41FE-409F-BC5A-3CE8CF80FF2B}"/>
              </a:ext>
            </a:extLst>
          </p:cNvPr>
          <p:cNvSpPr txBox="1"/>
          <p:nvPr/>
        </p:nvSpPr>
        <p:spPr>
          <a:xfrm>
            <a:off x="364025" y="1409032"/>
            <a:ext cx="11272251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The event was split into </a:t>
            </a:r>
            <a:r>
              <a:rPr lang="en-US" sz="2400" b="1" dirty="0">
                <a:latin typeface="Arial"/>
                <a:cs typeface="Arial"/>
              </a:rPr>
              <a:t>two zones</a:t>
            </a:r>
            <a:r>
              <a:rPr lang="en-US" sz="2400" dirty="0">
                <a:latin typeface="Arial"/>
                <a:cs typeface="Arial"/>
              </a:rPr>
              <a:t>. The </a:t>
            </a:r>
            <a:r>
              <a:rPr lang="en-US" sz="2400" b="1" dirty="0">
                <a:latin typeface="Arial"/>
                <a:cs typeface="Arial"/>
              </a:rPr>
              <a:t>blue zone</a:t>
            </a:r>
            <a:r>
              <a:rPr lang="en-US" sz="2400" dirty="0">
                <a:latin typeface="Arial"/>
                <a:cs typeface="Arial"/>
              </a:rPr>
              <a:t> was held in the Scottish Event Campus and managed by the United Nations. This is where official COP members were, and negotiations and assessments took place.</a:t>
            </a:r>
          </a:p>
          <a:p>
            <a:endParaRPr lang="en-US" sz="2400" dirty="0">
              <a:latin typeface="Arial"/>
              <a:cs typeface="Calibri"/>
            </a:endParaRPr>
          </a:p>
          <a:p>
            <a:endParaRPr lang="en-US" sz="2400" dirty="0">
              <a:latin typeface="Arial"/>
              <a:cs typeface="Calibri"/>
            </a:endParaRPr>
          </a:p>
          <a:p>
            <a:r>
              <a:rPr lang="en-US" sz="2400" dirty="0">
                <a:latin typeface="Arial"/>
                <a:cs typeface="Arial"/>
              </a:rPr>
              <a:t>The </a:t>
            </a:r>
            <a:r>
              <a:rPr lang="en-US" sz="2400" b="1" dirty="0">
                <a:latin typeface="Arial"/>
                <a:cs typeface="Arial"/>
              </a:rPr>
              <a:t>green zone</a:t>
            </a:r>
            <a:r>
              <a:rPr lang="en-US" sz="2400" dirty="0">
                <a:latin typeface="Arial"/>
                <a:cs typeface="Arial"/>
              </a:rPr>
              <a:t> was open to the public, including artists and academics. It was held in the Glasgow Science Centre, which includes a 370-seat IMAX auditorium. The space aimed to promote learning and participation around climate change through workshops, exhibitions and discussion groups.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9DAB2A-C621-DBE9-DED6-71475A5BEC6A}"/>
              </a:ext>
            </a:extLst>
          </p:cNvPr>
          <p:cNvSpPr txBox="1"/>
          <p:nvPr/>
        </p:nvSpPr>
        <p:spPr>
          <a:xfrm>
            <a:off x="621889" y="249394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Event logistics</a:t>
            </a:r>
          </a:p>
        </p:txBody>
      </p:sp>
    </p:spTree>
    <p:extLst>
      <p:ext uri="{BB962C8B-B14F-4D97-AF65-F5344CB8AC3E}">
        <p14:creationId xmlns:p14="http://schemas.microsoft.com/office/powerpoint/2010/main" val="149448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00753" y="1334219"/>
            <a:ext cx="11176594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The pledges made at summits like COP affect us all. Governments will be looking to take action in their own countries.</a:t>
            </a:r>
            <a:endParaRPr lang="en-US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In the UK, it has been made law that the country becomes carbon neutral by 2050. </a:t>
            </a:r>
            <a:r>
              <a:rPr lang="en-GB" sz="2400" b="1" dirty="0">
                <a:latin typeface="Arial"/>
                <a:ea typeface="+mn-lt"/>
                <a:cs typeface="+mn-lt"/>
              </a:rPr>
              <a:t>Only radical change can get us there</a:t>
            </a:r>
            <a:r>
              <a:rPr lang="en-GB" sz="2400" dirty="0">
                <a:latin typeface="Arial"/>
                <a:ea typeface="+mn-lt"/>
                <a:cs typeface="+mn-lt"/>
              </a:rPr>
              <a:t>. Government and big business are a key part of the journey, but individuals will also play a role.</a:t>
            </a:r>
            <a:endParaRPr lang="en-GB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Several changes for consumers are on their way over the coming decades. For instance, the sale of new petrol and diesel cars will be banned from 2030, and there is a proposal to ban new gas-powered boilers in homes in favour of low-carbon alternatives.</a:t>
            </a:r>
            <a:endParaRPr lang="en-GB" dirty="0">
              <a:latin typeface="Arial"/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08521" y="169183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How does COP26 affect you?</a:t>
            </a:r>
          </a:p>
        </p:txBody>
      </p:sp>
    </p:spTree>
    <p:extLst>
      <p:ext uri="{BB962C8B-B14F-4D97-AF65-F5344CB8AC3E}">
        <p14:creationId xmlns:p14="http://schemas.microsoft.com/office/powerpoint/2010/main" val="1829147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374017" y="1254008"/>
            <a:ext cx="11377119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Take a look at some of the key events from COP26 from the </a:t>
            </a:r>
            <a:r>
              <a:rPr lang="en-GB" sz="2400" dirty="0">
                <a:latin typeface="Arial"/>
                <a:ea typeface="+mn-lt"/>
                <a:cs typeface="+mn-lt"/>
                <a:hlinkClick r:id="rId2"/>
              </a:rPr>
              <a:t>NHM live blog</a:t>
            </a:r>
            <a:r>
              <a:rPr lang="en-GB" sz="2400" dirty="0">
                <a:latin typeface="Arial"/>
                <a:ea typeface="+mn-lt"/>
                <a:cs typeface="+mn-lt"/>
              </a:rPr>
              <a:t>, as reported by the NHM team in Glasgow...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08521" y="155815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What happened at COP26?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C09075D0-E199-47F2-A1E2-71C278640B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76" y="2474884"/>
            <a:ext cx="5014821" cy="252368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0085095-D47C-4331-902D-47C6BB645E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0600" y="5524969"/>
            <a:ext cx="1708605" cy="35609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93733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3D04FD63-5F06-4643-A286-E9E6F2611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459" y="1375291"/>
            <a:ext cx="4276784" cy="40993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A picture containing person, person, sky, suit&#10;&#10;Description automatically generated">
            <a:extLst>
              <a:ext uri="{FF2B5EF4-FFF2-40B4-BE49-F238E27FC236}">
                <a16:creationId xmlns:a16="http://schemas.microsoft.com/office/drawing/2014/main" id="{1C110FA5-ED2A-7622-D1EA-D3AA9EA6CA80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3447" y="1137117"/>
            <a:ext cx="4989094" cy="261318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467792B-4746-9E9B-9637-1ADB9037EF4A}"/>
              </a:ext>
            </a:extLst>
          </p:cNvPr>
          <p:cNvSpPr txBox="1"/>
          <p:nvPr/>
        </p:nvSpPr>
        <p:spPr>
          <a:xfrm>
            <a:off x="5577059" y="3879722"/>
            <a:ext cx="6506283" cy="233910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'Act now to keep 1.5C alive'</a:t>
            </a:r>
            <a:endParaRPr lang="en-US" sz="2800"/>
          </a:p>
          <a:p>
            <a:pPr algn="ctr"/>
            <a:endParaRPr lang="en-US" b="1" dirty="0">
              <a:latin typeface="Arial"/>
              <a:ea typeface="+mn-lt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</a:rPr>
              <a:t>Watch Alok Sharma's full opening address on the UN website here: </a:t>
            </a:r>
            <a:endParaRPr lang="en-US" sz="2000" b="1">
              <a:latin typeface="Arial"/>
              <a:ea typeface="+mn-lt"/>
              <a:cs typeface="Calibri"/>
            </a:endParaRPr>
          </a:p>
          <a:p>
            <a:pPr algn="ctr"/>
            <a:endParaRPr lang="en-US" sz="2000" b="1" dirty="0">
              <a:latin typeface="Arial"/>
              <a:ea typeface="+mn-lt"/>
              <a:cs typeface="+mn-lt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  <a:hlinkClick r:id="rId4"/>
              </a:rPr>
              <a:t>https://unfccccop26.streamworld.de/webcast/opening-plenary-of-the-cop-followed-by-cmp-and-cma</a:t>
            </a:r>
            <a:r>
              <a:rPr lang="en-US" sz="1600" b="1" dirty="0">
                <a:latin typeface="Arial"/>
                <a:ea typeface="+mn-lt"/>
                <a:cs typeface="+mn-lt"/>
              </a:rPr>
              <a:t> </a:t>
            </a:r>
            <a:endParaRPr lang="en-US" sz="16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5720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148A24F-F603-2AEC-D83D-0671A25AB399}"/>
              </a:ext>
            </a:extLst>
          </p:cNvPr>
          <p:cNvSpPr txBox="1"/>
          <p:nvPr/>
        </p:nvSpPr>
        <p:spPr>
          <a:xfrm>
            <a:off x="80513" y="4508739"/>
            <a:ext cx="6409425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​</a:t>
            </a:r>
            <a:r>
              <a:rPr lang="en-US" sz="2000" b="1" dirty="0">
                <a:latin typeface="Arial"/>
                <a:cs typeface="Arial"/>
              </a:rPr>
              <a:t>Read the State of Global Climate 2021 report here: ​</a:t>
            </a:r>
            <a:endParaRPr lang="en-US" sz="2000" b="1">
              <a:cs typeface="Calibri"/>
            </a:endParaRPr>
          </a:p>
          <a:p>
            <a:pPr algn="ctr"/>
            <a:endParaRPr lang="en-US" sz="2000" b="1" dirty="0">
              <a:latin typeface="Arial"/>
              <a:ea typeface="+mn-lt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  <a:hlinkClick r:id="rId2"/>
              </a:rPr>
              <a:t>https://public.wmo.int/en/media/press-release/state-of-climate-2021-extreme-events-and-major-impacts</a:t>
            </a:r>
            <a:r>
              <a:rPr lang="en-US" sz="2400" b="1" dirty="0">
                <a:ea typeface="+mn-lt"/>
                <a:cs typeface="+mn-lt"/>
              </a:rPr>
              <a:t> </a:t>
            </a:r>
            <a:endParaRPr lang="en-US" sz="2400" b="1">
              <a:cs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97AB1A-1314-69B1-2E3D-62F702599F17}"/>
              </a:ext>
            </a:extLst>
          </p:cNvPr>
          <p:cNvSpPr txBox="1"/>
          <p:nvPr/>
        </p:nvSpPr>
        <p:spPr>
          <a:xfrm>
            <a:off x="6398304" y="3021527"/>
            <a:ext cx="5791199" cy="298543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​</a:t>
            </a:r>
            <a:r>
              <a:rPr lang="en-US" sz="2800" b="1" dirty="0">
                <a:latin typeface="Arial"/>
                <a:cs typeface="Arial"/>
              </a:rPr>
              <a:t>COP26 opening ceremony</a:t>
            </a:r>
            <a:endParaRPr lang="en-US" sz="2800" b="1" dirty="0">
              <a:cs typeface="Calibri"/>
            </a:endParaRPr>
          </a:p>
          <a:p>
            <a:pPr algn="ctr"/>
            <a:endParaRPr lang="en-US" sz="1600" b="1" dirty="0">
              <a:latin typeface="Arial"/>
              <a:ea typeface="+mn-lt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Arial"/>
              </a:rPr>
              <a:t>Watch </a:t>
            </a:r>
            <a:r>
              <a:rPr lang="en-US" sz="2000" b="1" dirty="0">
                <a:latin typeface="Arial"/>
                <a:ea typeface="+mn-lt"/>
                <a:cs typeface="+mn-lt"/>
              </a:rPr>
              <a:t>UK prime minister Boris Johnson and Prince Charles address the attendees here via the official COP26 YouTube channel:</a:t>
            </a:r>
            <a:endParaRPr lang="en-US" sz="2000" b="1" dirty="0">
              <a:latin typeface="Arial"/>
              <a:ea typeface="+mn-lt"/>
              <a:cs typeface="Arial"/>
            </a:endParaRPr>
          </a:p>
          <a:p>
            <a:pPr algn="ctr"/>
            <a:endParaRPr lang="en-US" sz="2000" b="1" dirty="0">
              <a:latin typeface="Arial"/>
              <a:ea typeface="+mn-lt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  <a:hlinkClick r:id="rId2"/>
              </a:rPr>
              <a:t>https://public.wmo.int/en/media/press-release/state-of-climate-2021-extreme-events-and-major-impacts</a:t>
            </a:r>
            <a:r>
              <a:rPr lang="en-US" sz="2400" b="1" dirty="0">
                <a:ea typeface="+mn-lt"/>
                <a:cs typeface="+mn-lt"/>
              </a:rPr>
              <a:t> </a:t>
            </a:r>
            <a:endParaRPr lang="en-US" sz="2400" b="1">
              <a:cs typeface="Calibri" panose="020F0502020204030204"/>
            </a:endParaRPr>
          </a:p>
        </p:txBody>
      </p:sp>
      <p:pic>
        <p:nvPicPr>
          <p:cNvPr id="6" name="Picture 6" descr="Text&#10;&#10;Description automatically generated">
            <a:extLst>
              <a:ext uri="{FF2B5EF4-FFF2-40B4-BE49-F238E27FC236}">
                <a16:creationId xmlns:a16="http://schemas.microsoft.com/office/drawing/2014/main" id="{6DBACA89-B5B5-B333-6BC4-44EB6BA1263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194" y="531229"/>
            <a:ext cx="5533464" cy="4338779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B2EB960F-AC30-CDD0-2BCC-A82C3521669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876" r="322" b="13734"/>
          <a:stretch/>
        </p:blipFill>
        <p:spPr>
          <a:xfrm>
            <a:off x="7335371" y="663389"/>
            <a:ext cx="3931032" cy="217887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52015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grass, tree, person, outdoor&#10;&#10;Description automatically generated">
            <a:extLst>
              <a:ext uri="{FF2B5EF4-FFF2-40B4-BE49-F238E27FC236}">
                <a16:creationId xmlns:a16="http://schemas.microsoft.com/office/drawing/2014/main" id="{B669F1ED-6B88-72D6-DEB8-A599B6821F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3849" y="753423"/>
            <a:ext cx="3663350" cy="19221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A895B-04D3-45CD-1A0C-81EB768ACDA7}"/>
              </a:ext>
            </a:extLst>
          </p:cNvPr>
          <p:cNvSpPr txBox="1"/>
          <p:nvPr/>
        </p:nvSpPr>
        <p:spPr>
          <a:xfrm>
            <a:off x="2072" y="2906298"/>
            <a:ext cx="6588719" cy="38472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/>
              <a:t>​</a:t>
            </a:r>
            <a:r>
              <a:rPr lang="en-US" sz="2800" b="1" dirty="0">
                <a:latin typeface="Arial"/>
                <a:ea typeface="+mn-lt"/>
                <a:cs typeface="+mn-lt"/>
              </a:rPr>
              <a:t>'If COP26 talks fail, it is the planet’s young people who will live with the consequences.' </a:t>
            </a:r>
            <a:endParaRPr lang="en-US" sz="2000" b="1" dirty="0">
              <a:latin typeface="Arial"/>
              <a:cs typeface="Calibri"/>
            </a:endParaRPr>
          </a:p>
          <a:p>
            <a:pPr algn="ctr"/>
            <a:endParaRPr lang="en-US" sz="2000" b="1" dirty="0">
              <a:latin typeface="Arial"/>
              <a:ea typeface="+mn-lt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</a:rPr>
              <a:t>Find out how we are empowering younger generations to speak about their views on the planetary emergency here: </a:t>
            </a:r>
          </a:p>
          <a:p>
            <a:pPr algn="ctr"/>
            <a:endParaRPr lang="en-US" sz="2000" b="1" dirty="0">
              <a:latin typeface="Arial"/>
              <a:ea typeface="+mn-lt"/>
              <a:cs typeface="+mn-lt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  <a:hlinkClick r:id="rId3"/>
              </a:rPr>
              <a:t>https://naturalhistorymuseum.blog/2021/10/27/empowering-young-voices-on-the-planetary-emergency-executive-director-of-engagement/#more-15847</a:t>
            </a:r>
            <a:r>
              <a:rPr lang="en-US" sz="2000" b="1" dirty="0">
                <a:latin typeface="Arial"/>
                <a:ea typeface="+mn-lt"/>
                <a:cs typeface="+mn-lt"/>
              </a:rPr>
              <a:t> </a:t>
            </a:r>
            <a:endParaRPr lang="en-US" b="1"/>
          </a:p>
        </p:txBody>
      </p:sp>
      <p:pic>
        <p:nvPicPr>
          <p:cNvPr id="5" name="Picture 5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BEAE4FF7-D206-B772-3E05-9CF7A61950A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6136" y="1450695"/>
            <a:ext cx="3603424" cy="198865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9CC927-0257-2A7F-6181-A72CDF68939E}"/>
              </a:ext>
            </a:extLst>
          </p:cNvPr>
          <p:cNvSpPr txBox="1"/>
          <p:nvPr/>
        </p:nvSpPr>
        <p:spPr>
          <a:xfrm>
            <a:off x="7211684" y="3545457"/>
            <a:ext cx="4554746" cy="243143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Sir David Attenborough urges governments to 'restore the wild'</a:t>
            </a:r>
            <a:endParaRPr lang="en-US">
              <a:latin typeface="Calibri" panose="020F0502020204030204"/>
              <a:cs typeface="Calibri" panose="020F0502020204030204"/>
            </a:endParaRPr>
          </a:p>
          <a:p>
            <a:pPr algn="ctr"/>
            <a:endParaRPr lang="en-US" sz="2800" b="1" dirty="0">
              <a:latin typeface="Arial"/>
              <a:cs typeface="Arial"/>
            </a:endParaRPr>
          </a:p>
          <a:p>
            <a:pPr algn="ctr"/>
            <a:r>
              <a:rPr lang="en-US" sz="2000" b="1" dirty="0">
                <a:latin typeface="Arial"/>
                <a:ea typeface="+mn-lt"/>
                <a:cs typeface="+mn-lt"/>
                <a:hlinkClick r:id="rId5"/>
              </a:rPr>
              <a:t>https://www.youtube.com/watch?v=o7EpiXViSIQ</a:t>
            </a:r>
            <a:r>
              <a:rPr lang="en-US" sz="2000" b="1" dirty="0">
                <a:latin typeface="Arial"/>
                <a:ea typeface="+mn-lt"/>
                <a:cs typeface="+mn-lt"/>
              </a:rPr>
              <a:t> </a:t>
            </a:r>
            <a:endParaRPr lang="en-US" sz="2000" b="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6768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8F1CD51D-6B48-022D-13BC-1BA032C5F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416074"/>
            <a:ext cx="5776824" cy="7963319"/>
          </a:xfrm>
          <a:prstGeom prst="rect">
            <a:avLst/>
          </a:prstGeom>
        </p:spPr>
      </p:pic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3BF8B6E6-7F12-4251-18A7-C3D7124D9B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8" y="1488179"/>
            <a:ext cx="5014822" cy="4413605"/>
          </a:xfrm>
          <a:prstGeom prst="rect">
            <a:avLst/>
          </a:prstGeom>
        </p:spPr>
      </p:pic>
      <p:pic>
        <p:nvPicPr>
          <p:cNvPr id="6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BBF5C0F8-6C8A-380C-204A-A8C256EB6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7720" y="-632975"/>
            <a:ext cx="6107501" cy="7778892"/>
          </a:xfrm>
          <a:prstGeom prst="rect">
            <a:avLst/>
          </a:prstGeom>
        </p:spPr>
      </p:pic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C48CC532-8258-9FF3-1C04-0CE6E4A898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702" y="1067300"/>
            <a:ext cx="5086708" cy="4076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922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8F1CD51D-6B48-022D-13BC-1BA032C5F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416074"/>
            <a:ext cx="5776824" cy="7963319"/>
          </a:xfrm>
          <a:prstGeom prst="rect">
            <a:avLst/>
          </a:prstGeom>
        </p:spPr>
      </p:pic>
      <p:pic>
        <p:nvPicPr>
          <p:cNvPr id="6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BBF5C0F8-6C8A-380C-204A-A8C256EB65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7720" y="-532333"/>
            <a:ext cx="6107501" cy="7778892"/>
          </a:xfrm>
          <a:prstGeom prst="rect">
            <a:avLst/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5649B38D-9A9E-EEFB-E3B0-8BFE3391D2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080" y="1872159"/>
            <a:ext cx="4971690" cy="3099306"/>
          </a:xfrm>
          <a:prstGeom prst="rect">
            <a:avLst/>
          </a:prstGeom>
        </p:spPr>
      </p:pic>
      <p:pic>
        <p:nvPicPr>
          <p:cNvPr id="3" name="Picture 7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04A7BCB-C86D-F0CC-0A0C-E3359DC877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5947" y="1327000"/>
            <a:ext cx="5014822" cy="385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2655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A picture containing text, outdoor object&#10;&#10;Description automatically generated">
            <a:extLst>
              <a:ext uri="{FF2B5EF4-FFF2-40B4-BE49-F238E27FC236}">
                <a16:creationId xmlns:a16="http://schemas.microsoft.com/office/drawing/2014/main" id="{D37D2791-78D3-2652-E828-3CF716E75F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11" y="1000955"/>
            <a:ext cx="5230482" cy="48704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7" descr="Text, letter&#10;&#10;Description automatically generated">
            <a:extLst>
              <a:ext uri="{FF2B5EF4-FFF2-40B4-BE49-F238E27FC236}">
                <a16:creationId xmlns:a16="http://schemas.microsoft.com/office/drawing/2014/main" id="{F99B142C-F3D9-7CA0-8131-1967F462A7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7796" y="513365"/>
            <a:ext cx="5359878" cy="583127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366357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060E59-782A-49D4-B7A1-601D985EE6C5}"/>
              </a:ext>
            </a:extLst>
          </p:cNvPr>
          <p:cNvSpPr txBox="1"/>
          <p:nvPr/>
        </p:nvSpPr>
        <p:spPr>
          <a:xfrm>
            <a:off x="1715577" y="76613"/>
            <a:ext cx="883273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latin typeface="Arial"/>
                <a:cs typeface="Arial"/>
              </a:rPr>
              <a:t>Contents</a:t>
            </a:r>
            <a:endParaRPr kumimoji="0" lang="en-GB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7AEE91-3715-489E-A19A-A2C539A51F68}"/>
              </a:ext>
            </a:extLst>
          </p:cNvPr>
          <p:cNvSpPr txBox="1"/>
          <p:nvPr/>
        </p:nvSpPr>
        <p:spPr>
          <a:xfrm>
            <a:off x="1023775" y="1064005"/>
            <a:ext cx="10130073" cy="618630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2400" b="1" dirty="0">
                <a:latin typeface="Arial"/>
                <a:cs typeface="Arial"/>
                <a:hlinkClick r:id="rId2" action="ppaction://hlinksldjump"/>
              </a:rPr>
              <a:t>Slides 3 &amp; 4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What is COP?</a:t>
            </a:r>
            <a:endParaRPr lang="en-US" sz="2400" dirty="0">
              <a:cs typeface="Calibri"/>
            </a:endParaRP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3" action="ppaction://hlinksldjump"/>
              </a:rPr>
              <a:t>Slides 5 &amp; 6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</a:t>
            </a:r>
            <a:r>
              <a:rPr lang="en-GB" sz="2400" dirty="0">
                <a:latin typeface="Arial"/>
                <a:ea typeface="+mn-lt"/>
                <a:cs typeface="+mn-lt"/>
              </a:rPr>
              <a:t>The Paris Agreement and 1.5°C warming</a:t>
            </a:r>
            <a:endParaRPr lang="en-GB" sz="2400" dirty="0">
              <a:latin typeface="Arial"/>
              <a:cs typeface="Arial"/>
            </a:endParaRP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4" action="ppaction://hlinksldjump"/>
              </a:rPr>
              <a:t>Slides 7 &amp; 8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Why is COP important?</a:t>
            </a: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5" action="ppaction://hlinksldjump"/>
              </a:rPr>
              <a:t>Slide 9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What was on the agenda at COP26?</a:t>
            </a: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6" action="ppaction://hlinksldjump"/>
              </a:rPr>
              <a:t>Slide 10</a:t>
            </a:r>
            <a:r>
              <a:rPr lang="en-GB" sz="2400" b="1" dirty="0">
                <a:latin typeface="Arial"/>
                <a:cs typeface="Arial"/>
              </a:rPr>
              <a:t>: </a:t>
            </a:r>
            <a:r>
              <a:rPr lang="en-GB" sz="2400" dirty="0">
                <a:latin typeface="Arial"/>
                <a:cs typeface="Arial"/>
              </a:rPr>
              <a:t>Who attended COP 26?</a:t>
            </a: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7" action="ppaction://hlinksldjump"/>
              </a:rPr>
              <a:t>Slide 11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Event logistics</a:t>
            </a: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8" action="ppaction://hlinksldjump"/>
              </a:rPr>
              <a:t>Slide 12</a:t>
            </a:r>
            <a:r>
              <a:rPr lang="en-GB" sz="2400" b="1" dirty="0">
                <a:latin typeface="Arial"/>
                <a:cs typeface="Arial"/>
              </a:rPr>
              <a:t>:</a:t>
            </a:r>
            <a:r>
              <a:rPr lang="en-GB" sz="2400" dirty="0">
                <a:latin typeface="Arial"/>
                <a:cs typeface="Arial"/>
              </a:rPr>
              <a:t> How does COP26 affect you?</a:t>
            </a:r>
          </a:p>
          <a:p>
            <a:pPr algn="ctr"/>
            <a:endParaRPr lang="en-GB" sz="2400" dirty="0">
              <a:latin typeface="Arial"/>
              <a:cs typeface="Arial"/>
            </a:endParaRPr>
          </a:p>
          <a:p>
            <a:pPr algn="ctr"/>
            <a:r>
              <a:rPr lang="en-GB" sz="2400" b="1" dirty="0">
                <a:latin typeface="Arial"/>
                <a:cs typeface="Arial"/>
                <a:hlinkClick r:id="rId9" action="ppaction://hlinksldjump"/>
              </a:rPr>
              <a:t>Slides 13 - 45</a:t>
            </a:r>
            <a:r>
              <a:rPr lang="en-GB" sz="2400" b="1" dirty="0">
                <a:latin typeface="Arial"/>
                <a:cs typeface="Arial"/>
              </a:rPr>
              <a:t>: </a:t>
            </a:r>
            <a:r>
              <a:rPr lang="en-GB" sz="2400" dirty="0">
                <a:latin typeface="Arial"/>
                <a:cs typeface="Arial"/>
              </a:rPr>
              <a:t>Live blog highlights: What happened at COP26?</a:t>
            </a:r>
          </a:p>
          <a:p>
            <a:pPr algn="ctr"/>
            <a:endParaRPr lang="en-GB" dirty="0">
              <a:latin typeface="Arial"/>
              <a:cs typeface="Arial"/>
            </a:endParaRPr>
          </a:p>
          <a:p>
            <a:pPr algn="ctr"/>
            <a:endParaRPr lang="en-GB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1170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text, tree, plant, forest&#10;&#10;Description automatically generated">
            <a:extLst>
              <a:ext uri="{FF2B5EF4-FFF2-40B4-BE49-F238E27FC236}">
                <a16:creationId xmlns:a16="http://schemas.microsoft.com/office/drawing/2014/main" id="{1D1858A4-9AFA-50FE-4CFF-E514386B18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475" y="638322"/>
            <a:ext cx="3965275" cy="558135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87AC7B64-EF8B-E4E0-6CE4-2C6D0A277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1305" y="-791125"/>
            <a:ext cx="7070784" cy="8023306"/>
          </a:xfrm>
          <a:prstGeom prst="rect">
            <a:avLst/>
          </a:prstGeom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62FBB14A-7605-9E49-CDC5-3354A7187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44550" y="1119997"/>
            <a:ext cx="5949350" cy="397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09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8F1CD51D-6B48-022D-13BC-1BA032C5F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1" y="-416074"/>
            <a:ext cx="6165012" cy="7963319"/>
          </a:xfrm>
          <a:prstGeom prst="rect">
            <a:avLst/>
          </a:prstGeom>
        </p:spPr>
      </p:pic>
      <p:pic>
        <p:nvPicPr>
          <p:cNvPr id="5" name="Picture 6" descr="Text, letter&#10;&#10;Description automatically generated">
            <a:extLst>
              <a:ext uri="{FF2B5EF4-FFF2-40B4-BE49-F238E27FC236}">
                <a16:creationId xmlns:a16="http://schemas.microsoft.com/office/drawing/2014/main" id="{1E657B13-926B-BFD0-9C33-1E1A9DB209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344" y="1787862"/>
            <a:ext cx="5446141" cy="3598576"/>
          </a:xfrm>
          <a:prstGeom prst="rect">
            <a:avLst/>
          </a:prstGeom>
        </p:spPr>
      </p:pic>
      <p:pic>
        <p:nvPicPr>
          <p:cNvPr id="7" name="Picture 7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E475565F-6482-9596-1C57-8C0C976B61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9683" y="1092141"/>
            <a:ext cx="5316747" cy="50043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8331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8E6D07D8-FDAE-DF06-F4BE-E59489CAC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514" y="668066"/>
            <a:ext cx="7458973" cy="40266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BAB17B2-69E0-30CE-4966-570A8FCF4034}"/>
              </a:ext>
            </a:extLst>
          </p:cNvPr>
          <p:cNvSpPr txBox="1"/>
          <p:nvPr/>
        </p:nvSpPr>
        <p:spPr>
          <a:xfrm>
            <a:off x="411193" y="5227608"/>
            <a:ext cx="11398368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Relationship with Nature</a:t>
            </a:r>
            <a:r>
              <a:rPr lang="en-US" sz="2800" dirty="0">
                <a:latin typeface="Arial"/>
                <a:cs typeface="Arial"/>
              </a:rPr>
              <a:t> video link:​</a:t>
            </a:r>
            <a:endParaRPr lang="en-US" dirty="0"/>
          </a:p>
          <a:p>
            <a:pPr algn="ctr"/>
            <a:r>
              <a:rPr lang="en-US" sz="2800" dirty="0">
                <a:latin typeface="Arial"/>
                <a:cs typeface="Arial"/>
                <a:hlinkClick r:id="rId3"/>
              </a:rPr>
              <a:t>https://www.youtube.com/watch?v=1OtUv2Om-6Q</a:t>
            </a:r>
            <a:r>
              <a:rPr lang="en-US" sz="2800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943153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9CC927-0257-2A7F-6181-A72CDF68939E}"/>
              </a:ext>
            </a:extLst>
          </p:cNvPr>
          <p:cNvSpPr txBox="1"/>
          <p:nvPr/>
        </p:nvSpPr>
        <p:spPr>
          <a:xfrm>
            <a:off x="6794741" y="3372929"/>
            <a:ext cx="4554746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800" b="1" dirty="0">
                <a:latin typeface="Arial"/>
                <a:cs typeface="Arial"/>
              </a:rPr>
              <a:t>Prince Charles calls for restructuring of economy to protect nature</a:t>
            </a:r>
          </a:p>
          <a:p>
            <a:pPr algn="ctr"/>
            <a:endParaRPr lang="en-US" sz="2000" b="1">
              <a:latin typeface="Arial"/>
              <a:cs typeface="Arial"/>
            </a:endParaRPr>
          </a:p>
          <a:p>
            <a:pPr algn="ctr"/>
            <a:r>
              <a:rPr lang="en-US" sz="2000" b="1" dirty="0">
                <a:latin typeface="Arial"/>
                <a:cs typeface="Calibri"/>
                <a:hlinkClick r:id="rId2"/>
              </a:rPr>
              <a:t>https://www.youtube.com/watch?v=Zj07QioIcW0</a:t>
            </a:r>
            <a:r>
              <a:rPr lang="en-US" sz="2000" b="1" dirty="0">
                <a:latin typeface="Arial"/>
                <a:cs typeface="Calibri"/>
              </a:rPr>
              <a:t>  </a:t>
            </a:r>
            <a:endParaRPr lang="en-US" sz="2000" b="1">
              <a:latin typeface="Arial"/>
              <a:cs typeface="Arial"/>
            </a:endParaRPr>
          </a:p>
        </p:txBody>
      </p:sp>
      <p:pic>
        <p:nvPicPr>
          <p:cNvPr id="3" name="Picture 6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EFC9B9D-D026-132E-5761-33D4EE93A2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325" y="928669"/>
            <a:ext cx="5604293" cy="5000663"/>
          </a:xfrm>
          <a:prstGeom prst="rect">
            <a:avLst/>
          </a:prstGeom>
        </p:spPr>
      </p:pic>
      <p:pic>
        <p:nvPicPr>
          <p:cNvPr id="7" name="Picture 7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153EB327-8353-EE5A-74A4-2D1AB12FA5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5343" y="530003"/>
            <a:ext cx="4803689" cy="26551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27122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email&#10;&#10;Description automatically generated">
            <a:extLst>
              <a:ext uri="{FF2B5EF4-FFF2-40B4-BE49-F238E27FC236}">
                <a16:creationId xmlns:a16="http://schemas.microsoft.com/office/drawing/2014/main" id="{F48EA622-A673-E718-8DD6-5164F97C4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191" y="1093201"/>
            <a:ext cx="5546785" cy="409650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F296CF1-65B6-D1C0-642A-6666354E82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93" y="2742987"/>
            <a:ext cx="5287991" cy="348549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384F99-20D6-4751-82E9-30D51352E27A}"/>
              </a:ext>
            </a:extLst>
          </p:cNvPr>
          <p:cNvSpPr txBox="1"/>
          <p:nvPr/>
        </p:nvSpPr>
        <p:spPr>
          <a:xfrm>
            <a:off x="6406551" y="138022"/>
            <a:ext cx="5503651" cy="22467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endParaRPr lang="en-US" sz="2800" dirty="0">
              <a:latin typeface="Arial"/>
              <a:cs typeface="Arial"/>
            </a:endParaRPr>
          </a:p>
          <a:p>
            <a:pPr algn="ctr"/>
            <a:r>
              <a:rPr lang="en-US" sz="2800" b="1" dirty="0">
                <a:latin typeface="Arial"/>
                <a:cs typeface="Arial"/>
                <a:hlinkClick r:id="rId4"/>
              </a:rPr>
              <a:t>https://www.reuters.com/business/cop/britain-set-out-how-finance-can-help-meet-net-zero-goals-2021-11-02</a:t>
            </a:r>
            <a:r>
              <a:rPr lang="en-US" sz="2800" b="1" dirty="0">
                <a:latin typeface="Arial"/>
                <a:cs typeface="Arial"/>
              </a:rPr>
              <a:t> </a:t>
            </a:r>
            <a:endParaRPr lang="en-US" sz="2800" b="1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118818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590CA03F-FF0D-0D4E-5465-092B4B455C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4060" y="224595"/>
            <a:ext cx="6898255" cy="640880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10275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6D5DD4A-4162-9CA2-6DCB-F3469F8A3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061" y="1215039"/>
            <a:ext cx="5518030" cy="485924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CCE6C37-855B-E082-0D5A-08724EBA82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9646" y="1821391"/>
            <a:ext cx="5704935" cy="321521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8935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7DB9BFD6-B876-9B59-FAF6-A78AE56631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722" y="955657"/>
            <a:ext cx="4928558" cy="514796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B0B99665-1564-013A-7AC6-1D4E42EC3C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8324" y="-431691"/>
            <a:ext cx="6351916" cy="7707003"/>
          </a:xfrm>
          <a:prstGeom prst="rect">
            <a:avLst/>
          </a:prstGeom>
        </p:spPr>
      </p:pic>
      <p:pic>
        <p:nvPicPr>
          <p:cNvPr id="3" name="Picture 3" descr="Text&#10;&#10;Description automatically generated">
            <a:extLst>
              <a:ext uri="{FF2B5EF4-FFF2-40B4-BE49-F238E27FC236}">
                <a16:creationId xmlns:a16="http://schemas.microsoft.com/office/drawing/2014/main" id="{2DE6409D-73D7-5DF2-40EF-29910FBC78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67267" y="1276728"/>
            <a:ext cx="4612256" cy="4304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5838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23A763E8-8763-1449-B905-5D73551CD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10" y="-329810"/>
            <a:ext cx="6294408" cy="7963319"/>
          </a:xfrm>
          <a:prstGeom prst="rect">
            <a:avLst/>
          </a:prstGeom>
        </p:spPr>
      </p:pic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DC3CF73-1B86-CBEB-9A73-1E102716A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62" y="1764559"/>
            <a:ext cx="5345501" cy="3688314"/>
          </a:xfrm>
          <a:prstGeom prst="rect">
            <a:avLst/>
          </a:prstGeom>
        </p:spPr>
      </p:pic>
      <p:pic>
        <p:nvPicPr>
          <p:cNvPr id="7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0C32D284-EB10-44EE-16AB-7079EA9CD2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286" y="186535"/>
            <a:ext cx="5647426" cy="6844362"/>
          </a:xfrm>
          <a:prstGeom prst="rect">
            <a:avLst/>
          </a:prstGeom>
        </p:spPr>
      </p:pic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2D02D8AD-B474-8461-7B0D-406D3B26B5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4815" y="1798269"/>
            <a:ext cx="4396595" cy="3620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638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2EE1F95-354C-1A7B-6D56-A3478FE33E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3" y="1256871"/>
            <a:ext cx="4641011" cy="397044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7801138B-C28D-531A-1DEF-7F11F711C7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1042" y="1023113"/>
            <a:ext cx="3663352" cy="2166340"/>
          </a:xfrm>
          <a:prstGeom prst="rect">
            <a:avLst/>
          </a:prstGeom>
        </p:spPr>
      </p:pic>
      <p:pic>
        <p:nvPicPr>
          <p:cNvPr id="4" name="Picture 4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3292E1F0-DE9D-D6EA-A0AD-21672B43E3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6966" y="3256663"/>
            <a:ext cx="3059502" cy="2271238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85FA8934-AF8A-3A0C-A04D-48D85803E06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17081" y="3245985"/>
            <a:ext cx="3131387" cy="2263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43465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78971" y="1461850"/>
            <a:ext cx="11350171" cy="486287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The </a:t>
            </a:r>
            <a:r>
              <a:rPr lang="en-GB" sz="2400" dirty="0">
                <a:latin typeface="Arial"/>
                <a:ea typeface="+mn-lt"/>
                <a:cs typeface="+mn-lt"/>
                <a:hlinkClick r:id="rId2"/>
              </a:rPr>
              <a:t>Conference of the Parties (COP)</a:t>
            </a:r>
            <a:r>
              <a:rPr lang="en-GB" sz="2400" dirty="0">
                <a:latin typeface="Arial"/>
                <a:ea typeface="+mn-lt"/>
                <a:cs typeface="+mn-lt"/>
              </a:rPr>
              <a:t> is an </a:t>
            </a:r>
            <a:r>
              <a:rPr lang="en-GB" sz="2400" b="1" dirty="0">
                <a:latin typeface="Arial"/>
                <a:ea typeface="+mn-lt"/>
                <a:cs typeface="+mn-lt"/>
              </a:rPr>
              <a:t>annual event</a:t>
            </a:r>
            <a:r>
              <a:rPr lang="en-GB" sz="2400" dirty="0">
                <a:latin typeface="Arial"/>
                <a:ea typeface="+mn-lt"/>
                <a:cs typeface="+mn-lt"/>
              </a:rPr>
              <a:t> that brings governments together to </a:t>
            </a:r>
            <a:r>
              <a:rPr lang="en-GB" sz="2400" b="1" dirty="0">
                <a:latin typeface="Arial"/>
                <a:ea typeface="+mn-lt"/>
                <a:cs typeface="+mn-lt"/>
              </a:rPr>
              <a:t>discuss and review how climate change is being managed domestically and internationally.</a:t>
            </a:r>
          </a:p>
          <a:p>
            <a:endParaRPr lang="en-US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The first COP meeting was held in 1995 in Berlin, Germany. It is the </a:t>
            </a:r>
            <a:r>
              <a:rPr lang="en-GB" sz="2400" b="1" dirty="0">
                <a:latin typeface="Arial"/>
                <a:ea typeface="+mn-lt"/>
                <a:cs typeface="+mn-lt"/>
              </a:rPr>
              <a:t>main decision making body of the United Nations Framework Convention on Climate Change</a:t>
            </a:r>
            <a:r>
              <a:rPr lang="en-GB" sz="2400" dirty="0">
                <a:latin typeface="Arial"/>
                <a:ea typeface="+mn-lt"/>
                <a:cs typeface="+mn-lt"/>
              </a:rPr>
              <a:t>, an agreement made by 197 countries to </a:t>
            </a:r>
            <a:r>
              <a:rPr lang="en-GB" sz="2400" b="1" dirty="0">
                <a:latin typeface="Arial"/>
                <a:ea typeface="+mn-lt"/>
                <a:cs typeface="+mn-lt"/>
              </a:rPr>
              <a:t>stabilise greenhouse gas emissions and avoid dangerous climate change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dirty="0"/>
          </a:p>
          <a:p>
            <a:endParaRPr lang="en-GB" sz="2800" dirty="0">
              <a:latin typeface="Elysio-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1737691" y="192727"/>
            <a:ext cx="883273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Arial"/>
              </a:rPr>
              <a:t>What is COP?</a:t>
            </a:r>
            <a:endParaRPr lang="en-US" sz="4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5358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9BB1BA3B-71A3-576E-AC56-BFC7F974A4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457" y="929671"/>
            <a:ext cx="5719312" cy="484050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24B69AD-E991-3A7E-D0B0-EA4C8448C8E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34" t="2575" r="22760" b="4721"/>
          <a:stretch/>
        </p:blipFill>
        <p:spPr>
          <a:xfrm>
            <a:off x="7226061" y="1507664"/>
            <a:ext cx="3894688" cy="36852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192FB3-4ACA-A37C-3413-9DFB204FB476}"/>
              </a:ext>
            </a:extLst>
          </p:cNvPr>
          <p:cNvSpPr txBox="1"/>
          <p:nvPr/>
        </p:nvSpPr>
        <p:spPr>
          <a:xfrm>
            <a:off x="7067910" y="5270740"/>
            <a:ext cx="419531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Arial"/>
                <a:cs typeface="Arial"/>
                <a:hlinkClick r:id="rId4"/>
              </a:rPr>
              <a:t>https://twitter.com/NHM_London/status/1456983633248595971</a:t>
            </a:r>
            <a:r>
              <a:rPr lang="en-US" sz="2800" b="1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8006648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F31DF10-A072-1129-05E5-60BE758F9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3" y="893421"/>
            <a:ext cx="4856671" cy="505678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A person in a blue shirt&#10;&#10;Description automatically generated">
            <a:extLst>
              <a:ext uri="{FF2B5EF4-FFF2-40B4-BE49-F238E27FC236}">
                <a16:creationId xmlns:a16="http://schemas.microsoft.com/office/drawing/2014/main" id="{641D88E0-72F2-13DE-5734-116DCA0E11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1683" y="1694570"/>
            <a:ext cx="3377115" cy="3468925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344423-4A8A-FA55-A525-5B1056B026B3}"/>
              </a:ext>
            </a:extLst>
          </p:cNvPr>
          <p:cNvSpPr txBox="1"/>
          <p:nvPr/>
        </p:nvSpPr>
        <p:spPr>
          <a:xfrm>
            <a:off x="7111041" y="5270740"/>
            <a:ext cx="3850256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Arial"/>
                <a:cs typeface="Arial"/>
                <a:hlinkClick r:id="rId4"/>
              </a:rPr>
              <a:t>https://twitter.com/NHM_London/status/1457362140814323739</a:t>
            </a:r>
            <a:r>
              <a:rPr lang="en-US" sz="2800" b="1" dirty="0">
                <a:latin typeface="Arial"/>
                <a:cs typeface="Arial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6449223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235B87D7-0799-24AD-9C40-08790B080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0286" y="-575465"/>
            <a:ext cx="5647426" cy="7606362"/>
          </a:xfrm>
          <a:prstGeom prst="rect">
            <a:avLst/>
          </a:prstGeom>
        </p:spPr>
      </p:pic>
      <p:pic>
        <p:nvPicPr>
          <p:cNvPr id="2" name="Picture 2" descr="Text, letter, email&#10;&#10;Description automatically generated">
            <a:extLst>
              <a:ext uri="{FF2B5EF4-FFF2-40B4-BE49-F238E27FC236}">
                <a16:creationId xmlns:a16="http://schemas.microsoft.com/office/drawing/2014/main" id="{13696672-0A97-86BD-CBD1-9ABF6E78A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8" y="408918"/>
            <a:ext cx="5791198" cy="604016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1BCAB1C5-5CE4-9F73-859B-5EBD3D6CB2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7910" y="1224626"/>
            <a:ext cx="4468482" cy="3991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7247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74078D8B-76C8-E652-BA6F-3281B837D0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343" y="634962"/>
            <a:ext cx="5474897" cy="5703093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7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8DF68A0A-1A7A-B0B7-6101-B06BB346B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0286" y="-331051"/>
            <a:ext cx="5417389" cy="7290061"/>
          </a:xfrm>
          <a:prstGeom prst="rect">
            <a:avLst/>
          </a:pr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D0E27FD4-320E-B4F5-86B1-A840864D0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9797" y="1212293"/>
            <a:ext cx="4152179" cy="398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793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map&#10;&#10;Description automatically generated">
            <a:extLst>
              <a:ext uri="{FF2B5EF4-FFF2-40B4-BE49-F238E27FC236}">
                <a16:creationId xmlns:a16="http://schemas.microsoft.com/office/drawing/2014/main" id="{4A811711-BD61-7BF9-ABBE-8C55E59440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004" y="397027"/>
            <a:ext cx="6049992" cy="620772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3240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D585E310-D694-4FF6-6C10-D83FE2B6E4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4060" y="-431693"/>
            <a:ext cx="5417389" cy="7692627"/>
          </a:xfrm>
          <a:prstGeom prst="rect">
            <a:avLst/>
          </a:prstGeom>
        </p:spPr>
      </p:pic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715118B5-49A0-0E61-FD88-DE7FBC02C5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155" y="187774"/>
            <a:ext cx="6121880" cy="7215697"/>
          </a:xfrm>
          <a:prstGeom prst="rect">
            <a:avLst/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67219F69-2C77-F8AE-2BB1-AE120B11E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5609" y="1721140"/>
            <a:ext cx="5201728" cy="3473230"/>
          </a:xfrm>
          <a:prstGeom prst="rect">
            <a:avLst/>
          </a:prstGeom>
        </p:spPr>
      </p:pic>
      <p:pic>
        <p:nvPicPr>
          <p:cNvPr id="5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0AF8125C-6AF1-9601-DAE9-C86081356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192" y="1195354"/>
            <a:ext cx="4281576" cy="39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70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715118B5-49A0-0E61-FD88-DE7FBC02C5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187774"/>
            <a:ext cx="6121880" cy="7215697"/>
          </a:xfrm>
          <a:prstGeom prst="rect">
            <a:avLst/>
          </a:prstGeom>
        </p:spPr>
      </p:pic>
      <p:pic>
        <p:nvPicPr>
          <p:cNvPr id="3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46A85148-BE2E-FAB7-CF3F-5A2240FF20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117" y="1883071"/>
            <a:ext cx="5043577" cy="3839481"/>
          </a:xfrm>
          <a:prstGeom prst="rect">
            <a:avLst/>
          </a:prstGeom>
        </p:spPr>
      </p:pic>
      <p:pic>
        <p:nvPicPr>
          <p:cNvPr id="6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295DF489-5AF7-E0FC-2212-761EC88BF1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5948" y="1306145"/>
            <a:ext cx="5359878" cy="4993332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7352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C830C5F-E07B-6C5F-A28E-099EEAD34F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985" y="981811"/>
            <a:ext cx="5704935" cy="4880001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5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3682017E-5015-6999-C94E-8D968E5E2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7834" y="-474825"/>
            <a:ext cx="5417389" cy="7692627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FBE49E6A-1D4B-B37F-5BAA-56535BABF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4212" y="1363749"/>
            <a:ext cx="4267200" cy="385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983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5F1840BE-AD3B-48E9-64EF-3D377913D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187774"/>
            <a:ext cx="5819956" cy="7215697"/>
          </a:xfrm>
          <a:prstGeom prst="rect">
            <a:avLst/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67BF78E5-3181-2186-30FE-5EF7337A0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853" y="1853168"/>
            <a:ext cx="5000445" cy="3884912"/>
          </a:xfrm>
          <a:prstGeom prst="rect">
            <a:avLst/>
          </a:prstGeom>
        </p:spPr>
      </p:pic>
      <p:pic>
        <p:nvPicPr>
          <p:cNvPr id="7" name="Picture 6" descr="A picture containing mountain&#10;&#10;Description automatically generated">
            <a:extLst>
              <a:ext uri="{FF2B5EF4-FFF2-40B4-BE49-F238E27FC236}">
                <a16:creationId xmlns:a16="http://schemas.microsoft.com/office/drawing/2014/main" id="{EF3C0153-B972-2A34-13F7-E4E24158AE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6476" y="-532334"/>
            <a:ext cx="6021238" cy="7692627"/>
          </a:xfrm>
          <a:prstGeom prst="rect">
            <a:avLst/>
          </a:prstGeom>
        </p:spPr>
      </p:pic>
      <p:pic>
        <p:nvPicPr>
          <p:cNvPr id="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1FEE9A5A-40AD-DF18-24E2-1B3B32601D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1570" y="1401125"/>
            <a:ext cx="5057953" cy="379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1101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5F1840BE-AD3B-48E9-64EF-3D377913D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187774"/>
            <a:ext cx="5819956" cy="7215697"/>
          </a:xfrm>
          <a:prstGeom prst="rect">
            <a:avLst/>
          </a:prstGeom>
        </p:spPr>
      </p:pic>
      <p:pic>
        <p:nvPicPr>
          <p:cNvPr id="3" name="Picture 5" descr="Text&#10;&#10;Description automatically generated">
            <a:extLst>
              <a:ext uri="{FF2B5EF4-FFF2-40B4-BE49-F238E27FC236}">
                <a16:creationId xmlns:a16="http://schemas.microsoft.com/office/drawing/2014/main" id="{5427ED46-D30C-500D-CD26-5BB9F03BA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739" y="1961734"/>
            <a:ext cx="4799161" cy="3883435"/>
          </a:xfrm>
          <a:prstGeom prst="rect">
            <a:avLst/>
          </a:prstGeom>
        </p:spPr>
      </p:pic>
      <p:pic>
        <p:nvPicPr>
          <p:cNvPr id="6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7F84F8-E038-3637-E31F-9834673DC1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4740" y="1248708"/>
            <a:ext cx="4914181" cy="509383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87388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391886" y="1247955"/>
            <a:ext cx="11422743" cy="310854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The twenty-sixth COP (COP26) was scheduled to take place in 2020 but it was postponed due to the Covid-19 pandemic. The conference took place from 31 October until 12 November 2021 and was </a:t>
            </a:r>
            <a:r>
              <a:rPr lang="en-GB" sz="2400" b="1" dirty="0">
                <a:latin typeface="Arial"/>
                <a:ea typeface="+mn-lt"/>
                <a:cs typeface="+mn-lt"/>
              </a:rPr>
              <a:t>hosted by the UK Government in Glasgow.</a:t>
            </a:r>
            <a:endParaRPr lang="en-US" b="1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COP is held in a different country each year. This year, it was hosted partly in the Glasgow Science Centre shown below.</a:t>
            </a:r>
            <a:endParaRPr lang="en-GB" sz="2400" dirty="0">
              <a:latin typeface="Arial"/>
            </a:endParaRPr>
          </a:p>
          <a:p>
            <a:endParaRPr lang="en-GB" sz="2800" dirty="0">
              <a:latin typeface="Elysio-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1686892" y="221756"/>
            <a:ext cx="8832730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Arial"/>
              </a:rPr>
              <a:t>What is COP?</a:t>
            </a:r>
            <a:endParaRPr lang="en-US" sz="4400" b="1" dirty="0">
              <a:latin typeface="Arial"/>
              <a:cs typeface="Arial"/>
            </a:endParaRP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61402C87-978B-454D-AAFE-C11EBB595BB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9909" y="4163960"/>
            <a:ext cx="4152181" cy="233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49909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4ABDAD75-E388-4362-C4E3-9AF6E0C7CC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48" y="532361"/>
            <a:ext cx="5331124" cy="57932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97B74B1E-9B12-8E79-457D-2D36CDA51A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418" y="1220894"/>
            <a:ext cx="5460521" cy="443058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0932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A7779B72-2A54-29E9-4964-9B7F2773A1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0816" y="-532334"/>
            <a:ext cx="6236898" cy="7692627"/>
          </a:xfrm>
          <a:prstGeom prst="rect">
            <a:avLst/>
          </a:prstGeom>
        </p:spPr>
      </p:pic>
      <p:pic>
        <p:nvPicPr>
          <p:cNvPr id="2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6AF0764-3502-941F-308D-F7C49AF795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946" y="2201616"/>
            <a:ext cx="5000446" cy="2124090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 descr="Text, letter&#10;&#10;Description automatically generated">
            <a:extLst>
              <a:ext uri="{FF2B5EF4-FFF2-40B4-BE49-F238E27FC236}">
                <a16:creationId xmlns:a16="http://schemas.microsoft.com/office/drawing/2014/main" id="{D96076F0-D062-6175-13BA-B2720934C7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7834" y="1114848"/>
            <a:ext cx="4899803" cy="4211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14762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34ED1AE4-97B2-A3B8-1702-CDA14924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-243546"/>
            <a:ext cx="6006862" cy="7647017"/>
          </a:xfrm>
          <a:prstGeom prst="rect">
            <a:avLst/>
          </a:prstGeom>
        </p:spPr>
      </p:pic>
      <p:pic>
        <p:nvPicPr>
          <p:cNvPr id="2" name="Picture 2" descr="Text&#10;&#10;Description automatically generated">
            <a:extLst>
              <a:ext uri="{FF2B5EF4-FFF2-40B4-BE49-F238E27FC236}">
                <a16:creationId xmlns:a16="http://schemas.microsoft.com/office/drawing/2014/main" id="{EA218406-7E04-5143-3227-BF77D7FCE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88" y="1863424"/>
            <a:ext cx="5302369" cy="3720624"/>
          </a:xfrm>
          <a:prstGeom prst="rect">
            <a:avLst/>
          </a:prstGeom>
        </p:spPr>
      </p:pic>
      <p:pic>
        <p:nvPicPr>
          <p:cNvPr id="5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FBCEFA8-A36E-4CE2-5FE2-67853049E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2174" y="1393634"/>
            <a:ext cx="5287992" cy="4645826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045808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mountain&#10;&#10;Description automatically generated">
            <a:extLst>
              <a:ext uri="{FF2B5EF4-FFF2-40B4-BE49-F238E27FC236}">
                <a16:creationId xmlns:a16="http://schemas.microsoft.com/office/drawing/2014/main" id="{34ED1AE4-97B2-A3B8-1702-CDA149249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55" y="-243546"/>
            <a:ext cx="6006862" cy="7647017"/>
          </a:xfrm>
          <a:prstGeom prst="rect">
            <a:avLst/>
          </a:prstGeom>
        </p:spPr>
      </p:pic>
      <p:pic>
        <p:nvPicPr>
          <p:cNvPr id="3" name="Picture 5" descr="Text&#10;&#10;Description automatically generated">
            <a:extLst>
              <a:ext uri="{FF2B5EF4-FFF2-40B4-BE49-F238E27FC236}">
                <a16:creationId xmlns:a16="http://schemas.microsoft.com/office/drawing/2014/main" id="{1CAD672C-75BF-80BC-36B2-9D71D8700D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590" y="1627492"/>
            <a:ext cx="5287992" cy="4077467"/>
          </a:xfrm>
          <a:prstGeom prst="rect">
            <a:avLst/>
          </a:prstGeom>
        </p:spPr>
      </p:pic>
      <p:pic>
        <p:nvPicPr>
          <p:cNvPr id="6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BCB1A9E-6B98-F7CD-FA83-F80F9255A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456" y="848573"/>
            <a:ext cx="4842294" cy="546277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05993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B1F6E770-FAAA-F471-24F3-D4B0014417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852" y="1508229"/>
            <a:ext cx="4942937" cy="387029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A0EF0CE6-3717-3CF7-4919-C4AAE2B83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5345" y="955717"/>
            <a:ext cx="4942936" cy="494656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9318225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Text, letter&#10;&#10;Description automatically generated">
            <a:extLst>
              <a:ext uri="{FF2B5EF4-FFF2-40B4-BE49-F238E27FC236}">
                <a16:creationId xmlns:a16="http://schemas.microsoft.com/office/drawing/2014/main" id="{E3236125-6E9E-7F36-00DB-4DE2A40B06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231" y="1002318"/>
            <a:ext cx="5604293" cy="4853367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6" name="Picture 5" descr="A picture containing mountain&#10;&#10;Description automatically generated">
            <a:extLst>
              <a:ext uri="{FF2B5EF4-FFF2-40B4-BE49-F238E27FC236}">
                <a16:creationId xmlns:a16="http://schemas.microsoft.com/office/drawing/2014/main" id="{2C4CE195-EFF9-301A-AF6A-956ECDF930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8439" y="42760"/>
            <a:ext cx="5474898" cy="6758099"/>
          </a:xfrm>
          <a:prstGeom prst="rect">
            <a:avLst/>
          </a:prstGeom>
        </p:spPr>
      </p:pic>
      <p:pic>
        <p:nvPicPr>
          <p:cNvPr id="4" name="Picture 4" descr="Graphical user interface, text, letter&#10;&#10;Description automatically generated">
            <a:extLst>
              <a:ext uri="{FF2B5EF4-FFF2-40B4-BE49-F238E27FC236}">
                <a16:creationId xmlns:a16="http://schemas.microsoft.com/office/drawing/2014/main" id="{EFDB2122-5437-9149-C2DC-977192B1BC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1645" y="1655931"/>
            <a:ext cx="4712897" cy="353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753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43886" y="1247955"/>
            <a:ext cx="11363752" cy="661719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endParaRPr lang="en-GB" dirty="0">
              <a:latin typeface="Arial"/>
              <a:cs typeface="Calibri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Every year, it is hoped that COP meetings result in agreements between world leaders to take measurable action on tackling </a:t>
            </a:r>
            <a:r>
              <a:rPr lang="en-GB" sz="2400" dirty="0">
                <a:latin typeface="Arial"/>
                <a:ea typeface="+mn-lt"/>
                <a:cs typeface="+mn-lt"/>
                <a:hlinkClick r:id="rId2"/>
              </a:rPr>
              <a:t>climate change</a:t>
            </a:r>
            <a:r>
              <a:rPr lang="en-GB" sz="2400" dirty="0">
                <a:latin typeface="Arial"/>
                <a:ea typeface="+mn-lt"/>
                <a:cs typeface="+mn-lt"/>
              </a:rPr>
              <a:t>. But some meetings run more smoothly than others.</a:t>
            </a:r>
            <a:endParaRPr lang="en-US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One of the most positive sessions was held in Paris in 2015, which established the </a:t>
            </a:r>
            <a:r>
              <a:rPr lang="en-GB" sz="2400" b="1" dirty="0">
                <a:latin typeface="Arial"/>
                <a:ea typeface="+mn-lt"/>
                <a:cs typeface="+mn-lt"/>
              </a:rPr>
              <a:t>Paris Agreement</a:t>
            </a:r>
            <a:r>
              <a:rPr lang="en-GB" sz="2400" dirty="0">
                <a:latin typeface="Arial"/>
                <a:ea typeface="+mn-lt"/>
                <a:cs typeface="+mn-lt"/>
              </a:rPr>
              <a:t>, a legally binding treaty in which leaders pledged to limit global warming.</a:t>
            </a:r>
            <a:endParaRPr lang="en-GB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They promised to try to keep global temperatures to well below 2°C compared to pre-industrial levels, and ideally below 1.5°C.</a:t>
            </a:r>
            <a:endParaRPr lang="en-GB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/>
          </a:p>
          <a:p>
            <a:endParaRPr lang="en-GB" sz="2800">
              <a:latin typeface="Elysio-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48626" y="236025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Arial"/>
              </a:rPr>
              <a:t>The Paris Agreement and 1.5</a:t>
            </a:r>
            <a:r>
              <a:rPr lang="en-GB" sz="4400" b="1" dirty="0">
                <a:latin typeface="Arial"/>
                <a:ea typeface="+mn-lt"/>
                <a:cs typeface="+mn-lt"/>
              </a:rPr>
              <a:t>°C warming</a:t>
            </a:r>
            <a:endParaRPr lang="en-GB" sz="4400" b="1" dirty="0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1649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377045" y="1247955"/>
            <a:ext cx="11443960" cy="526297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The Industrial Revolution began in Britain in the 1700s, and it marked the start of </a:t>
            </a:r>
            <a:r>
              <a:rPr lang="en-GB" sz="2400" b="1" dirty="0">
                <a:latin typeface="Arial"/>
                <a:ea typeface="+mn-lt"/>
                <a:cs typeface="+mn-lt"/>
              </a:rPr>
              <a:t>major greenhouse gas emissions</a:t>
            </a:r>
            <a:r>
              <a:rPr lang="en-GB" sz="2400" dirty="0">
                <a:latin typeface="Arial"/>
                <a:ea typeface="+mn-lt"/>
                <a:cs typeface="+mn-lt"/>
              </a:rPr>
              <a:t>. As emissions rise, </a:t>
            </a:r>
            <a:r>
              <a:rPr lang="en-GB" sz="2400" dirty="0">
                <a:latin typeface="Arial"/>
                <a:ea typeface="+mn-lt"/>
                <a:cs typeface="+mn-lt"/>
                <a:hlinkClick r:id="rId2"/>
              </a:rPr>
              <a:t>our world keeps getting hotter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US" sz="240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At the moment, the world is on track </a:t>
            </a:r>
            <a:r>
              <a:rPr lang="en-GB" sz="2400" dirty="0">
                <a:latin typeface="Arial"/>
                <a:ea typeface="+mn-lt"/>
                <a:cs typeface="+mn-lt"/>
                <a:hlinkClick r:id="rId3"/>
              </a:rPr>
              <a:t>to get 1.5°C hotter by the 2030s</a:t>
            </a:r>
            <a:r>
              <a:rPr lang="en-GB" sz="2400" dirty="0">
                <a:latin typeface="Arial"/>
                <a:ea typeface="+mn-lt"/>
                <a:cs typeface="+mn-lt"/>
              </a:rPr>
              <a:t>. If Earth gets even hotter still, </a:t>
            </a:r>
            <a:r>
              <a:rPr lang="en-GB" sz="2400" b="1" dirty="0">
                <a:latin typeface="Arial"/>
                <a:ea typeface="+mn-lt"/>
                <a:cs typeface="+mn-lt"/>
              </a:rPr>
              <a:t>disasters are likely to unfold</a:t>
            </a:r>
            <a:r>
              <a:rPr lang="en-GB" sz="2400" dirty="0">
                <a:latin typeface="Arial"/>
                <a:ea typeface="+mn-lt"/>
                <a:cs typeface="+mn-lt"/>
              </a:rPr>
              <a:t> around the planet. Every fraction of a degree's warming will make a huge difference to our future, so it was a big moment when leaders agreed to aim for 1.5°C.</a:t>
            </a: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The treaty was signed by </a:t>
            </a:r>
            <a:r>
              <a:rPr lang="en-GB" sz="2400" b="1" dirty="0">
                <a:latin typeface="Arial"/>
                <a:ea typeface="+mn-lt"/>
                <a:cs typeface="+mn-lt"/>
              </a:rPr>
              <a:t>196 countries</a:t>
            </a:r>
            <a:r>
              <a:rPr lang="en-GB" sz="2400" dirty="0">
                <a:latin typeface="Arial"/>
                <a:ea typeface="+mn-lt"/>
                <a:cs typeface="+mn-lt"/>
              </a:rPr>
              <a:t>. It included rich countries offering financial assistance to poorer countries to reduce emissions. The treaty is assessed every five years and was one of the main discussions of COP 26.</a:t>
            </a:r>
            <a:endParaRPr lang="en-GB" sz="2400" dirty="0">
              <a:latin typeface="Arial"/>
              <a:ea typeface="+mn-lt"/>
              <a:cs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21889" y="142447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Arial"/>
              </a:rPr>
              <a:t>The Paris Agreement and 1.5</a:t>
            </a:r>
            <a:r>
              <a:rPr lang="en-GB" sz="4400" b="1" dirty="0">
                <a:latin typeface="Arial"/>
                <a:ea typeface="+mn-lt"/>
                <a:cs typeface="+mn-lt"/>
              </a:rPr>
              <a:t>°C warming</a:t>
            </a:r>
            <a:endParaRPr lang="en-GB" sz="4400" b="1" dirty="0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05617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57255" y="1247955"/>
            <a:ext cx="11443962" cy="45243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Climate change is one of the biggest challenges of our time and it demands </a:t>
            </a:r>
            <a:r>
              <a:rPr lang="en-GB" sz="2400" b="1" dirty="0">
                <a:latin typeface="Arial"/>
                <a:ea typeface="+mn-lt"/>
                <a:cs typeface="+mn-lt"/>
              </a:rPr>
              <a:t>global collaboration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US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COP provides an </a:t>
            </a:r>
            <a:r>
              <a:rPr lang="en-GB" sz="2400" b="1" dirty="0">
                <a:latin typeface="Arial"/>
                <a:ea typeface="+mn-lt"/>
                <a:cs typeface="+mn-lt"/>
              </a:rPr>
              <a:t>organised environment for parties to gather and discuss how best to tackle climate change together</a:t>
            </a:r>
            <a:r>
              <a:rPr lang="en-GB" sz="2400" dirty="0">
                <a:latin typeface="Arial"/>
                <a:ea typeface="+mn-lt"/>
                <a:cs typeface="+mn-lt"/>
              </a:rPr>
              <a:t>. It brings together rich and poor countries, high emitters and low emitters.</a:t>
            </a:r>
            <a:endParaRPr lang="en-GB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Agreements come to fruition from consensus and while this can mean slow process, it also means decisions made at COP have </a:t>
            </a:r>
            <a:r>
              <a:rPr lang="en-GB" sz="2400" b="1" dirty="0">
                <a:latin typeface="Arial"/>
                <a:ea typeface="+mn-lt"/>
                <a:cs typeface="+mn-lt"/>
              </a:rPr>
              <a:t>global authority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GB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702100" y="195920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Why is COP important?</a:t>
            </a:r>
          </a:p>
        </p:txBody>
      </p:sp>
    </p:spTree>
    <p:extLst>
      <p:ext uri="{BB962C8B-B14F-4D97-AF65-F5344CB8AC3E}">
        <p14:creationId xmlns:p14="http://schemas.microsoft.com/office/powerpoint/2010/main" val="608605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351316" y="1247955"/>
            <a:ext cx="11523163" cy="267765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In 2015, governments also promised to make adjustments in various sectors within their own countries to </a:t>
            </a:r>
            <a:r>
              <a:rPr lang="en-GB" sz="2400" b="1" dirty="0">
                <a:latin typeface="Arial"/>
                <a:ea typeface="+mn-lt"/>
                <a:cs typeface="+mn-lt"/>
              </a:rPr>
              <a:t>reduce carbon emissions</a:t>
            </a:r>
            <a:r>
              <a:rPr lang="en-GB" sz="2400" dirty="0">
                <a:latin typeface="Arial"/>
                <a:ea typeface="+mn-lt"/>
                <a:cs typeface="+mn-lt"/>
              </a:rPr>
              <a:t>, known as nationally determined contributions (NDC).  </a:t>
            </a:r>
            <a:endParaRPr lang="en-US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These national targets agreed in Paris didn't go far enough to reduce greenhouse gas emissions. Countries were urged to improve on them for COP26 in 2021.</a:t>
            </a:r>
            <a:endParaRPr lang="en-GB" dirty="0">
              <a:latin typeface="Arial"/>
              <a:ea typeface="+mn-lt"/>
              <a:cs typeface="+mn-lt"/>
            </a:endParaRPr>
          </a:p>
          <a:p>
            <a:endParaRPr lang="en-GB" sz="2400" dirty="0">
              <a:ea typeface="+mn-lt"/>
              <a:cs typeface="+mn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35258" y="169183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Why is COP important?</a:t>
            </a:r>
          </a:p>
        </p:txBody>
      </p:sp>
      <p:pic>
        <p:nvPicPr>
          <p:cNvPr id="2" name="Picture 3">
            <a:extLst>
              <a:ext uri="{FF2B5EF4-FFF2-40B4-BE49-F238E27FC236}">
                <a16:creationId xmlns:a16="http://schemas.microsoft.com/office/drawing/2014/main" id="{49E683A0-48F6-48DE-B60D-51E6C1A8CFA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1753" y="3777657"/>
            <a:ext cx="4554493" cy="278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899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F874E0C-BE10-4D70-BE07-A5637708735A}"/>
              </a:ext>
            </a:extLst>
          </p:cNvPr>
          <p:cNvSpPr txBox="1"/>
          <p:nvPr/>
        </p:nvSpPr>
        <p:spPr>
          <a:xfrm>
            <a:off x="494332" y="1147061"/>
            <a:ext cx="11189962" cy="800219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2400" dirty="0">
                <a:latin typeface="Arial"/>
                <a:ea typeface="+mn-lt"/>
                <a:cs typeface="+mn-lt"/>
              </a:rPr>
              <a:t>The Paris Agreement is </a:t>
            </a:r>
            <a:r>
              <a:rPr lang="en-GB" sz="2400" b="1" dirty="0">
                <a:latin typeface="Arial"/>
                <a:ea typeface="+mn-lt"/>
                <a:cs typeface="+mn-lt"/>
              </a:rPr>
              <a:t>assessed every five years</a:t>
            </a:r>
            <a:r>
              <a:rPr lang="en-GB" sz="2400" dirty="0">
                <a:latin typeface="Arial"/>
                <a:ea typeface="+mn-lt"/>
                <a:cs typeface="+mn-lt"/>
              </a:rPr>
              <a:t>. COP26 was the first time the treaty was revisited and countries were required to show how they have met their national targets. Many saw COP26 as the </a:t>
            </a:r>
            <a:r>
              <a:rPr lang="en-GB" sz="2400" b="1" dirty="0">
                <a:latin typeface="Arial"/>
                <a:ea typeface="+mn-lt"/>
                <a:cs typeface="+mn-lt"/>
              </a:rPr>
              <a:t>last chance to keep hopes alive of limiting warming to 1.5°C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US" sz="2400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Countries were asked to bring plans to help the world reach net-zero by the middle of this century. Ultimately, that means</a:t>
            </a:r>
            <a:r>
              <a:rPr lang="en-GB" sz="2400" b="1" dirty="0">
                <a:latin typeface="Arial"/>
                <a:ea typeface="+mn-lt"/>
                <a:cs typeface="+mn-lt"/>
              </a:rPr>
              <a:t> phasing out fossil fuels</a:t>
            </a:r>
            <a:r>
              <a:rPr lang="en-GB" sz="2400" dirty="0">
                <a:latin typeface="Arial"/>
                <a:ea typeface="+mn-lt"/>
                <a:cs typeface="+mn-lt"/>
              </a:rPr>
              <a:t> like coal and gas and switching to </a:t>
            </a:r>
            <a:r>
              <a:rPr lang="en-GB" sz="2400" b="1" dirty="0">
                <a:latin typeface="Arial"/>
                <a:ea typeface="+mn-lt"/>
                <a:cs typeface="+mn-lt"/>
              </a:rPr>
              <a:t>renewable energy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GB" sz="2400">
              <a:latin typeface="Arial"/>
              <a:cs typeface="Arial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r>
              <a:rPr lang="en-GB" sz="2400" dirty="0">
                <a:latin typeface="Arial"/>
                <a:ea typeface="+mn-lt"/>
                <a:cs typeface="+mn-lt"/>
              </a:rPr>
              <a:t>The UK Government also asked representatives to discuss the </a:t>
            </a:r>
            <a:r>
              <a:rPr lang="en-GB" sz="2400" b="1" dirty="0">
                <a:latin typeface="Arial"/>
                <a:ea typeface="+mn-lt"/>
                <a:cs typeface="+mn-lt"/>
              </a:rPr>
              <a:t>protection of nature</a:t>
            </a:r>
            <a:r>
              <a:rPr lang="en-GB" sz="2400" dirty="0">
                <a:latin typeface="Arial"/>
                <a:ea typeface="+mn-lt"/>
                <a:cs typeface="+mn-lt"/>
              </a:rPr>
              <a:t>, and the </a:t>
            </a:r>
            <a:r>
              <a:rPr lang="en-GB" sz="2400" dirty="0">
                <a:latin typeface="Arial"/>
                <a:ea typeface="+mn-lt"/>
                <a:cs typeface="+mn-lt"/>
                <a:hlinkClick r:id="rId2"/>
              </a:rPr>
              <a:t>financial investment needed to make real change</a:t>
            </a:r>
            <a:r>
              <a:rPr lang="en-GB" sz="2400" dirty="0">
                <a:latin typeface="Arial"/>
                <a:ea typeface="+mn-lt"/>
                <a:cs typeface="+mn-lt"/>
              </a:rPr>
              <a:t>.</a:t>
            </a:r>
            <a:endParaRPr lang="en-GB" sz="2400">
              <a:latin typeface="Arial"/>
              <a:cs typeface="Arial"/>
            </a:endParaRPr>
          </a:p>
          <a:p>
            <a:endParaRPr lang="en-GB" dirty="0">
              <a:cs typeface="Calibri"/>
            </a:endParaRPr>
          </a:p>
          <a:p>
            <a:endParaRPr lang="en-GB" sz="2400" dirty="0">
              <a:latin typeface="Calibri"/>
              <a:ea typeface="+mn-lt"/>
              <a:cs typeface="+mn-lt"/>
            </a:endParaRPr>
          </a:p>
          <a:p>
            <a:endParaRPr lang="en-GB" dirty="0">
              <a:ea typeface="+mn-lt"/>
              <a:cs typeface="+mn-lt"/>
            </a:endParaRPr>
          </a:p>
          <a:p>
            <a:endParaRPr lang="en-GB" sz="2400" dirty="0"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 sz="2400" dirty="0">
              <a:latin typeface="Arial"/>
              <a:ea typeface="+mn-lt"/>
              <a:cs typeface="+mn-lt"/>
            </a:endParaRPr>
          </a:p>
          <a:p>
            <a:endParaRPr lang="en-GB"/>
          </a:p>
          <a:p>
            <a:endParaRPr lang="en-GB" sz="2800">
              <a:latin typeface="Elysio-Medium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C91163-ED09-4290-AA85-390067FE9DD3}"/>
              </a:ext>
            </a:extLst>
          </p:cNvPr>
          <p:cNvSpPr txBox="1"/>
          <p:nvPr/>
        </p:nvSpPr>
        <p:spPr>
          <a:xfrm>
            <a:off x="608522" y="107206"/>
            <a:ext cx="10974956" cy="76944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>
              <a:defRPr/>
            </a:pPr>
            <a:r>
              <a:rPr lang="en-GB" sz="4400" b="1" dirty="0">
                <a:latin typeface="Arial"/>
                <a:cs typeface="Calibri"/>
              </a:rPr>
              <a:t>What was on the agenda at COP26?</a:t>
            </a:r>
          </a:p>
        </p:txBody>
      </p:sp>
    </p:spTree>
    <p:extLst>
      <p:ext uri="{BB962C8B-B14F-4D97-AF65-F5344CB8AC3E}">
        <p14:creationId xmlns:p14="http://schemas.microsoft.com/office/powerpoint/2010/main" val="1643720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1419</Words>
  <Application>Microsoft Office PowerPoint</Application>
  <PresentationFormat>Widescreen</PresentationFormat>
  <Paragraphs>139</Paragraphs>
  <Slides>45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2" baseType="lpstr">
      <vt:lpstr>Arial</vt:lpstr>
      <vt:lpstr>Calibri</vt:lpstr>
      <vt:lpstr>Calibri Light</vt:lpstr>
      <vt:lpstr>Elysio-Medium</vt:lpstr>
      <vt:lpstr>Elysio-Regular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COP26 scrapbook</dc:title>
  <dc:creator/>
  <cp:lastModifiedBy/>
  <cp:revision>1</cp:revision>
  <dcterms:created xsi:type="dcterms:W3CDTF">2022-08-23T12:35:28Z</dcterms:created>
  <dcterms:modified xsi:type="dcterms:W3CDTF">2022-08-23T12:36:32Z</dcterms:modified>
  <cp:category>Climate Change and biodiversity</cp:category>
</cp:coreProperties>
</file>