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Default Extension="jpg" ContentType="image/jp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1180098"/>
            <a:ext cx="6673850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5" Type="http://schemas.openxmlformats.org/officeDocument/2006/relationships/image" Target="../media/image5.jpg"/><Relationship Id="rId6" Type="http://schemas.openxmlformats.org/officeDocument/2006/relationships/image" Target="../media/image6.jpg"/><Relationship Id="rId7" Type="http://schemas.openxmlformats.org/officeDocument/2006/relationships/image" Target="../media/image7.jpg"/><Relationship Id="rId8" Type="http://schemas.openxmlformats.org/officeDocument/2006/relationships/image" Target="../media/image8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g"/><Relationship Id="rId3" Type="http://schemas.openxmlformats.org/officeDocument/2006/relationships/image" Target="../media/image10.jpg"/><Relationship Id="rId4" Type="http://schemas.openxmlformats.org/officeDocument/2006/relationships/image" Target="../media/image11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2.png"/><Relationship Id="rId3" Type="http://schemas.openxmlformats.org/officeDocument/2006/relationships/image" Target="../media/image13.jpg"/><Relationship Id="rId4" Type="http://schemas.openxmlformats.org/officeDocument/2006/relationships/image" Target="../media/image14.jpg"/><Relationship Id="rId5" Type="http://schemas.openxmlformats.org/officeDocument/2006/relationships/image" Target="../media/image15.jpg"/><Relationship Id="rId6" Type="http://schemas.openxmlformats.org/officeDocument/2006/relationships/image" Target="../media/image16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7.jpg"/><Relationship Id="rId3" Type="http://schemas.openxmlformats.org/officeDocument/2006/relationships/image" Target="../media/image18.jpg"/><Relationship Id="rId4" Type="http://schemas.openxmlformats.org/officeDocument/2006/relationships/image" Target="../media/image19.jpg"/><Relationship Id="rId5" Type="http://schemas.openxmlformats.org/officeDocument/2006/relationships/image" Target="../media/image20.jpg"/><Relationship Id="rId6" Type="http://schemas.openxmlformats.org/officeDocument/2006/relationships/image" Target="../media/image21.png"/><Relationship Id="rId7" Type="http://schemas.openxmlformats.org/officeDocument/2006/relationships/image" Target="../media/image22.png"/><Relationship Id="rId8" Type="http://schemas.openxmlformats.org/officeDocument/2006/relationships/hyperlink" Target="http://www.nal.usda.gov/" TargetMode="External"/><Relationship Id="rId9" Type="http://schemas.openxmlformats.org/officeDocument/2006/relationships/image" Target="../media/image23.png"/><Relationship Id="rId10" Type="http://schemas.openxmlformats.org/officeDocument/2006/relationships/image" Target="../media/image24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5.png"/><Relationship Id="rId3" Type="http://schemas.openxmlformats.org/officeDocument/2006/relationships/image" Target="../media/image26.png"/><Relationship Id="rId4" Type="http://schemas.openxmlformats.org/officeDocument/2006/relationships/image" Target="../media/image27.png"/><Relationship Id="rId5" Type="http://schemas.openxmlformats.org/officeDocument/2006/relationships/hyperlink" Target="http://www.nal.usda.gov/" TargetMode="External"/><Relationship Id="rId6" Type="http://schemas.openxmlformats.org/officeDocument/2006/relationships/image" Target="../media/image28.png"/><Relationship Id="rId7" Type="http://schemas.openxmlformats.org/officeDocument/2006/relationships/image" Target="../media/image29.png"/><Relationship Id="rId8" Type="http://schemas.openxmlformats.org/officeDocument/2006/relationships/image" Target="../media/image30.png"/><Relationship Id="rId9" Type="http://schemas.openxmlformats.org/officeDocument/2006/relationships/image" Target="../media/image31.png"/><Relationship Id="rId10" Type="http://schemas.openxmlformats.org/officeDocument/2006/relationships/image" Target="../media/image32.png"/><Relationship Id="rId11" Type="http://schemas.openxmlformats.org/officeDocument/2006/relationships/image" Target="../media/image33.png"/><Relationship Id="rId12" Type="http://schemas.openxmlformats.org/officeDocument/2006/relationships/image" Target="../media/image34.png"/><Relationship Id="rId13" Type="http://schemas.openxmlformats.org/officeDocument/2006/relationships/image" Target="../media/image35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://www.nhm.ac.uk/jdsml/nature-online/s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0234803"/>
            <a:ext cx="6635115" cy="0"/>
          </a:xfrm>
          <a:custGeom>
            <a:avLst/>
            <a:gdLst/>
            <a:ahLst/>
            <a:cxnLst/>
            <a:rect l="l" t="t" r="r" b="b"/>
            <a:pathLst>
              <a:path w="6635115" h="0">
                <a:moveTo>
                  <a:pt x="0" y="0"/>
                </a:moveTo>
                <a:lnTo>
                  <a:pt x="6634797" y="0"/>
                </a:lnTo>
              </a:path>
            </a:pathLst>
          </a:custGeom>
          <a:ln w="6350">
            <a:solidFill>
              <a:srgbClr val="9C9E9F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0230" y="3492005"/>
            <a:ext cx="6396244" cy="2070635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310031" y="5113807"/>
            <a:ext cx="4228465" cy="542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400" spc="-130" b="1">
                <a:solidFill>
                  <a:srgbClr val="A70230"/>
                </a:solidFill>
                <a:latin typeface="Arial"/>
                <a:cs typeface="Arial"/>
              </a:rPr>
              <a:t>and</a:t>
            </a:r>
            <a:r>
              <a:rPr dirty="0" sz="3400" spc="-15" b="1">
                <a:solidFill>
                  <a:srgbClr val="A70230"/>
                </a:solidFill>
                <a:latin typeface="Arial"/>
                <a:cs typeface="Arial"/>
              </a:rPr>
              <a:t> </a:t>
            </a:r>
            <a:r>
              <a:rPr dirty="0" sz="3400" spc="5" b="1">
                <a:solidFill>
                  <a:srgbClr val="A70230"/>
                </a:solidFill>
                <a:latin typeface="Arial"/>
                <a:cs typeface="Arial"/>
              </a:rPr>
              <a:t>the</a:t>
            </a:r>
            <a:r>
              <a:rPr dirty="0" sz="3400" spc="-10" b="1">
                <a:solidFill>
                  <a:srgbClr val="A70230"/>
                </a:solidFill>
                <a:latin typeface="Arial"/>
                <a:cs typeface="Arial"/>
              </a:rPr>
              <a:t> </a:t>
            </a:r>
            <a:r>
              <a:rPr dirty="0" sz="3400" spc="-70" b="1">
                <a:solidFill>
                  <a:srgbClr val="A70230"/>
                </a:solidFill>
                <a:latin typeface="Arial"/>
                <a:cs typeface="Arial"/>
              </a:rPr>
              <a:t>natural</a:t>
            </a:r>
            <a:r>
              <a:rPr dirty="0" sz="3400" spc="-10" b="1">
                <a:solidFill>
                  <a:srgbClr val="A70230"/>
                </a:solidFill>
                <a:latin typeface="Arial"/>
                <a:cs typeface="Arial"/>
              </a:rPr>
              <a:t> </a:t>
            </a:r>
            <a:r>
              <a:rPr dirty="0" sz="3400" spc="-100" b="1">
                <a:solidFill>
                  <a:srgbClr val="A70230"/>
                </a:solidFill>
                <a:latin typeface="Arial"/>
                <a:cs typeface="Arial"/>
              </a:rPr>
              <a:t>world</a:t>
            </a:r>
            <a:endParaRPr sz="3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94679" y="402008"/>
            <a:ext cx="2088514" cy="977900"/>
          </a:xfrm>
          <a:custGeom>
            <a:avLst/>
            <a:gdLst/>
            <a:ahLst/>
            <a:cxnLst/>
            <a:rect l="l" t="t" r="r" b="b"/>
            <a:pathLst>
              <a:path w="2088514" h="977900">
                <a:moveTo>
                  <a:pt x="1902675" y="782840"/>
                </a:moveTo>
                <a:lnTo>
                  <a:pt x="1867890" y="782840"/>
                </a:lnTo>
                <a:lnTo>
                  <a:pt x="1867890" y="973455"/>
                </a:lnTo>
                <a:lnTo>
                  <a:pt x="1893290" y="973455"/>
                </a:lnTo>
                <a:lnTo>
                  <a:pt x="1893290" y="814489"/>
                </a:lnTo>
                <a:lnTo>
                  <a:pt x="1916455" y="814489"/>
                </a:lnTo>
                <a:lnTo>
                  <a:pt x="1902675" y="782840"/>
                </a:lnTo>
                <a:close/>
              </a:path>
              <a:path w="2088514" h="977900">
                <a:moveTo>
                  <a:pt x="2047227" y="814489"/>
                </a:moveTo>
                <a:lnTo>
                  <a:pt x="2021801" y="814489"/>
                </a:lnTo>
                <a:lnTo>
                  <a:pt x="2021801" y="973455"/>
                </a:lnTo>
                <a:lnTo>
                  <a:pt x="2047227" y="973455"/>
                </a:lnTo>
                <a:lnTo>
                  <a:pt x="2047227" y="814489"/>
                </a:lnTo>
                <a:close/>
              </a:path>
              <a:path w="2088514" h="977900">
                <a:moveTo>
                  <a:pt x="1916455" y="814489"/>
                </a:moveTo>
                <a:lnTo>
                  <a:pt x="1893938" y="814489"/>
                </a:lnTo>
                <a:lnTo>
                  <a:pt x="1896285" y="822589"/>
                </a:lnTo>
                <a:lnTo>
                  <a:pt x="1899705" y="832750"/>
                </a:lnTo>
                <a:lnTo>
                  <a:pt x="1904309" y="844908"/>
                </a:lnTo>
                <a:lnTo>
                  <a:pt x="1910207" y="859002"/>
                </a:lnTo>
                <a:lnTo>
                  <a:pt x="1950034" y="948334"/>
                </a:lnTo>
                <a:lnTo>
                  <a:pt x="1965058" y="948334"/>
                </a:lnTo>
                <a:lnTo>
                  <a:pt x="1982656" y="908875"/>
                </a:lnTo>
                <a:lnTo>
                  <a:pt x="1957552" y="908875"/>
                </a:lnTo>
                <a:lnTo>
                  <a:pt x="1916455" y="814489"/>
                </a:lnTo>
                <a:close/>
              </a:path>
              <a:path w="2088514" h="977900">
                <a:moveTo>
                  <a:pt x="2047227" y="782840"/>
                </a:moveTo>
                <a:lnTo>
                  <a:pt x="2012416" y="782840"/>
                </a:lnTo>
                <a:lnTo>
                  <a:pt x="1957552" y="908875"/>
                </a:lnTo>
                <a:lnTo>
                  <a:pt x="1982656" y="908875"/>
                </a:lnTo>
                <a:lnTo>
                  <a:pt x="2004898" y="859002"/>
                </a:lnTo>
                <a:lnTo>
                  <a:pt x="2018869" y="822589"/>
                </a:lnTo>
                <a:lnTo>
                  <a:pt x="2021192" y="814489"/>
                </a:lnTo>
                <a:lnTo>
                  <a:pt x="2047227" y="814489"/>
                </a:lnTo>
                <a:lnTo>
                  <a:pt x="2047227" y="782840"/>
                </a:lnTo>
                <a:close/>
              </a:path>
              <a:path w="2088514" h="977900">
                <a:moveTo>
                  <a:pt x="1889836" y="284975"/>
                </a:moveTo>
                <a:lnTo>
                  <a:pt x="1825218" y="284975"/>
                </a:lnTo>
                <a:lnTo>
                  <a:pt x="1773821" y="475589"/>
                </a:lnTo>
                <a:lnTo>
                  <a:pt x="1821789" y="475589"/>
                </a:lnTo>
                <a:lnTo>
                  <a:pt x="1829320" y="442366"/>
                </a:lnTo>
                <a:lnTo>
                  <a:pt x="1933847" y="442366"/>
                </a:lnTo>
                <a:lnTo>
                  <a:pt x="1923410" y="405041"/>
                </a:lnTo>
                <a:lnTo>
                  <a:pt x="1838121" y="405041"/>
                </a:lnTo>
                <a:lnTo>
                  <a:pt x="1857222" y="321030"/>
                </a:lnTo>
                <a:lnTo>
                  <a:pt x="1899918" y="321030"/>
                </a:lnTo>
                <a:lnTo>
                  <a:pt x="1889836" y="284975"/>
                </a:lnTo>
                <a:close/>
              </a:path>
              <a:path w="2088514" h="977900">
                <a:moveTo>
                  <a:pt x="1933847" y="442366"/>
                </a:moveTo>
                <a:lnTo>
                  <a:pt x="1886712" y="442366"/>
                </a:lnTo>
                <a:lnTo>
                  <a:pt x="1894522" y="475589"/>
                </a:lnTo>
                <a:lnTo>
                  <a:pt x="1943138" y="475589"/>
                </a:lnTo>
                <a:lnTo>
                  <a:pt x="1933847" y="442366"/>
                </a:lnTo>
                <a:close/>
              </a:path>
              <a:path w="2088514" h="977900">
                <a:moveTo>
                  <a:pt x="1899918" y="321030"/>
                </a:moveTo>
                <a:lnTo>
                  <a:pt x="1857857" y="321030"/>
                </a:lnTo>
                <a:lnTo>
                  <a:pt x="1877593" y="405041"/>
                </a:lnTo>
                <a:lnTo>
                  <a:pt x="1923410" y="405041"/>
                </a:lnTo>
                <a:lnTo>
                  <a:pt x="1899918" y="321030"/>
                </a:lnTo>
                <a:close/>
              </a:path>
              <a:path w="2088514" h="977900">
                <a:moveTo>
                  <a:pt x="1227074" y="284975"/>
                </a:moveTo>
                <a:lnTo>
                  <a:pt x="1162494" y="284975"/>
                </a:lnTo>
                <a:lnTo>
                  <a:pt x="1113586" y="475589"/>
                </a:lnTo>
                <a:lnTo>
                  <a:pt x="1161542" y="475589"/>
                </a:lnTo>
                <a:lnTo>
                  <a:pt x="1168768" y="442366"/>
                </a:lnTo>
                <a:lnTo>
                  <a:pt x="1273151" y="442366"/>
                </a:lnTo>
                <a:lnTo>
                  <a:pt x="1262224" y="405041"/>
                </a:lnTo>
                <a:lnTo>
                  <a:pt x="1176896" y="405041"/>
                </a:lnTo>
                <a:lnTo>
                  <a:pt x="1195108" y="321030"/>
                </a:lnTo>
                <a:lnTo>
                  <a:pt x="1237629" y="321030"/>
                </a:lnTo>
                <a:lnTo>
                  <a:pt x="1227074" y="284975"/>
                </a:lnTo>
                <a:close/>
              </a:path>
              <a:path w="2088514" h="977900">
                <a:moveTo>
                  <a:pt x="1273151" y="442366"/>
                </a:moveTo>
                <a:lnTo>
                  <a:pt x="1225816" y="442366"/>
                </a:lnTo>
                <a:lnTo>
                  <a:pt x="1234287" y="475589"/>
                </a:lnTo>
                <a:lnTo>
                  <a:pt x="1282877" y="475589"/>
                </a:lnTo>
                <a:lnTo>
                  <a:pt x="1273151" y="442366"/>
                </a:lnTo>
                <a:close/>
              </a:path>
              <a:path w="2088514" h="977900">
                <a:moveTo>
                  <a:pt x="1366278" y="323532"/>
                </a:moveTo>
                <a:lnTo>
                  <a:pt x="1318615" y="323532"/>
                </a:lnTo>
                <a:lnTo>
                  <a:pt x="1318615" y="475589"/>
                </a:lnTo>
                <a:lnTo>
                  <a:pt x="1366278" y="475589"/>
                </a:lnTo>
                <a:lnTo>
                  <a:pt x="1366278" y="323532"/>
                </a:lnTo>
                <a:close/>
              </a:path>
              <a:path w="2088514" h="977900">
                <a:moveTo>
                  <a:pt x="1237629" y="321030"/>
                </a:moveTo>
                <a:lnTo>
                  <a:pt x="1195730" y="321030"/>
                </a:lnTo>
                <a:lnTo>
                  <a:pt x="1216418" y="405041"/>
                </a:lnTo>
                <a:lnTo>
                  <a:pt x="1262224" y="405041"/>
                </a:lnTo>
                <a:lnTo>
                  <a:pt x="1237629" y="321030"/>
                </a:lnTo>
                <a:close/>
              </a:path>
              <a:path w="2088514" h="977900">
                <a:moveTo>
                  <a:pt x="1413002" y="284975"/>
                </a:moveTo>
                <a:lnTo>
                  <a:pt x="1273784" y="284975"/>
                </a:lnTo>
                <a:lnTo>
                  <a:pt x="1273784" y="323532"/>
                </a:lnTo>
                <a:lnTo>
                  <a:pt x="1378813" y="323532"/>
                </a:lnTo>
                <a:lnTo>
                  <a:pt x="1395133" y="321838"/>
                </a:lnTo>
                <a:lnTo>
                  <a:pt x="1405666" y="316560"/>
                </a:lnTo>
                <a:lnTo>
                  <a:pt x="1411319" y="307405"/>
                </a:lnTo>
                <a:lnTo>
                  <a:pt x="1413002" y="294081"/>
                </a:lnTo>
                <a:lnTo>
                  <a:pt x="1413002" y="284975"/>
                </a:lnTo>
                <a:close/>
              </a:path>
              <a:path w="2088514" h="977900">
                <a:moveTo>
                  <a:pt x="1731987" y="403479"/>
                </a:moveTo>
                <a:lnTo>
                  <a:pt x="1684807" y="403479"/>
                </a:lnTo>
                <a:lnTo>
                  <a:pt x="1703273" y="452081"/>
                </a:lnTo>
                <a:lnTo>
                  <a:pt x="1708300" y="462696"/>
                </a:lnTo>
                <a:lnTo>
                  <a:pt x="1715241" y="470460"/>
                </a:lnTo>
                <a:lnTo>
                  <a:pt x="1725999" y="475225"/>
                </a:lnTo>
                <a:lnTo>
                  <a:pt x="1742478" y="476846"/>
                </a:lnTo>
                <a:lnTo>
                  <a:pt x="1748129" y="476846"/>
                </a:lnTo>
                <a:lnTo>
                  <a:pt x="1754708" y="476529"/>
                </a:lnTo>
                <a:lnTo>
                  <a:pt x="1762556" y="475589"/>
                </a:lnTo>
                <a:lnTo>
                  <a:pt x="1731987" y="403479"/>
                </a:lnTo>
                <a:close/>
              </a:path>
              <a:path w="2088514" h="977900">
                <a:moveTo>
                  <a:pt x="1690141" y="284975"/>
                </a:moveTo>
                <a:lnTo>
                  <a:pt x="1615528" y="284975"/>
                </a:lnTo>
                <a:lnTo>
                  <a:pt x="1615528" y="475589"/>
                </a:lnTo>
                <a:lnTo>
                  <a:pt x="1663192" y="475589"/>
                </a:lnTo>
                <a:lnTo>
                  <a:pt x="1663192" y="403479"/>
                </a:lnTo>
                <a:lnTo>
                  <a:pt x="1731987" y="403479"/>
                </a:lnTo>
                <a:lnTo>
                  <a:pt x="1729333" y="397217"/>
                </a:lnTo>
                <a:lnTo>
                  <a:pt x="1743410" y="388868"/>
                </a:lnTo>
                <a:lnTo>
                  <a:pt x="1753614" y="377196"/>
                </a:lnTo>
                <a:lnTo>
                  <a:pt x="1757745" y="367436"/>
                </a:lnTo>
                <a:lnTo>
                  <a:pt x="1663192" y="367436"/>
                </a:lnTo>
                <a:lnTo>
                  <a:pt x="1663192" y="321970"/>
                </a:lnTo>
                <a:lnTo>
                  <a:pt x="1757728" y="321970"/>
                </a:lnTo>
                <a:lnTo>
                  <a:pt x="1757449" y="320427"/>
                </a:lnTo>
                <a:lnTo>
                  <a:pt x="1744014" y="301439"/>
                </a:lnTo>
                <a:lnTo>
                  <a:pt x="1721588" y="289268"/>
                </a:lnTo>
                <a:lnTo>
                  <a:pt x="1690141" y="284975"/>
                </a:lnTo>
                <a:close/>
              </a:path>
              <a:path w="2088514" h="977900">
                <a:moveTo>
                  <a:pt x="1757728" y="321970"/>
                </a:moveTo>
                <a:lnTo>
                  <a:pt x="1687614" y="321970"/>
                </a:lnTo>
                <a:lnTo>
                  <a:pt x="1699985" y="323724"/>
                </a:lnTo>
                <a:lnTo>
                  <a:pt x="1708232" y="328477"/>
                </a:lnTo>
                <a:lnTo>
                  <a:pt x="1712831" y="335466"/>
                </a:lnTo>
                <a:lnTo>
                  <a:pt x="1714258" y="343928"/>
                </a:lnTo>
                <a:lnTo>
                  <a:pt x="1713015" y="352622"/>
                </a:lnTo>
                <a:lnTo>
                  <a:pt x="1708777" y="360145"/>
                </a:lnTo>
                <a:lnTo>
                  <a:pt x="1700783" y="365436"/>
                </a:lnTo>
                <a:lnTo>
                  <a:pt x="1688274" y="367436"/>
                </a:lnTo>
                <a:lnTo>
                  <a:pt x="1757745" y="367436"/>
                </a:lnTo>
                <a:lnTo>
                  <a:pt x="1759824" y="362524"/>
                </a:lnTo>
                <a:lnTo>
                  <a:pt x="1761921" y="345173"/>
                </a:lnTo>
                <a:lnTo>
                  <a:pt x="1757728" y="321970"/>
                </a:lnTo>
                <a:close/>
              </a:path>
              <a:path w="2088514" h="977900">
                <a:moveTo>
                  <a:pt x="1871987" y="653046"/>
                </a:moveTo>
                <a:lnTo>
                  <a:pt x="1822094" y="653046"/>
                </a:lnTo>
                <a:lnTo>
                  <a:pt x="1845932" y="701954"/>
                </a:lnTo>
                <a:lnTo>
                  <a:pt x="1851985" y="712217"/>
                </a:lnTo>
                <a:lnTo>
                  <a:pt x="1860207" y="720134"/>
                </a:lnTo>
                <a:lnTo>
                  <a:pt x="1871953" y="725232"/>
                </a:lnTo>
                <a:lnTo>
                  <a:pt x="1888578" y="727036"/>
                </a:lnTo>
                <a:lnTo>
                  <a:pt x="1895170" y="727036"/>
                </a:lnTo>
                <a:lnTo>
                  <a:pt x="1902675" y="726414"/>
                </a:lnTo>
                <a:lnTo>
                  <a:pt x="1911477" y="725131"/>
                </a:lnTo>
                <a:lnTo>
                  <a:pt x="1871987" y="653046"/>
                </a:lnTo>
                <a:close/>
              </a:path>
              <a:path w="2088514" h="977900">
                <a:moveTo>
                  <a:pt x="1828393" y="534530"/>
                </a:moveTo>
                <a:lnTo>
                  <a:pt x="1749348" y="534530"/>
                </a:lnTo>
                <a:lnTo>
                  <a:pt x="1749348" y="725131"/>
                </a:lnTo>
                <a:lnTo>
                  <a:pt x="1798307" y="725131"/>
                </a:lnTo>
                <a:lnTo>
                  <a:pt x="1798307" y="653046"/>
                </a:lnTo>
                <a:lnTo>
                  <a:pt x="1871987" y="653046"/>
                </a:lnTo>
                <a:lnTo>
                  <a:pt x="1868195" y="646125"/>
                </a:lnTo>
                <a:lnTo>
                  <a:pt x="1882591" y="637313"/>
                </a:lnTo>
                <a:lnTo>
                  <a:pt x="1892544" y="625816"/>
                </a:lnTo>
                <a:lnTo>
                  <a:pt x="1896118" y="616991"/>
                </a:lnTo>
                <a:lnTo>
                  <a:pt x="1798307" y="616991"/>
                </a:lnTo>
                <a:lnTo>
                  <a:pt x="1798307" y="571500"/>
                </a:lnTo>
                <a:lnTo>
                  <a:pt x="1896012" y="571500"/>
                </a:lnTo>
                <a:lnTo>
                  <a:pt x="1895712" y="569854"/>
                </a:lnTo>
                <a:lnTo>
                  <a:pt x="1882273" y="550949"/>
                </a:lnTo>
                <a:lnTo>
                  <a:pt x="1859842" y="538815"/>
                </a:lnTo>
                <a:lnTo>
                  <a:pt x="1828393" y="534530"/>
                </a:lnTo>
                <a:close/>
              </a:path>
              <a:path w="2088514" h="977900">
                <a:moveTo>
                  <a:pt x="1963191" y="534530"/>
                </a:moveTo>
                <a:lnTo>
                  <a:pt x="1909876" y="534530"/>
                </a:lnTo>
                <a:lnTo>
                  <a:pt x="1974799" y="661809"/>
                </a:lnTo>
                <a:lnTo>
                  <a:pt x="1974799" y="725131"/>
                </a:lnTo>
                <a:lnTo>
                  <a:pt x="2023084" y="725131"/>
                </a:lnTo>
                <a:lnTo>
                  <a:pt x="2023084" y="661809"/>
                </a:lnTo>
                <a:lnTo>
                  <a:pt x="2046588" y="615721"/>
                </a:lnTo>
                <a:lnTo>
                  <a:pt x="1998611" y="615721"/>
                </a:lnTo>
                <a:lnTo>
                  <a:pt x="1963191" y="534530"/>
                </a:lnTo>
                <a:close/>
              </a:path>
              <a:path w="2088514" h="977900">
                <a:moveTo>
                  <a:pt x="1896012" y="571500"/>
                </a:moveTo>
                <a:lnTo>
                  <a:pt x="1824634" y="571500"/>
                </a:lnTo>
                <a:lnTo>
                  <a:pt x="1836975" y="573255"/>
                </a:lnTo>
                <a:lnTo>
                  <a:pt x="1845216" y="578011"/>
                </a:lnTo>
                <a:lnTo>
                  <a:pt x="1849821" y="585001"/>
                </a:lnTo>
                <a:lnTo>
                  <a:pt x="1851253" y="593458"/>
                </a:lnTo>
                <a:lnTo>
                  <a:pt x="1850012" y="602171"/>
                </a:lnTo>
                <a:lnTo>
                  <a:pt x="1845775" y="609701"/>
                </a:lnTo>
                <a:lnTo>
                  <a:pt x="1837767" y="614993"/>
                </a:lnTo>
                <a:lnTo>
                  <a:pt x="1825218" y="616991"/>
                </a:lnTo>
                <a:lnTo>
                  <a:pt x="1896118" y="616991"/>
                </a:lnTo>
                <a:lnTo>
                  <a:pt x="1898320" y="611554"/>
                </a:lnTo>
                <a:lnTo>
                  <a:pt x="1900186" y="594448"/>
                </a:lnTo>
                <a:lnTo>
                  <a:pt x="1896012" y="571500"/>
                </a:lnTo>
                <a:close/>
              </a:path>
              <a:path w="2088514" h="977900">
                <a:moveTo>
                  <a:pt x="2087994" y="534530"/>
                </a:moveTo>
                <a:lnTo>
                  <a:pt x="2034692" y="534530"/>
                </a:lnTo>
                <a:lnTo>
                  <a:pt x="1999259" y="615721"/>
                </a:lnTo>
                <a:lnTo>
                  <a:pt x="2046588" y="615721"/>
                </a:lnTo>
                <a:lnTo>
                  <a:pt x="2087994" y="534530"/>
                </a:lnTo>
                <a:close/>
              </a:path>
              <a:path w="2088514" h="977900">
                <a:moveTo>
                  <a:pt x="1628660" y="530136"/>
                </a:moveTo>
                <a:lnTo>
                  <a:pt x="1589117" y="536985"/>
                </a:lnTo>
                <a:lnTo>
                  <a:pt x="1561706" y="556712"/>
                </a:lnTo>
                <a:lnTo>
                  <a:pt x="1545753" y="588080"/>
                </a:lnTo>
                <a:lnTo>
                  <a:pt x="1540586" y="629856"/>
                </a:lnTo>
                <a:lnTo>
                  <a:pt x="1545753" y="671602"/>
                </a:lnTo>
                <a:lnTo>
                  <a:pt x="1561706" y="702956"/>
                </a:lnTo>
                <a:lnTo>
                  <a:pt x="1589117" y="722677"/>
                </a:lnTo>
                <a:lnTo>
                  <a:pt x="1628660" y="729526"/>
                </a:lnTo>
                <a:lnTo>
                  <a:pt x="1668222" y="722677"/>
                </a:lnTo>
                <a:lnTo>
                  <a:pt x="1695635" y="702956"/>
                </a:lnTo>
                <a:lnTo>
                  <a:pt x="1701726" y="690981"/>
                </a:lnTo>
                <a:lnTo>
                  <a:pt x="1628660" y="690981"/>
                </a:lnTo>
                <a:lnTo>
                  <a:pt x="1610984" y="687113"/>
                </a:lnTo>
                <a:lnTo>
                  <a:pt x="1599598" y="675573"/>
                </a:lnTo>
                <a:lnTo>
                  <a:pt x="1593500" y="656455"/>
                </a:lnTo>
                <a:lnTo>
                  <a:pt x="1591691" y="629856"/>
                </a:lnTo>
                <a:lnTo>
                  <a:pt x="1593500" y="603226"/>
                </a:lnTo>
                <a:lnTo>
                  <a:pt x="1599598" y="584103"/>
                </a:lnTo>
                <a:lnTo>
                  <a:pt x="1610984" y="572568"/>
                </a:lnTo>
                <a:lnTo>
                  <a:pt x="1628660" y="568706"/>
                </a:lnTo>
                <a:lnTo>
                  <a:pt x="1701733" y="568706"/>
                </a:lnTo>
                <a:lnTo>
                  <a:pt x="1695635" y="556712"/>
                </a:lnTo>
                <a:lnTo>
                  <a:pt x="1668222" y="536985"/>
                </a:lnTo>
                <a:lnTo>
                  <a:pt x="1628660" y="530136"/>
                </a:lnTo>
                <a:close/>
              </a:path>
              <a:path w="2088514" h="977900">
                <a:moveTo>
                  <a:pt x="1701733" y="568706"/>
                </a:moveTo>
                <a:lnTo>
                  <a:pt x="1628660" y="568706"/>
                </a:lnTo>
                <a:lnTo>
                  <a:pt x="1646353" y="572568"/>
                </a:lnTo>
                <a:lnTo>
                  <a:pt x="1657751" y="584103"/>
                </a:lnTo>
                <a:lnTo>
                  <a:pt x="1663856" y="603226"/>
                </a:lnTo>
                <a:lnTo>
                  <a:pt x="1665668" y="629856"/>
                </a:lnTo>
                <a:lnTo>
                  <a:pt x="1663856" y="656455"/>
                </a:lnTo>
                <a:lnTo>
                  <a:pt x="1657751" y="675573"/>
                </a:lnTo>
                <a:lnTo>
                  <a:pt x="1646353" y="687113"/>
                </a:lnTo>
                <a:lnTo>
                  <a:pt x="1628660" y="690981"/>
                </a:lnTo>
                <a:lnTo>
                  <a:pt x="1701726" y="690981"/>
                </a:lnTo>
                <a:lnTo>
                  <a:pt x="1711583" y="671602"/>
                </a:lnTo>
                <a:lnTo>
                  <a:pt x="1716747" y="629856"/>
                </a:lnTo>
                <a:lnTo>
                  <a:pt x="1711583" y="588080"/>
                </a:lnTo>
                <a:lnTo>
                  <a:pt x="1701733" y="568706"/>
                </a:lnTo>
                <a:close/>
              </a:path>
              <a:path w="2088514" h="977900">
                <a:moveTo>
                  <a:pt x="1190091" y="534530"/>
                </a:moveTo>
                <a:lnTo>
                  <a:pt x="1141158" y="534530"/>
                </a:lnTo>
                <a:lnTo>
                  <a:pt x="1141158" y="725131"/>
                </a:lnTo>
                <a:lnTo>
                  <a:pt x="1190091" y="725131"/>
                </a:lnTo>
                <a:lnTo>
                  <a:pt x="1190091" y="534530"/>
                </a:lnTo>
                <a:close/>
              </a:path>
              <a:path w="2088514" h="977900">
                <a:moveTo>
                  <a:pt x="1638401" y="782840"/>
                </a:moveTo>
                <a:lnTo>
                  <a:pt x="1519250" y="782840"/>
                </a:lnTo>
                <a:lnTo>
                  <a:pt x="1519250" y="973455"/>
                </a:lnTo>
                <a:lnTo>
                  <a:pt x="1642770" y="973455"/>
                </a:lnTo>
                <a:lnTo>
                  <a:pt x="1642770" y="952766"/>
                </a:lnTo>
                <a:lnTo>
                  <a:pt x="1544675" y="952766"/>
                </a:lnTo>
                <a:lnTo>
                  <a:pt x="1544675" y="883158"/>
                </a:lnTo>
                <a:lnTo>
                  <a:pt x="1624914" y="883158"/>
                </a:lnTo>
                <a:lnTo>
                  <a:pt x="1624914" y="862482"/>
                </a:lnTo>
                <a:lnTo>
                  <a:pt x="1544675" y="862482"/>
                </a:lnTo>
                <a:lnTo>
                  <a:pt x="1544675" y="803516"/>
                </a:lnTo>
                <a:lnTo>
                  <a:pt x="1617992" y="803516"/>
                </a:lnTo>
                <a:lnTo>
                  <a:pt x="1627407" y="802411"/>
                </a:lnTo>
                <a:lnTo>
                  <a:pt x="1633731" y="799131"/>
                </a:lnTo>
                <a:lnTo>
                  <a:pt x="1637287" y="793732"/>
                </a:lnTo>
                <a:lnTo>
                  <a:pt x="1638401" y="786269"/>
                </a:lnTo>
                <a:lnTo>
                  <a:pt x="1638401" y="782840"/>
                </a:lnTo>
                <a:close/>
              </a:path>
              <a:path w="2088514" h="977900">
                <a:moveTo>
                  <a:pt x="1347762" y="933005"/>
                </a:moveTo>
                <a:lnTo>
                  <a:pt x="1333055" y="951509"/>
                </a:lnTo>
                <a:lnTo>
                  <a:pt x="1347465" y="962884"/>
                </a:lnTo>
                <a:lnTo>
                  <a:pt x="1364003" y="971118"/>
                </a:lnTo>
                <a:lnTo>
                  <a:pt x="1382777" y="976123"/>
                </a:lnTo>
                <a:lnTo>
                  <a:pt x="1403896" y="977811"/>
                </a:lnTo>
                <a:lnTo>
                  <a:pt x="1431973" y="974474"/>
                </a:lnTo>
                <a:lnTo>
                  <a:pt x="1455232" y="964266"/>
                </a:lnTo>
                <a:lnTo>
                  <a:pt x="1462281" y="956538"/>
                </a:lnTo>
                <a:lnTo>
                  <a:pt x="1403273" y="956538"/>
                </a:lnTo>
                <a:lnTo>
                  <a:pt x="1386924" y="954935"/>
                </a:lnTo>
                <a:lnTo>
                  <a:pt x="1372222" y="950301"/>
                </a:lnTo>
                <a:lnTo>
                  <a:pt x="1359168" y="942902"/>
                </a:lnTo>
                <a:lnTo>
                  <a:pt x="1347762" y="933005"/>
                </a:lnTo>
                <a:close/>
              </a:path>
              <a:path w="2088514" h="977900">
                <a:moveTo>
                  <a:pt x="1408607" y="778471"/>
                </a:moveTo>
                <a:lnTo>
                  <a:pt x="1381333" y="782383"/>
                </a:lnTo>
                <a:lnTo>
                  <a:pt x="1361387" y="793316"/>
                </a:lnTo>
                <a:lnTo>
                  <a:pt x="1349145" y="810066"/>
                </a:lnTo>
                <a:lnTo>
                  <a:pt x="1344980" y="831430"/>
                </a:lnTo>
                <a:lnTo>
                  <a:pt x="1361240" y="867090"/>
                </a:lnTo>
                <a:lnTo>
                  <a:pt x="1397012" y="884377"/>
                </a:lnTo>
                <a:lnTo>
                  <a:pt x="1432784" y="898310"/>
                </a:lnTo>
                <a:lnTo>
                  <a:pt x="1449044" y="923912"/>
                </a:lnTo>
                <a:lnTo>
                  <a:pt x="1445816" y="938005"/>
                </a:lnTo>
                <a:lnTo>
                  <a:pt x="1436622" y="948221"/>
                </a:lnTo>
                <a:lnTo>
                  <a:pt x="1422196" y="954439"/>
                </a:lnTo>
                <a:lnTo>
                  <a:pt x="1403273" y="956538"/>
                </a:lnTo>
                <a:lnTo>
                  <a:pt x="1462281" y="956538"/>
                </a:lnTo>
                <a:lnTo>
                  <a:pt x="1471086" y="946885"/>
                </a:lnTo>
                <a:lnTo>
                  <a:pt x="1476946" y="922032"/>
                </a:lnTo>
                <a:lnTo>
                  <a:pt x="1460341" y="885676"/>
                </a:lnTo>
                <a:lnTo>
                  <a:pt x="1423809" y="867440"/>
                </a:lnTo>
                <a:lnTo>
                  <a:pt x="1387278" y="853383"/>
                </a:lnTo>
                <a:lnTo>
                  <a:pt x="1370672" y="829564"/>
                </a:lnTo>
                <a:lnTo>
                  <a:pt x="1373289" y="817232"/>
                </a:lnTo>
                <a:lnTo>
                  <a:pt x="1380782" y="807834"/>
                </a:lnTo>
                <a:lnTo>
                  <a:pt x="1392618" y="801846"/>
                </a:lnTo>
                <a:lnTo>
                  <a:pt x="1408264" y="799744"/>
                </a:lnTo>
                <a:lnTo>
                  <a:pt x="1469025" y="799744"/>
                </a:lnTo>
                <a:lnTo>
                  <a:pt x="1462348" y="794047"/>
                </a:lnTo>
                <a:lnTo>
                  <a:pt x="1446655" y="785509"/>
                </a:lnTo>
                <a:lnTo>
                  <a:pt x="1428788" y="780260"/>
                </a:lnTo>
                <a:lnTo>
                  <a:pt x="1408607" y="778471"/>
                </a:lnTo>
                <a:close/>
              </a:path>
              <a:path w="2088514" h="977900">
                <a:moveTo>
                  <a:pt x="1469025" y="799744"/>
                </a:moveTo>
                <a:lnTo>
                  <a:pt x="1408264" y="799744"/>
                </a:lnTo>
                <a:lnTo>
                  <a:pt x="1423466" y="801230"/>
                </a:lnTo>
                <a:lnTo>
                  <a:pt x="1437366" y="805511"/>
                </a:lnTo>
                <a:lnTo>
                  <a:pt x="1449734" y="812319"/>
                </a:lnTo>
                <a:lnTo>
                  <a:pt x="1460334" y="821385"/>
                </a:lnTo>
                <a:lnTo>
                  <a:pt x="1476006" y="805700"/>
                </a:lnTo>
                <a:lnTo>
                  <a:pt x="1469025" y="799744"/>
                </a:lnTo>
                <a:close/>
              </a:path>
              <a:path w="2088514" h="977900">
                <a:moveTo>
                  <a:pt x="1167193" y="782840"/>
                </a:moveTo>
                <a:lnTo>
                  <a:pt x="1161859" y="782840"/>
                </a:lnTo>
                <a:lnTo>
                  <a:pt x="1161859" y="909167"/>
                </a:lnTo>
                <a:lnTo>
                  <a:pt x="1168268" y="941185"/>
                </a:lnTo>
                <a:lnTo>
                  <a:pt x="1184905" y="962415"/>
                </a:lnTo>
                <a:lnTo>
                  <a:pt x="1207888" y="974182"/>
                </a:lnTo>
                <a:lnTo>
                  <a:pt x="1233335" y="977811"/>
                </a:lnTo>
                <a:lnTo>
                  <a:pt x="1258794" y="974182"/>
                </a:lnTo>
                <a:lnTo>
                  <a:pt x="1281780" y="962415"/>
                </a:lnTo>
                <a:lnTo>
                  <a:pt x="1287152" y="955560"/>
                </a:lnTo>
                <a:lnTo>
                  <a:pt x="1233335" y="955560"/>
                </a:lnTo>
                <a:lnTo>
                  <a:pt x="1216089" y="953098"/>
                </a:lnTo>
                <a:lnTo>
                  <a:pt x="1201367" y="945024"/>
                </a:lnTo>
                <a:lnTo>
                  <a:pt x="1191110" y="930309"/>
                </a:lnTo>
                <a:lnTo>
                  <a:pt x="1187259" y="907923"/>
                </a:lnTo>
                <a:lnTo>
                  <a:pt x="1187259" y="803224"/>
                </a:lnTo>
                <a:lnTo>
                  <a:pt x="1186108" y="794076"/>
                </a:lnTo>
                <a:lnTo>
                  <a:pt x="1182517" y="787731"/>
                </a:lnTo>
                <a:lnTo>
                  <a:pt x="1176281" y="784037"/>
                </a:lnTo>
                <a:lnTo>
                  <a:pt x="1167193" y="782840"/>
                </a:lnTo>
                <a:close/>
              </a:path>
              <a:path w="2088514" h="977900">
                <a:moveTo>
                  <a:pt x="1304823" y="782840"/>
                </a:moveTo>
                <a:lnTo>
                  <a:pt x="1279448" y="782840"/>
                </a:lnTo>
                <a:lnTo>
                  <a:pt x="1279448" y="907923"/>
                </a:lnTo>
                <a:lnTo>
                  <a:pt x="1275597" y="930309"/>
                </a:lnTo>
                <a:lnTo>
                  <a:pt x="1265335" y="945024"/>
                </a:lnTo>
                <a:lnTo>
                  <a:pt x="1250602" y="953098"/>
                </a:lnTo>
                <a:lnTo>
                  <a:pt x="1233335" y="955560"/>
                </a:lnTo>
                <a:lnTo>
                  <a:pt x="1287152" y="955560"/>
                </a:lnTo>
                <a:lnTo>
                  <a:pt x="1298416" y="941185"/>
                </a:lnTo>
                <a:lnTo>
                  <a:pt x="1304823" y="909167"/>
                </a:lnTo>
                <a:lnTo>
                  <a:pt x="1304823" y="782840"/>
                </a:lnTo>
                <a:close/>
              </a:path>
              <a:path w="2088514" h="977900">
                <a:moveTo>
                  <a:pt x="1703933" y="782840"/>
                </a:moveTo>
                <a:lnTo>
                  <a:pt x="1678533" y="782840"/>
                </a:lnTo>
                <a:lnTo>
                  <a:pt x="1678533" y="909167"/>
                </a:lnTo>
                <a:lnTo>
                  <a:pt x="1684942" y="941185"/>
                </a:lnTo>
                <a:lnTo>
                  <a:pt x="1701579" y="962415"/>
                </a:lnTo>
                <a:lnTo>
                  <a:pt x="1724562" y="974182"/>
                </a:lnTo>
                <a:lnTo>
                  <a:pt x="1750009" y="977811"/>
                </a:lnTo>
                <a:lnTo>
                  <a:pt x="1775464" y="974182"/>
                </a:lnTo>
                <a:lnTo>
                  <a:pt x="1798442" y="962415"/>
                </a:lnTo>
                <a:lnTo>
                  <a:pt x="1803810" y="955560"/>
                </a:lnTo>
                <a:lnTo>
                  <a:pt x="1750009" y="955560"/>
                </a:lnTo>
                <a:lnTo>
                  <a:pt x="1732758" y="953098"/>
                </a:lnTo>
                <a:lnTo>
                  <a:pt x="1718036" y="945024"/>
                </a:lnTo>
                <a:lnTo>
                  <a:pt x="1707782" y="930309"/>
                </a:lnTo>
                <a:lnTo>
                  <a:pt x="1703933" y="907923"/>
                </a:lnTo>
                <a:lnTo>
                  <a:pt x="1703933" y="782840"/>
                </a:lnTo>
                <a:close/>
              </a:path>
              <a:path w="2088514" h="977900">
                <a:moveTo>
                  <a:pt x="1821472" y="782840"/>
                </a:moveTo>
                <a:lnTo>
                  <a:pt x="1816150" y="782840"/>
                </a:lnTo>
                <a:lnTo>
                  <a:pt x="1807068" y="784037"/>
                </a:lnTo>
                <a:lnTo>
                  <a:pt x="1800831" y="787731"/>
                </a:lnTo>
                <a:lnTo>
                  <a:pt x="1797237" y="794076"/>
                </a:lnTo>
                <a:lnTo>
                  <a:pt x="1796084" y="803224"/>
                </a:lnTo>
                <a:lnTo>
                  <a:pt x="1796084" y="907923"/>
                </a:lnTo>
                <a:lnTo>
                  <a:pt x="1792234" y="930309"/>
                </a:lnTo>
                <a:lnTo>
                  <a:pt x="1781976" y="945024"/>
                </a:lnTo>
                <a:lnTo>
                  <a:pt x="1767254" y="953098"/>
                </a:lnTo>
                <a:lnTo>
                  <a:pt x="1750009" y="955560"/>
                </a:lnTo>
                <a:lnTo>
                  <a:pt x="1803810" y="955560"/>
                </a:lnTo>
                <a:lnTo>
                  <a:pt x="1815069" y="941185"/>
                </a:lnTo>
                <a:lnTo>
                  <a:pt x="1821472" y="909167"/>
                </a:lnTo>
                <a:lnTo>
                  <a:pt x="1821472" y="782840"/>
                </a:lnTo>
                <a:close/>
              </a:path>
              <a:path w="2088514" h="977900">
                <a:moveTo>
                  <a:pt x="2012416" y="284975"/>
                </a:moveTo>
                <a:lnTo>
                  <a:pt x="1964740" y="284975"/>
                </a:lnTo>
                <a:lnTo>
                  <a:pt x="1964740" y="475589"/>
                </a:lnTo>
                <a:lnTo>
                  <a:pt x="2080450" y="475589"/>
                </a:lnTo>
                <a:lnTo>
                  <a:pt x="2080450" y="437032"/>
                </a:lnTo>
                <a:lnTo>
                  <a:pt x="2012416" y="437032"/>
                </a:lnTo>
                <a:lnTo>
                  <a:pt x="2012416" y="284975"/>
                </a:lnTo>
                <a:close/>
              </a:path>
              <a:path w="2088514" h="977900">
                <a:moveTo>
                  <a:pt x="1484147" y="573100"/>
                </a:moveTo>
                <a:lnTo>
                  <a:pt x="1435239" y="573100"/>
                </a:lnTo>
                <a:lnTo>
                  <a:pt x="1435239" y="725131"/>
                </a:lnTo>
                <a:lnTo>
                  <a:pt x="1484147" y="725131"/>
                </a:lnTo>
                <a:lnTo>
                  <a:pt x="1484147" y="573100"/>
                </a:lnTo>
                <a:close/>
              </a:path>
              <a:path w="2088514" h="977900">
                <a:moveTo>
                  <a:pt x="1534007" y="534530"/>
                </a:moveTo>
                <a:lnTo>
                  <a:pt x="1387271" y="534530"/>
                </a:lnTo>
                <a:lnTo>
                  <a:pt x="1387271" y="573100"/>
                </a:lnTo>
                <a:lnTo>
                  <a:pt x="1499819" y="573100"/>
                </a:lnTo>
                <a:lnTo>
                  <a:pt x="1516144" y="571402"/>
                </a:lnTo>
                <a:lnTo>
                  <a:pt x="1526676" y="566116"/>
                </a:lnTo>
                <a:lnTo>
                  <a:pt x="1532326" y="556957"/>
                </a:lnTo>
                <a:lnTo>
                  <a:pt x="1534007" y="543636"/>
                </a:lnTo>
                <a:lnTo>
                  <a:pt x="1534007" y="534530"/>
                </a:lnTo>
                <a:close/>
              </a:path>
              <a:path w="2088514" h="977900">
                <a:moveTo>
                  <a:pt x="971270" y="782840"/>
                </a:moveTo>
                <a:lnTo>
                  <a:pt x="936459" y="782840"/>
                </a:lnTo>
                <a:lnTo>
                  <a:pt x="936459" y="973455"/>
                </a:lnTo>
                <a:lnTo>
                  <a:pt x="961834" y="973455"/>
                </a:lnTo>
                <a:lnTo>
                  <a:pt x="961834" y="814489"/>
                </a:lnTo>
                <a:lnTo>
                  <a:pt x="985044" y="814489"/>
                </a:lnTo>
                <a:lnTo>
                  <a:pt x="971270" y="782840"/>
                </a:lnTo>
                <a:close/>
              </a:path>
              <a:path w="2088514" h="977900">
                <a:moveTo>
                  <a:pt x="1115783" y="814489"/>
                </a:moveTo>
                <a:lnTo>
                  <a:pt x="1090383" y="814489"/>
                </a:lnTo>
                <a:lnTo>
                  <a:pt x="1090383" y="973455"/>
                </a:lnTo>
                <a:lnTo>
                  <a:pt x="1115783" y="973455"/>
                </a:lnTo>
                <a:lnTo>
                  <a:pt x="1115783" y="814489"/>
                </a:lnTo>
                <a:close/>
              </a:path>
              <a:path w="2088514" h="977900">
                <a:moveTo>
                  <a:pt x="985044" y="814489"/>
                </a:moveTo>
                <a:lnTo>
                  <a:pt x="962469" y="814489"/>
                </a:lnTo>
                <a:lnTo>
                  <a:pt x="964836" y="822589"/>
                </a:lnTo>
                <a:lnTo>
                  <a:pt x="968263" y="832750"/>
                </a:lnTo>
                <a:lnTo>
                  <a:pt x="972867" y="844908"/>
                </a:lnTo>
                <a:lnTo>
                  <a:pt x="978763" y="859002"/>
                </a:lnTo>
                <a:lnTo>
                  <a:pt x="1018578" y="948334"/>
                </a:lnTo>
                <a:lnTo>
                  <a:pt x="1033627" y="948334"/>
                </a:lnTo>
                <a:lnTo>
                  <a:pt x="1051219" y="908875"/>
                </a:lnTo>
                <a:lnTo>
                  <a:pt x="1026121" y="908875"/>
                </a:lnTo>
                <a:lnTo>
                  <a:pt x="985044" y="814489"/>
                </a:lnTo>
                <a:close/>
              </a:path>
              <a:path w="2088514" h="977900">
                <a:moveTo>
                  <a:pt x="1115783" y="782840"/>
                </a:moveTo>
                <a:lnTo>
                  <a:pt x="1080985" y="782840"/>
                </a:lnTo>
                <a:lnTo>
                  <a:pt x="1026121" y="908875"/>
                </a:lnTo>
                <a:lnTo>
                  <a:pt x="1051219" y="908875"/>
                </a:lnTo>
                <a:lnTo>
                  <a:pt x="1073454" y="859002"/>
                </a:lnTo>
                <a:lnTo>
                  <a:pt x="1087429" y="822589"/>
                </a:lnTo>
                <a:lnTo>
                  <a:pt x="1089761" y="814489"/>
                </a:lnTo>
                <a:lnTo>
                  <a:pt x="1115783" y="814489"/>
                </a:lnTo>
                <a:lnTo>
                  <a:pt x="1115783" y="782840"/>
                </a:lnTo>
                <a:close/>
              </a:path>
              <a:path w="2088514" h="977900">
                <a:moveTo>
                  <a:pt x="1238681" y="670267"/>
                </a:moveTo>
                <a:lnTo>
                  <a:pt x="1218920" y="703173"/>
                </a:lnTo>
                <a:lnTo>
                  <a:pt x="1237155" y="715242"/>
                </a:lnTo>
                <a:lnTo>
                  <a:pt x="1256422" y="723417"/>
                </a:lnTo>
                <a:lnTo>
                  <a:pt x="1276458" y="728058"/>
                </a:lnTo>
                <a:lnTo>
                  <a:pt x="1297000" y="729526"/>
                </a:lnTo>
                <a:lnTo>
                  <a:pt x="1327696" y="725405"/>
                </a:lnTo>
                <a:lnTo>
                  <a:pt x="1352137" y="713497"/>
                </a:lnTo>
                <a:lnTo>
                  <a:pt x="1368291" y="694480"/>
                </a:lnTo>
                <a:lnTo>
                  <a:pt x="1368738" y="692531"/>
                </a:lnTo>
                <a:lnTo>
                  <a:pt x="1294803" y="692531"/>
                </a:lnTo>
                <a:lnTo>
                  <a:pt x="1278224" y="690638"/>
                </a:lnTo>
                <a:lnTo>
                  <a:pt x="1263089" y="685628"/>
                </a:lnTo>
                <a:lnTo>
                  <a:pt x="1249781" y="678504"/>
                </a:lnTo>
                <a:lnTo>
                  <a:pt x="1238681" y="670267"/>
                </a:lnTo>
                <a:close/>
              </a:path>
              <a:path w="2088514" h="977900">
                <a:moveTo>
                  <a:pt x="1298879" y="530136"/>
                </a:moveTo>
                <a:lnTo>
                  <a:pt x="1271971" y="533695"/>
                </a:lnTo>
                <a:lnTo>
                  <a:pt x="1249141" y="544512"/>
                </a:lnTo>
                <a:lnTo>
                  <a:pt x="1233305" y="562797"/>
                </a:lnTo>
                <a:lnTo>
                  <a:pt x="1227378" y="588759"/>
                </a:lnTo>
                <a:lnTo>
                  <a:pt x="1242958" y="625937"/>
                </a:lnTo>
                <a:lnTo>
                  <a:pt x="1277232" y="644220"/>
                </a:lnTo>
                <a:lnTo>
                  <a:pt x="1311507" y="656092"/>
                </a:lnTo>
                <a:lnTo>
                  <a:pt x="1327086" y="674039"/>
                </a:lnTo>
                <a:lnTo>
                  <a:pt x="1324553" y="682881"/>
                </a:lnTo>
                <a:lnTo>
                  <a:pt x="1317640" y="688576"/>
                </a:lnTo>
                <a:lnTo>
                  <a:pt x="1307380" y="691625"/>
                </a:lnTo>
                <a:lnTo>
                  <a:pt x="1294803" y="692531"/>
                </a:lnTo>
                <a:lnTo>
                  <a:pt x="1368738" y="692531"/>
                </a:lnTo>
                <a:lnTo>
                  <a:pt x="1374127" y="669036"/>
                </a:lnTo>
                <a:lnTo>
                  <a:pt x="1358545" y="631638"/>
                </a:lnTo>
                <a:lnTo>
                  <a:pt x="1324267" y="613194"/>
                </a:lnTo>
                <a:lnTo>
                  <a:pt x="1289988" y="601273"/>
                </a:lnTo>
                <a:lnTo>
                  <a:pt x="1274406" y="583450"/>
                </a:lnTo>
                <a:lnTo>
                  <a:pt x="1276026" y="576532"/>
                </a:lnTo>
                <a:lnTo>
                  <a:pt x="1280766" y="571403"/>
                </a:lnTo>
                <a:lnTo>
                  <a:pt x="1288444" y="568214"/>
                </a:lnTo>
                <a:lnTo>
                  <a:pt x="1298879" y="567118"/>
                </a:lnTo>
                <a:lnTo>
                  <a:pt x="1360488" y="567118"/>
                </a:lnTo>
                <a:lnTo>
                  <a:pt x="1367840" y="553339"/>
                </a:lnTo>
                <a:lnTo>
                  <a:pt x="1353450" y="543493"/>
                </a:lnTo>
                <a:lnTo>
                  <a:pt x="1337122" y="536208"/>
                </a:lnTo>
                <a:lnTo>
                  <a:pt x="1318913" y="531688"/>
                </a:lnTo>
                <a:lnTo>
                  <a:pt x="1298879" y="530136"/>
                </a:lnTo>
                <a:close/>
              </a:path>
              <a:path w="2088514" h="977900">
                <a:moveTo>
                  <a:pt x="1360488" y="567118"/>
                </a:moveTo>
                <a:lnTo>
                  <a:pt x="1298879" y="567118"/>
                </a:lnTo>
                <a:lnTo>
                  <a:pt x="1312500" y="568480"/>
                </a:lnTo>
                <a:lnTo>
                  <a:pt x="1325864" y="572344"/>
                </a:lnTo>
                <a:lnTo>
                  <a:pt x="1338584" y="578380"/>
                </a:lnTo>
                <a:lnTo>
                  <a:pt x="1350276" y="586257"/>
                </a:lnTo>
                <a:lnTo>
                  <a:pt x="1360488" y="567118"/>
                </a:lnTo>
                <a:close/>
              </a:path>
              <a:path w="2088514" h="977900">
                <a:moveTo>
                  <a:pt x="1442440" y="284975"/>
                </a:moveTo>
                <a:lnTo>
                  <a:pt x="1431175" y="284975"/>
                </a:lnTo>
                <a:lnTo>
                  <a:pt x="1431175" y="412889"/>
                </a:lnTo>
                <a:lnTo>
                  <a:pt x="1437362" y="445195"/>
                </a:lnTo>
                <a:lnTo>
                  <a:pt x="1453865" y="465834"/>
                </a:lnTo>
                <a:lnTo>
                  <a:pt x="1477601" y="476774"/>
                </a:lnTo>
                <a:lnTo>
                  <a:pt x="1505483" y="479983"/>
                </a:lnTo>
                <a:lnTo>
                  <a:pt x="1533352" y="476774"/>
                </a:lnTo>
                <a:lnTo>
                  <a:pt x="1557085" y="465834"/>
                </a:lnTo>
                <a:lnTo>
                  <a:pt x="1573590" y="445195"/>
                </a:lnTo>
                <a:lnTo>
                  <a:pt x="1574253" y="441731"/>
                </a:lnTo>
                <a:lnTo>
                  <a:pt x="1505483" y="441731"/>
                </a:lnTo>
                <a:lnTo>
                  <a:pt x="1493779" y="439939"/>
                </a:lnTo>
                <a:lnTo>
                  <a:pt x="1485453" y="434446"/>
                </a:lnTo>
                <a:lnTo>
                  <a:pt x="1480478" y="425073"/>
                </a:lnTo>
                <a:lnTo>
                  <a:pt x="1478826" y="411645"/>
                </a:lnTo>
                <a:lnTo>
                  <a:pt x="1478826" y="323227"/>
                </a:lnTo>
                <a:lnTo>
                  <a:pt x="1476977" y="306535"/>
                </a:lnTo>
                <a:lnTo>
                  <a:pt x="1470863" y="294576"/>
                </a:lnTo>
                <a:lnTo>
                  <a:pt x="1459634" y="287380"/>
                </a:lnTo>
                <a:lnTo>
                  <a:pt x="1442440" y="284975"/>
                </a:lnTo>
                <a:close/>
              </a:path>
              <a:path w="2088514" h="977900">
                <a:moveTo>
                  <a:pt x="1579778" y="284975"/>
                </a:moveTo>
                <a:lnTo>
                  <a:pt x="1532115" y="284975"/>
                </a:lnTo>
                <a:lnTo>
                  <a:pt x="1532115" y="411645"/>
                </a:lnTo>
                <a:lnTo>
                  <a:pt x="1530465" y="425073"/>
                </a:lnTo>
                <a:lnTo>
                  <a:pt x="1525495" y="434446"/>
                </a:lnTo>
                <a:lnTo>
                  <a:pt x="1517177" y="439939"/>
                </a:lnTo>
                <a:lnTo>
                  <a:pt x="1505483" y="441731"/>
                </a:lnTo>
                <a:lnTo>
                  <a:pt x="1574253" y="441731"/>
                </a:lnTo>
                <a:lnTo>
                  <a:pt x="1579778" y="412889"/>
                </a:lnTo>
                <a:lnTo>
                  <a:pt x="1579778" y="284975"/>
                </a:lnTo>
                <a:close/>
              </a:path>
              <a:path w="2088514" h="977900">
                <a:moveTo>
                  <a:pt x="985354" y="534530"/>
                </a:moveTo>
                <a:lnTo>
                  <a:pt x="936459" y="534530"/>
                </a:lnTo>
                <a:lnTo>
                  <a:pt x="936459" y="725131"/>
                </a:lnTo>
                <a:lnTo>
                  <a:pt x="985354" y="725131"/>
                </a:lnTo>
                <a:lnTo>
                  <a:pt x="985354" y="645515"/>
                </a:lnTo>
                <a:lnTo>
                  <a:pt x="1099464" y="645515"/>
                </a:lnTo>
                <a:lnTo>
                  <a:pt x="1099464" y="608215"/>
                </a:lnTo>
                <a:lnTo>
                  <a:pt x="985354" y="608215"/>
                </a:lnTo>
                <a:lnTo>
                  <a:pt x="985354" y="534530"/>
                </a:lnTo>
                <a:close/>
              </a:path>
              <a:path w="2088514" h="977900">
                <a:moveTo>
                  <a:pt x="1099464" y="645515"/>
                </a:moveTo>
                <a:lnTo>
                  <a:pt x="1050569" y="645515"/>
                </a:lnTo>
                <a:lnTo>
                  <a:pt x="1050569" y="725131"/>
                </a:lnTo>
                <a:lnTo>
                  <a:pt x="1099464" y="725131"/>
                </a:lnTo>
                <a:lnTo>
                  <a:pt x="1099464" y="645515"/>
                </a:lnTo>
                <a:close/>
              </a:path>
              <a:path w="2088514" h="977900">
                <a:moveTo>
                  <a:pt x="1099464" y="534530"/>
                </a:moveTo>
                <a:lnTo>
                  <a:pt x="1050569" y="534530"/>
                </a:lnTo>
                <a:lnTo>
                  <a:pt x="1050569" y="608215"/>
                </a:lnTo>
                <a:lnTo>
                  <a:pt x="1099464" y="608215"/>
                </a:lnTo>
                <a:lnTo>
                  <a:pt x="1099464" y="534530"/>
                </a:lnTo>
                <a:close/>
              </a:path>
              <a:path w="2088514" h="977900">
                <a:moveTo>
                  <a:pt x="958710" y="284975"/>
                </a:moveTo>
                <a:lnTo>
                  <a:pt x="936459" y="284975"/>
                </a:lnTo>
                <a:lnTo>
                  <a:pt x="936459" y="475589"/>
                </a:lnTo>
                <a:lnTo>
                  <a:pt x="980338" y="475589"/>
                </a:lnTo>
                <a:lnTo>
                  <a:pt x="980338" y="356768"/>
                </a:lnTo>
                <a:lnTo>
                  <a:pt x="1024339" y="356768"/>
                </a:lnTo>
                <a:lnTo>
                  <a:pt x="997597" y="311619"/>
                </a:lnTo>
                <a:lnTo>
                  <a:pt x="970955" y="286184"/>
                </a:lnTo>
                <a:lnTo>
                  <a:pt x="958710" y="284975"/>
                </a:lnTo>
                <a:close/>
              </a:path>
              <a:path w="2088514" h="977900">
                <a:moveTo>
                  <a:pt x="1024339" y="356768"/>
                </a:moveTo>
                <a:lnTo>
                  <a:pt x="980973" y="356768"/>
                </a:lnTo>
                <a:lnTo>
                  <a:pt x="985987" y="369200"/>
                </a:lnTo>
                <a:lnTo>
                  <a:pt x="1008557" y="412889"/>
                </a:lnTo>
                <a:lnTo>
                  <a:pt x="1032065" y="452081"/>
                </a:lnTo>
                <a:lnTo>
                  <a:pt x="1069390" y="475589"/>
                </a:lnTo>
                <a:lnTo>
                  <a:pt x="1090079" y="475589"/>
                </a:lnTo>
                <a:lnTo>
                  <a:pt x="1090079" y="402234"/>
                </a:lnTo>
                <a:lnTo>
                  <a:pt x="1045552" y="402234"/>
                </a:lnTo>
                <a:lnTo>
                  <a:pt x="1040728" y="390185"/>
                </a:lnTo>
                <a:lnTo>
                  <a:pt x="1034492" y="376369"/>
                </a:lnTo>
                <a:lnTo>
                  <a:pt x="1027202" y="361845"/>
                </a:lnTo>
                <a:lnTo>
                  <a:pt x="1024339" y="356768"/>
                </a:lnTo>
                <a:close/>
              </a:path>
              <a:path w="2088514" h="977900">
                <a:moveTo>
                  <a:pt x="1090079" y="284975"/>
                </a:moveTo>
                <a:lnTo>
                  <a:pt x="1046175" y="284975"/>
                </a:lnTo>
                <a:lnTo>
                  <a:pt x="1046175" y="402234"/>
                </a:lnTo>
                <a:lnTo>
                  <a:pt x="1090079" y="402234"/>
                </a:lnTo>
                <a:lnTo>
                  <a:pt x="1090079" y="284975"/>
                </a:lnTo>
                <a:close/>
              </a:path>
              <a:path w="2088514" h="977900">
                <a:moveTo>
                  <a:pt x="278701" y="0"/>
                </a:moveTo>
                <a:lnTo>
                  <a:pt x="0" y="0"/>
                </a:lnTo>
                <a:lnTo>
                  <a:pt x="0" y="746467"/>
                </a:lnTo>
                <a:lnTo>
                  <a:pt x="1487" y="790052"/>
                </a:lnTo>
                <a:lnTo>
                  <a:pt x="21783" y="867718"/>
                </a:lnTo>
                <a:lnTo>
                  <a:pt x="46282" y="905270"/>
                </a:lnTo>
                <a:lnTo>
                  <a:pt x="79592" y="934812"/>
                </a:lnTo>
                <a:lnTo>
                  <a:pt x="121547" y="956151"/>
                </a:lnTo>
                <a:lnTo>
                  <a:pt x="171983" y="969097"/>
                </a:lnTo>
                <a:lnTo>
                  <a:pt x="230733" y="973455"/>
                </a:lnTo>
                <a:lnTo>
                  <a:pt x="272427" y="973455"/>
                </a:lnTo>
                <a:lnTo>
                  <a:pt x="272427" y="930198"/>
                </a:lnTo>
                <a:lnTo>
                  <a:pt x="218198" y="930198"/>
                </a:lnTo>
                <a:lnTo>
                  <a:pt x="169267" y="925557"/>
                </a:lnTo>
                <a:lnTo>
                  <a:pt x="127747" y="911733"/>
                </a:lnTo>
                <a:lnTo>
                  <a:pt x="94139" y="888877"/>
                </a:lnTo>
                <a:lnTo>
                  <a:pt x="68941" y="857141"/>
                </a:lnTo>
                <a:lnTo>
                  <a:pt x="52654" y="816673"/>
                </a:lnTo>
                <a:lnTo>
                  <a:pt x="46187" y="766385"/>
                </a:lnTo>
                <a:lnTo>
                  <a:pt x="45770" y="45770"/>
                </a:lnTo>
                <a:lnTo>
                  <a:pt x="309867" y="45770"/>
                </a:lnTo>
                <a:lnTo>
                  <a:pt x="278701" y="0"/>
                </a:lnTo>
                <a:close/>
              </a:path>
              <a:path w="2088514" h="977900">
                <a:moveTo>
                  <a:pt x="328215" y="548640"/>
                </a:moveTo>
                <a:lnTo>
                  <a:pt x="272427" y="548640"/>
                </a:lnTo>
                <a:lnTo>
                  <a:pt x="561174" y="973455"/>
                </a:lnTo>
                <a:lnTo>
                  <a:pt x="836117" y="973455"/>
                </a:lnTo>
                <a:lnTo>
                  <a:pt x="836117" y="927684"/>
                </a:lnTo>
                <a:lnTo>
                  <a:pt x="585635" y="927684"/>
                </a:lnTo>
                <a:lnTo>
                  <a:pt x="328215" y="548640"/>
                </a:lnTo>
                <a:close/>
              </a:path>
              <a:path w="2088514" h="977900">
                <a:moveTo>
                  <a:pt x="226656" y="399097"/>
                </a:moveTo>
                <a:lnTo>
                  <a:pt x="226656" y="930198"/>
                </a:lnTo>
                <a:lnTo>
                  <a:pt x="272427" y="930198"/>
                </a:lnTo>
                <a:lnTo>
                  <a:pt x="272427" y="548640"/>
                </a:lnTo>
                <a:lnTo>
                  <a:pt x="328215" y="548640"/>
                </a:lnTo>
                <a:lnTo>
                  <a:pt x="226656" y="399097"/>
                </a:lnTo>
                <a:close/>
              </a:path>
              <a:path w="2088514" h="977900">
                <a:moveTo>
                  <a:pt x="761753" y="43268"/>
                </a:moveTo>
                <a:lnTo>
                  <a:pt x="617931" y="43268"/>
                </a:lnTo>
                <a:lnTo>
                  <a:pt x="666866" y="47907"/>
                </a:lnTo>
                <a:lnTo>
                  <a:pt x="708382" y="61724"/>
                </a:lnTo>
                <a:lnTo>
                  <a:pt x="741983" y="84570"/>
                </a:lnTo>
                <a:lnTo>
                  <a:pt x="767171" y="116297"/>
                </a:lnTo>
                <a:lnTo>
                  <a:pt x="783450" y="156756"/>
                </a:lnTo>
                <a:lnTo>
                  <a:pt x="789940" y="207055"/>
                </a:lnTo>
                <a:lnTo>
                  <a:pt x="790359" y="927684"/>
                </a:lnTo>
                <a:lnTo>
                  <a:pt x="836117" y="927684"/>
                </a:lnTo>
                <a:lnTo>
                  <a:pt x="836117" y="226974"/>
                </a:lnTo>
                <a:lnTo>
                  <a:pt x="835756" y="203309"/>
                </a:lnTo>
                <a:lnTo>
                  <a:pt x="829856" y="151117"/>
                </a:lnTo>
                <a:lnTo>
                  <a:pt x="814338" y="105739"/>
                </a:lnTo>
                <a:lnTo>
                  <a:pt x="789843" y="68183"/>
                </a:lnTo>
                <a:lnTo>
                  <a:pt x="761753" y="43268"/>
                </a:lnTo>
                <a:close/>
              </a:path>
              <a:path w="2088514" h="977900">
                <a:moveTo>
                  <a:pt x="309867" y="45770"/>
                </a:moveTo>
                <a:lnTo>
                  <a:pt x="253923" y="45770"/>
                </a:lnTo>
                <a:lnTo>
                  <a:pt x="609447" y="567118"/>
                </a:lnTo>
                <a:lnTo>
                  <a:pt x="609447" y="418541"/>
                </a:lnTo>
                <a:lnTo>
                  <a:pt x="563689" y="418541"/>
                </a:lnTo>
                <a:lnTo>
                  <a:pt x="309867" y="45770"/>
                </a:lnTo>
                <a:close/>
              </a:path>
              <a:path w="2088514" h="977900">
                <a:moveTo>
                  <a:pt x="605383" y="0"/>
                </a:moveTo>
                <a:lnTo>
                  <a:pt x="563689" y="0"/>
                </a:lnTo>
                <a:lnTo>
                  <a:pt x="563689" y="418541"/>
                </a:lnTo>
                <a:lnTo>
                  <a:pt x="609447" y="418541"/>
                </a:lnTo>
                <a:lnTo>
                  <a:pt x="609447" y="43268"/>
                </a:lnTo>
                <a:lnTo>
                  <a:pt x="761753" y="43268"/>
                </a:lnTo>
                <a:lnTo>
                  <a:pt x="756534" y="38639"/>
                </a:lnTo>
                <a:lnTo>
                  <a:pt x="714577" y="17300"/>
                </a:lnTo>
                <a:lnTo>
                  <a:pt x="664139" y="4357"/>
                </a:lnTo>
                <a:lnTo>
                  <a:pt x="60538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67300" y="9527010"/>
            <a:ext cx="2510790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100" spc="-114" b="1">
                <a:solidFill>
                  <a:srgbClr val="A70230"/>
                </a:solidFill>
                <a:latin typeface="Arial"/>
                <a:cs typeface="Arial"/>
              </a:rPr>
              <a:t>Classroom</a:t>
            </a:r>
            <a:r>
              <a:rPr dirty="0" sz="2100" spc="-30" b="1">
                <a:solidFill>
                  <a:srgbClr val="A70230"/>
                </a:solidFill>
                <a:latin typeface="Arial"/>
                <a:cs typeface="Arial"/>
              </a:rPr>
              <a:t> </a:t>
            </a:r>
            <a:r>
              <a:rPr dirty="0" sz="2100" spc="-105" b="1">
                <a:solidFill>
                  <a:srgbClr val="A70230"/>
                </a:solidFill>
                <a:latin typeface="Arial"/>
                <a:cs typeface="Arial"/>
              </a:rPr>
              <a:t>resources</a:t>
            </a:r>
            <a:endParaRPr sz="2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16559"/>
            <a:ext cx="132143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65" b="1">
                <a:solidFill>
                  <a:srgbClr val="A70230"/>
                </a:solidFill>
                <a:latin typeface="Arial"/>
                <a:cs typeface="Arial"/>
              </a:rPr>
              <a:t>Classroom</a:t>
            </a:r>
            <a:r>
              <a:rPr dirty="0" sz="1100" spc="-65" b="1">
                <a:solidFill>
                  <a:srgbClr val="A70230"/>
                </a:solidFill>
                <a:latin typeface="Arial"/>
                <a:cs typeface="Arial"/>
              </a:rPr>
              <a:t> </a:t>
            </a:r>
            <a:r>
              <a:rPr dirty="0" sz="1100" spc="-60" b="1">
                <a:solidFill>
                  <a:srgbClr val="A70230"/>
                </a:solidFill>
                <a:latin typeface="Arial"/>
                <a:cs typeface="Arial"/>
              </a:rPr>
              <a:t>resources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200" y="10234801"/>
            <a:ext cx="6635115" cy="0"/>
          </a:xfrm>
          <a:custGeom>
            <a:avLst/>
            <a:gdLst/>
            <a:ahLst/>
            <a:cxnLst/>
            <a:rect l="l" t="t" r="r" b="b"/>
            <a:pathLst>
              <a:path w="6635115" h="0">
                <a:moveTo>
                  <a:pt x="0" y="0"/>
                </a:moveTo>
                <a:lnTo>
                  <a:pt x="6634797" y="0"/>
                </a:lnTo>
              </a:path>
            </a:pathLst>
          </a:custGeom>
          <a:ln w="6350">
            <a:solidFill>
              <a:srgbClr val="9C9E9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735177"/>
            <a:ext cx="6635115" cy="0"/>
          </a:xfrm>
          <a:custGeom>
            <a:avLst/>
            <a:gdLst/>
            <a:ahLst/>
            <a:cxnLst/>
            <a:rect l="l" t="t" r="r" b="b"/>
            <a:pathLst>
              <a:path w="6635115" h="0">
                <a:moveTo>
                  <a:pt x="0" y="0"/>
                </a:moveTo>
                <a:lnTo>
                  <a:pt x="6634797" y="0"/>
                </a:lnTo>
              </a:path>
            </a:pathLst>
          </a:custGeom>
          <a:ln w="6350">
            <a:solidFill>
              <a:srgbClr val="9C9E9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280"/>
              <a:t>Resource</a:t>
            </a:r>
            <a:r>
              <a:rPr dirty="0" spc="-160"/>
              <a:t> </a:t>
            </a:r>
            <a:r>
              <a:rPr dirty="0" spc="-330"/>
              <a:t>Bank</a:t>
            </a:r>
            <a:r>
              <a:rPr dirty="0" spc="-155"/>
              <a:t> </a:t>
            </a:r>
            <a:r>
              <a:rPr dirty="0" spc="-170"/>
              <a:t>1</a:t>
            </a:r>
            <a:r>
              <a:rPr dirty="0" spc="-155"/>
              <a:t> – </a:t>
            </a:r>
            <a:r>
              <a:rPr dirty="0" spc="-160"/>
              <a:t>Traditional</a:t>
            </a:r>
            <a:r>
              <a:rPr dirty="0" spc="-155"/>
              <a:t> </a:t>
            </a:r>
            <a:r>
              <a:rPr dirty="0" spc="-195"/>
              <a:t>staple</a:t>
            </a:r>
            <a:r>
              <a:rPr dirty="0" spc="-155"/>
              <a:t> </a:t>
            </a:r>
            <a:r>
              <a:rPr dirty="0" spc="-125"/>
              <a:t>foods </a:t>
            </a:r>
            <a:r>
              <a:rPr dirty="0" spc="-819"/>
              <a:t> </a:t>
            </a:r>
            <a:r>
              <a:rPr dirty="0" spc="80"/>
              <a:t>f</a:t>
            </a:r>
            <a:r>
              <a:rPr dirty="0" spc="-140"/>
              <a:t>rom</a:t>
            </a:r>
            <a:r>
              <a:rPr dirty="0" spc="-160"/>
              <a:t> </a:t>
            </a:r>
            <a:r>
              <a:rPr dirty="0" spc="-180"/>
              <a:t>around</a:t>
            </a:r>
            <a:r>
              <a:rPr dirty="0" spc="-160"/>
              <a:t> </a:t>
            </a:r>
            <a:r>
              <a:rPr dirty="0" spc="-110"/>
              <a:t>the</a:t>
            </a:r>
            <a:r>
              <a:rPr dirty="0" spc="-160"/>
              <a:t> </a:t>
            </a:r>
            <a:r>
              <a:rPr dirty="0" spc="-135"/>
              <a:t>world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44500" y="2411657"/>
            <a:ext cx="21380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30" b="1">
                <a:solidFill>
                  <a:srgbClr val="A70230"/>
                </a:solidFill>
                <a:latin typeface="Arial"/>
                <a:cs typeface="Arial"/>
              </a:rPr>
              <a:t>Traditional</a:t>
            </a:r>
            <a:r>
              <a:rPr dirty="0" sz="1200" spc="-10" b="1">
                <a:solidFill>
                  <a:srgbClr val="A70230"/>
                </a:solidFill>
                <a:latin typeface="Arial"/>
                <a:cs typeface="Arial"/>
              </a:rPr>
              <a:t> </a:t>
            </a:r>
            <a:r>
              <a:rPr dirty="0" sz="1200" spc="-35" b="1">
                <a:solidFill>
                  <a:srgbClr val="A70230"/>
                </a:solidFill>
                <a:latin typeface="Arial"/>
                <a:cs typeface="Arial"/>
              </a:rPr>
              <a:t>staple</a:t>
            </a:r>
            <a:r>
              <a:rPr dirty="0" sz="1200" spc="-5" b="1">
                <a:solidFill>
                  <a:srgbClr val="A70230"/>
                </a:solidFill>
                <a:latin typeface="Arial"/>
                <a:cs typeface="Arial"/>
              </a:rPr>
              <a:t> </a:t>
            </a:r>
            <a:r>
              <a:rPr dirty="0" sz="1200" spc="-45" b="1">
                <a:solidFill>
                  <a:srgbClr val="A70230"/>
                </a:solidFill>
                <a:latin typeface="Arial"/>
                <a:cs typeface="Arial"/>
              </a:rPr>
              <a:t>British</a:t>
            </a:r>
            <a:r>
              <a:rPr dirty="0" sz="1200" spc="-5" b="1">
                <a:solidFill>
                  <a:srgbClr val="A70230"/>
                </a:solidFill>
                <a:latin typeface="Arial"/>
                <a:cs typeface="Arial"/>
              </a:rPr>
              <a:t> </a:t>
            </a:r>
            <a:r>
              <a:rPr dirty="0" sz="1200" spc="-55" b="1">
                <a:solidFill>
                  <a:srgbClr val="A70230"/>
                </a:solidFill>
                <a:latin typeface="Arial"/>
                <a:cs typeface="Arial"/>
              </a:rPr>
              <a:t>foods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93672" y="2715237"/>
            <a:ext cx="1865123" cy="141570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26001" y="2907001"/>
            <a:ext cx="1853998" cy="1293160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134915" y="2769247"/>
            <a:ext cx="1952573" cy="1509496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444500" y="4327450"/>
            <a:ext cx="84137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85" b="1">
                <a:latin typeface="Arial"/>
                <a:cs typeface="Arial"/>
              </a:rPr>
              <a:t>F</a:t>
            </a:r>
            <a:r>
              <a:rPr dirty="0" sz="1000" spc="-50" b="1">
                <a:latin typeface="Arial"/>
                <a:cs typeface="Arial"/>
              </a:rPr>
              <a:t>ish</a:t>
            </a:r>
            <a:r>
              <a:rPr dirty="0" sz="1000" b="1">
                <a:latin typeface="Arial"/>
                <a:cs typeface="Arial"/>
              </a:rPr>
              <a:t> </a:t>
            </a:r>
            <a:r>
              <a:rPr dirty="0" sz="1000" spc="-40" b="1">
                <a:latin typeface="Arial"/>
                <a:cs typeface="Arial"/>
              </a:rPr>
              <a:t>and</a:t>
            </a:r>
            <a:r>
              <a:rPr dirty="0" sz="1000" b="1">
                <a:latin typeface="Arial"/>
                <a:cs typeface="Arial"/>
              </a:rPr>
              <a:t> </a:t>
            </a:r>
            <a:r>
              <a:rPr dirty="0" sz="1000" spc="-50" b="1">
                <a:latin typeface="Arial"/>
                <a:cs typeface="Arial"/>
              </a:rPr>
              <a:t>chips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43200" y="4327450"/>
            <a:ext cx="113919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70" b="1">
                <a:latin typeface="Arial"/>
                <a:cs typeface="Arial"/>
              </a:rPr>
              <a:t>Sausages</a:t>
            </a:r>
            <a:r>
              <a:rPr dirty="0" sz="1000" spc="-70" b="1">
                <a:latin typeface="Arial"/>
                <a:cs typeface="Arial"/>
              </a:rPr>
              <a:t> </a:t>
            </a:r>
            <a:r>
              <a:rPr dirty="0" sz="1000" spc="-40" b="1">
                <a:latin typeface="Arial"/>
                <a:cs typeface="Arial"/>
              </a:rPr>
              <a:t>and</a:t>
            </a:r>
            <a:r>
              <a:rPr dirty="0" sz="1000" spc="-40" b="1">
                <a:latin typeface="Arial"/>
                <a:cs typeface="Arial"/>
              </a:rPr>
              <a:t> </a:t>
            </a:r>
            <a:r>
              <a:rPr dirty="0" sz="1000" spc="-55" b="1">
                <a:latin typeface="Arial"/>
                <a:cs typeface="Arial"/>
              </a:rPr>
              <a:t>mash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029200" y="4327450"/>
            <a:ext cx="74866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65" b="1">
                <a:latin typeface="Arial"/>
                <a:cs typeface="Arial"/>
              </a:rPr>
              <a:t>Br</a:t>
            </a:r>
            <a:r>
              <a:rPr dirty="0" sz="1000" spc="-85" b="1">
                <a:latin typeface="Arial"/>
                <a:cs typeface="Arial"/>
              </a:rPr>
              <a:t>o</a:t>
            </a:r>
            <a:r>
              <a:rPr dirty="0" sz="1000" spc="-30" b="1">
                <a:latin typeface="Arial"/>
                <a:cs typeface="Arial"/>
              </a:rPr>
              <a:t>wn</a:t>
            </a:r>
            <a:r>
              <a:rPr dirty="0" sz="1000" b="1">
                <a:latin typeface="Arial"/>
                <a:cs typeface="Arial"/>
              </a:rPr>
              <a:t> </a:t>
            </a:r>
            <a:r>
              <a:rPr dirty="0" sz="1000" spc="-35" b="1">
                <a:latin typeface="Arial"/>
                <a:cs typeface="Arial"/>
              </a:rPr>
              <a:t>bread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57200" y="4790855"/>
            <a:ext cx="6635115" cy="0"/>
          </a:xfrm>
          <a:custGeom>
            <a:avLst/>
            <a:gdLst/>
            <a:ahLst/>
            <a:cxnLst/>
            <a:rect l="l" t="t" r="r" b="b"/>
            <a:pathLst>
              <a:path w="6635115" h="0">
                <a:moveTo>
                  <a:pt x="0" y="0"/>
                </a:moveTo>
                <a:lnTo>
                  <a:pt x="6634797" y="0"/>
                </a:lnTo>
              </a:path>
            </a:pathLst>
          </a:custGeom>
          <a:ln w="6350">
            <a:solidFill>
              <a:srgbClr val="9C9E9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44500" y="5210690"/>
            <a:ext cx="20707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30" b="1">
                <a:solidFill>
                  <a:srgbClr val="A70230"/>
                </a:solidFill>
                <a:latin typeface="Arial"/>
                <a:cs typeface="Arial"/>
              </a:rPr>
              <a:t>Traditional</a:t>
            </a:r>
            <a:r>
              <a:rPr dirty="0" sz="1200" spc="-15" b="1">
                <a:solidFill>
                  <a:srgbClr val="A70230"/>
                </a:solidFill>
                <a:latin typeface="Arial"/>
                <a:cs typeface="Arial"/>
              </a:rPr>
              <a:t> </a:t>
            </a:r>
            <a:r>
              <a:rPr dirty="0" sz="1200" spc="-35" b="1">
                <a:solidFill>
                  <a:srgbClr val="A70230"/>
                </a:solidFill>
                <a:latin typeface="Arial"/>
                <a:cs typeface="Arial"/>
              </a:rPr>
              <a:t>staple</a:t>
            </a:r>
            <a:r>
              <a:rPr dirty="0" sz="1200" spc="-10" b="1">
                <a:solidFill>
                  <a:srgbClr val="A70230"/>
                </a:solidFill>
                <a:latin typeface="Arial"/>
                <a:cs typeface="Arial"/>
              </a:rPr>
              <a:t> </a:t>
            </a:r>
            <a:r>
              <a:rPr dirty="0" sz="1200" spc="-60" b="1">
                <a:solidFill>
                  <a:srgbClr val="A70230"/>
                </a:solidFill>
                <a:latin typeface="Arial"/>
                <a:cs typeface="Arial"/>
              </a:rPr>
              <a:t>Asian</a:t>
            </a:r>
            <a:r>
              <a:rPr dirty="0" sz="1200" spc="-10" b="1">
                <a:solidFill>
                  <a:srgbClr val="A70230"/>
                </a:solidFill>
                <a:latin typeface="Arial"/>
                <a:cs typeface="Arial"/>
              </a:rPr>
              <a:t> </a:t>
            </a:r>
            <a:r>
              <a:rPr dirty="0" sz="1200" spc="-55" b="1">
                <a:solidFill>
                  <a:srgbClr val="A70230"/>
                </a:solidFill>
                <a:latin typeface="Arial"/>
                <a:cs typeface="Arial"/>
              </a:rPr>
              <a:t>foods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15" name="object 1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91262" y="5652003"/>
            <a:ext cx="1804744" cy="1425770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073972" y="5514263"/>
            <a:ext cx="1487090" cy="1563509"/>
          </a:xfrm>
          <a:prstGeom prst="rect">
            <a:avLst/>
          </a:prstGeom>
        </p:spPr>
      </p:pic>
      <p:sp>
        <p:nvSpPr>
          <p:cNvPr id="17" name="object 17"/>
          <p:cNvSpPr txBox="1"/>
          <p:nvPr/>
        </p:nvSpPr>
        <p:spPr>
          <a:xfrm>
            <a:off x="444500" y="7126482"/>
            <a:ext cx="2686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0" b="1">
                <a:latin typeface="Arial"/>
                <a:cs typeface="Arial"/>
              </a:rPr>
              <a:t>Rice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743200" y="7126482"/>
            <a:ext cx="49466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40" b="1">
                <a:latin typeface="Arial"/>
                <a:cs typeface="Arial"/>
              </a:rPr>
              <a:t>Noodles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57200" y="7589888"/>
            <a:ext cx="6635115" cy="0"/>
          </a:xfrm>
          <a:custGeom>
            <a:avLst/>
            <a:gdLst/>
            <a:ahLst/>
            <a:cxnLst/>
            <a:rect l="l" t="t" r="r" b="b"/>
            <a:pathLst>
              <a:path w="6635115" h="0">
                <a:moveTo>
                  <a:pt x="0" y="0"/>
                </a:moveTo>
                <a:lnTo>
                  <a:pt x="6634797" y="0"/>
                </a:lnTo>
              </a:path>
            </a:pathLst>
          </a:custGeom>
          <a:ln w="6350">
            <a:solidFill>
              <a:srgbClr val="9C9E9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444500" y="8009723"/>
            <a:ext cx="172973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30" b="1">
                <a:solidFill>
                  <a:srgbClr val="A70230"/>
                </a:solidFill>
                <a:latin typeface="Arial"/>
                <a:cs typeface="Arial"/>
              </a:rPr>
              <a:t>Traditional</a:t>
            </a:r>
            <a:r>
              <a:rPr dirty="0" sz="1200" spc="-20" b="1">
                <a:solidFill>
                  <a:srgbClr val="A70230"/>
                </a:solidFill>
                <a:latin typeface="Arial"/>
                <a:cs typeface="Arial"/>
              </a:rPr>
              <a:t> </a:t>
            </a:r>
            <a:r>
              <a:rPr dirty="0" sz="1200" spc="-35" b="1">
                <a:solidFill>
                  <a:srgbClr val="A70230"/>
                </a:solidFill>
                <a:latin typeface="Arial"/>
                <a:cs typeface="Arial"/>
              </a:rPr>
              <a:t>African</a:t>
            </a:r>
            <a:r>
              <a:rPr dirty="0" sz="1200" spc="-20" b="1">
                <a:solidFill>
                  <a:srgbClr val="A70230"/>
                </a:solidFill>
                <a:latin typeface="Arial"/>
                <a:cs typeface="Arial"/>
              </a:rPr>
              <a:t> </a:t>
            </a:r>
            <a:r>
              <a:rPr dirty="0" sz="1200" spc="-55" b="1">
                <a:solidFill>
                  <a:srgbClr val="A70230"/>
                </a:solidFill>
                <a:latin typeface="Arial"/>
                <a:cs typeface="Arial"/>
              </a:rPr>
              <a:t>foods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21" name="object 2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57200" y="8313303"/>
            <a:ext cx="2038807" cy="1556933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752940" y="8462683"/>
            <a:ext cx="2038807" cy="1414132"/>
          </a:xfrm>
          <a:prstGeom prst="rect">
            <a:avLst/>
          </a:prstGeom>
        </p:spPr>
      </p:pic>
      <p:sp>
        <p:nvSpPr>
          <p:cNvPr id="23" name="object 23"/>
          <p:cNvSpPr txBox="1"/>
          <p:nvPr/>
        </p:nvSpPr>
        <p:spPr>
          <a:xfrm>
            <a:off x="444500" y="9925516"/>
            <a:ext cx="57150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70" b="1">
                <a:latin typeface="Arial"/>
                <a:cs typeface="Arial"/>
              </a:rPr>
              <a:t>Couscous</a:t>
            </a:r>
            <a:endParaRPr sz="1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743200" y="9925516"/>
            <a:ext cx="87630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0" b="1">
                <a:latin typeface="Arial"/>
                <a:cs typeface="Arial"/>
              </a:rPr>
              <a:t>Cooked</a:t>
            </a:r>
            <a:r>
              <a:rPr dirty="0" sz="1000" spc="-50" b="1">
                <a:latin typeface="Arial"/>
                <a:cs typeface="Arial"/>
              </a:rPr>
              <a:t> </a:t>
            </a:r>
            <a:r>
              <a:rPr dirty="0" sz="1000" spc="-5" b="1">
                <a:latin typeface="Arial"/>
                <a:cs typeface="Arial"/>
              </a:rPr>
              <a:t>potato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16562"/>
            <a:ext cx="132143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65" b="1">
                <a:solidFill>
                  <a:srgbClr val="A70230"/>
                </a:solidFill>
                <a:latin typeface="Arial"/>
                <a:cs typeface="Arial"/>
              </a:rPr>
              <a:t>Classroom</a:t>
            </a:r>
            <a:r>
              <a:rPr dirty="0" sz="1100" spc="-65" b="1">
                <a:solidFill>
                  <a:srgbClr val="A70230"/>
                </a:solidFill>
                <a:latin typeface="Arial"/>
                <a:cs typeface="Arial"/>
              </a:rPr>
              <a:t> </a:t>
            </a:r>
            <a:r>
              <a:rPr dirty="0" sz="1100" spc="-60" b="1">
                <a:solidFill>
                  <a:srgbClr val="A70230"/>
                </a:solidFill>
                <a:latin typeface="Arial"/>
                <a:cs typeface="Arial"/>
              </a:rPr>
              <a:t>resources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200" y="10234804"/>
            <a:ext cx="6635115" cy="0"/>
          </a:xfrm>
          <a:custGeom>
            <a:avLst/>
            <a:gdLst/>
            <a:ahLst/>
            <a:cxnLst/>
            <a:rect l="l" t="t" r="r" b="b"/>
            <a:pathLst>
              <a:path w="6635115" h="0">
                <a:moveTo>
                  <a:pt x="0" y="0"/>
                </a:moveTo>
                <a:lnTo>
                  <a:pt x="6634797" y="0"/>
                </a:lnTo>
              </a:path>
            </a:pathLst>
          </a:custGeom>
          <a:ln w="6350">
            <a:solidFill>
              <a:srgbClr val="9C9E9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735179"/>
            <a:ext cx="6635115" cy="0"/>
          </a:xfrm>
          <a:custGeom>
            <a:avLst/>
            <a:gdLst/>
            <a:ahLst/>
            <a:cxnLst/>
            <a:rect l="l" t="t" r="r" b="b"/>
            <a:pathLst>
              <a:path w="6635115" h="0">
                <a:moveTo>
                  <a:pt x="0" y="0"/>
                </a:moveTo>
                <a:lnTo>
                  <a:pt x="6634797" y="0"/>
                </a:lnTo>
              </a:path>
            </a:pathLst>
          </a:custGeom>
          <a:ln w="6350">
            <a:solidFill>
              <a:srgbClr val="9C9E9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44500" y="1225822"/>
            <a:ext cx="238633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30" b="1">
                <a:solidFill>
                  <a:srgbClr val="A70230"/>
                </a:solidFill>
                <a:latin typeface="Arial"/>
                <a:cs typeface="Arial"/>
              </a:rPr>
              <a:t>Traditional</a:t>
            </a:r>
            <a:r>
              <a:rPr dirty="0" sz="1200" b="1">
                <a:solidFill>
                  <a:srgbClr val="A70230"/>
                </a:solidFill>
                <a:latin typeface="Arial"/>
                <a:cs typeface="Arial"/>
              </a:rPr>
              <a:t> </a:t>
            </a:r>
            <a:r>
              <a:rPr dirty="0" sz="1200" spc="-35" b="1">
                <a:solidFill>
                  <a:srgbClr val="A70230"/>
                </a:solidFill>
                <a:latin typeface="Arial"/>
                <a:cs typeface="Arial"/>
              </a:rPr>
              <a:t>staple</a:t>
            </a:r>
            <a:r>
              <a:rPr dirty="0" sz="1200" b="1">
                <a:solidFill>
                  <a:srgbClr val="A70230"/>
                </a:solidFill>
                <a:latin typeface="Arial"/>
                <a:cs typeface="Arial"/>
              </a:rPr>
              <a:t> </a:t>
            </a:r>
            <a:r>
              <a:rPr dirty="0" sz="1200" spc="-50" b="1">
                <a:solidFill>
                  <a:srgbClr val="A70230"/>
                </a:solidFill>
                <a:latin typeface="Arial"/>
                <a:cs typeface="Arial"/>
              </a:rPr>
              <a:t>Caribbean</a:t>
            </a:r>
            <a:r>
              <a:rPr dirty="0" sz="1200" b="1">
                <a:solidFill>
                  <a:srgbClr val="A70230"/>
                </a:solidFill>
                <a:latin typeface="Arial"/>
                <a:cs typeface="Arial"/>
              </a:rPr>
              <a:t> </a:t>
            </a:r>
            <a:r>
              <a:rPr dirty="0" sz="1200" spc="-55" b="1">
                <a:solidFill>
                  <a:srgbClr val="A70230"/>
                </a:solidFill>
                <a:latin typeface="Arial"/>
                <a:cs typeface="Arial"/>
              </a:rPr>
              <a:t>foods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" y="1529410"/>
            <a:ext cx="2038807" cy="1563505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752940" y="1529410"/>
            <a:ext cx="2038807" cy="1563505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444500" y="3141615"/>
            <a:ext cx="107061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45" b="1">
                <a:latin typeface="Arial"/>
                <a:cs typeface="Arial"/>
              </a:rPr>
              <a:t>Ackee</a:t>
            </a:r>
            <a:r>
              <a:rPr dirty="0" sz="1000" spc="-45" b="1">
                <a:latin typeface="Arial"/>
                <a:cs typeface="Arial"/>
              </a:rPr>
              <a:t> </a:t>
            </a:r>
            <a:r>
              <a:rPr dirty="0" sz="1000" spc="-40" b="1">
                <a:latin typeface="Arial"/>
                <a:cs typeface="Arial"/>
              </a:rPr>
              <a:t>and</a:t>
            </a:r>
            <a:r>
              <a:rPr dirty="0" sz="1000" spc="-40" b="1">
                <a:latin typeface="Arial"/>
                <a:cs typeface="Arial"/>
              </a:rPr>
              <a:t> </a:t>
            </a:r>
            <a:r>
              <a:rPr dirty="0" sz="1000" spc="-30" b="1">
                <a:latin typeface="Arial"/>
                <a:cs typeface="Arial"/>
              </a:rPr>
              <a:t>saltfish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43200" y="3141615"/>
            <a:ext cx="88773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0" b="1">
                <a:latin typeface="Arial"/>
                <a:cs typeface="Arial"/>
              </a:rPr>
              <a:t>Rice</a:t>
            </a:r>
            <a:r>
              <a:rPr dirty="0" sz="1000" spc="-50" b="1">
                <a:latin typeface="Arial"/>
                <a:cs typeface="Arial"/>
              </a:rPr>
              <a:t> </a:t>
            </a:r>
            <a:r>
              <a:rPr dirty="0" sz="1000" spc="-40" b="1">
                <a:latin typeface="Arial"/>
                <a:cs typeface="Arial"/>
              </a:rPr>
              <a:t>and</a:t>
            </a:r>
            <a:r>
              <a:rPr dirty="0" sz="1000" spc="-40" b="1">
                <a:latin typeface="Arial"/>
                <a:cs typeface="Arial"/>
              </a:rPr>
              <a:t> </a:t>
            </a:r>
            <a:r>
              <a:rPr dirty="0" sz="1000" spc="-50" b="1">
                <a:latin typeface="Arial"/>
                <a:cs typeface="Arial"/>
              </a:rPr>
              <a:t>beans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7200" y="3605019"/>
            <a:ext cx="6635115" cy="0"/>
          </a:xfrm>
          <a:custGeom>
            <a:avLst/>
            <a:gdLst/>
            <a:ahLst/>
            <a:cxnLst/>
            <a:rect l="l" t="t" r="r" b="b"/>
            <a:pathLst>
              <a:path w="6635115" h="0">
                <a:moveTo>
                  <a:pt x="0" y="0"/>
                </a:moveTo>
                <a:lnTo>
                  <a:pt x="6634797" y="0"/>
                </a:lnTo>
              </a:path>
            </a:pathLst>
          </a:custGeom>
          <a:ln w="6350">
            <a:solidFill>
              <a:srgbClr val="9C9E9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44500" y="4070574"/>
            <a:ext cx="5974715" cy="11855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3000" spc="-280">
                <a:latin typeface="Arial"/>
                <a:cs typeface="Arial"/>
              </a:rPr>
              <a:t>Resource</a:t>
            </a:r>
            <a:r>
              <a:rPr dirty="0" sz="3000" spc="-160">
                <a:latin typeface="Arial"/>
                <a:cs typeface="Arial"/>
              </a:rPr>
              <a:t> </a:t>
            </a:r>
            <a:r>
              <a:rPr dirty="0" sz="3000" spc="-330">
                <a:latin typeface="Arial"/>
                <a:cs typeface="Arial"/>
              </a:rPr>
              <a:t>Bank</a:t>
            </a:r>
            <a:r>
              <a:rPr dirty="0" sz="3000" spc="-160">
                <a:latin typeface="Arial"/>
                <a:cs typeface="Arial"/>
              </a:rPr>
              <a:t> </a:t>
            </a:r>
            <a:r>
              <a:rPr dirty="0" sz="3000" spc="-170">
                <a:latin typeface="Arial"/>
                <a:cs typeface="Arial"/>
              </a:rPr>
              <a:t>2</a:t>
            </a:r>
            <a:r>
              <a:rPr dirty="0" sz="3000" spc="-160">
                <a:latin typeface="Arial"/>
                <a:cs typeface="Arial"/>
              </a:rPr>
              <a:t> </a:t>
            </a:r>
            <a:r>
              <a:rPr dirty="0" sz="3000" spc="-155">
                <a:latin typeface="Arial"/>
                <a:cs typeface="Arial"/>
              </a:rPr>
              <a:t>–</a:t>
            </a:r>
            <a:r>
              <a:rPr dirty="0" sz="3000" spc="-160">
                <a:latin typeface="Arial"/>
                <a:cs typeface="Arial"/>
              </a:rPr>
              <a:t> </a:t>
            </a:r>
            <a:r>
              <a:rPr dirty="0" sz="3000" spc="-220">
                <a:latin typeface="Arial"/>
                <a:cs typeface="Arial"/>
              </a:rPr>
              <a:t>Standard</a:t>
            </a:r>
            <a:r>
              <a:rPr dirty="0" sz="3000" spc="-155">
                <a:latin typeface="Arial"/>
                <a:cs typeface="Arial"/>
              </a:rPr>
              <a:t> </a:t>
            </a:r>
            <a:r>
              <a:rPr dirty="0" sz="3000" spc="-50">
                <a:latin typeface="Arial"/>
                <a:cs typeface="Arial"/>
              </a:rPr>
              <a:t>food</a:t>
            </a:r>
            <a:r>
              <a:rPr dirty="0" sz="3000" spc="-160">
                <a:latin typeface="Arial"/>
                <a:cs typeface="Arial"/>
              </a:rPr>
              <a:t> </a:t>
            </a:r>
            <a:r>
              <a:rPr dirty="0" sz="3000" spc="-195">
                <a:latin typeface="Arial"/>
                <a:cs typeface="Arial"/>
              </a:rPr>
              <a:t>advice </a:t>
            </a:r>
            <a:r>
              <a:rPr dirty="0" sz="3000" spc="-819">
                <a:latin typeface="Arial"/>
                <a:cs typeface="Arial"/>
              </a:rPr>
              <a:t> </a:t>
            </a:r>
            <a:r>
              <a:rPr dirty="0" sz="3000" spc="80">
                <a:latin typeface="Arial"/>
                <a:cs typeface="Arial"/>
              </a:rPr>
              <a:t>f</a:t>
            </a:r>
            <a:r>
              <a:rPr dirty="0" sz="3000" spc="-140">
                <a:latin typeface="Arial"/>
                <a:cs typeface="Arial"/>
              </a:rPr>
              <a:t>rom</a:t>
            </a:r>
            <a:r>
              <a:rPr dirty="0" sz="3000" spc="-160">
                <a:latin typeface="Arial"/>
                <a:cs typeface="Arial"/>
              </a:rPr>
              <a:t> </a:t>
            </a:r>
            <a:r>
              <a:rPr dirty="0" sz="3000" spc="-265">
                <a:latin typeface="Arial"/>
                <a:cs typeface="Arial"/>
              </a:rPr>
              <a:t>Asia</a:t>
            </a:r>
            <a:r>
              <a:rPr dirty="0" sz="3000" spc="-160">
                <a:latin typeface="Arial"/>
                <a:cs typeface="Arial"/>
              </a:rPr>
              <a:t> </a:t>
            </a:r>
            <a:r>
              <a:rPr dirty="0" sz="3000" spc="-220">
                <a:latin typeface="Arial"/>
                <a:cs typeface="Arial"/>
              </a:rPr>
              <a:t>and</a:t>
            </a:r>
            <a:r>
              <a:rPr dirty="0" sz="3000" spc="-160">
                <a:latin typeface="Arial"/>
                <a:cs typeface="Arial"/>
              </a:rPr>
              <a:t> </a:t>
            </a:r>
            <a:r>
              <a:rPr dirty="0" sz="3000" spc="-250">
                <a:latin typeface="Arial"/>
                <a:cs typeface="Arial"/>
              </a:rPr>
              <a:t>Europe</a:t>
            </a:r>
            <a:endParaRPr sz="3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dirty="0" sz="1200" spc="-55" b="1">
                <a:solidFill>
                  <a:srgbClr val="A70230"/>
                </a:solidFill>
                <a:latin typeface="Arial"/>
                <a:cs typeface="Arial"/>
              </a:rPr>
              <a:t>Chinese</a:t>
            </a:r>
            <a:r>
              <a:rPr dirty="0" sz="1200" spc="-20" b="1">
                <a:solidFill>
                  <a:srgbClr val="A70230"/>
                </a:solidFill>
                <a:latin typeface="Arial"/>
                <a:cs typeface="Arial"/>
              </a:rPr>
              <a:t> </a:t>
            </a:r>
            <a:r>
              <a:rPr dirty="0" sz="1200" spc="-35" b="1">
                <a:solidFill>
                  <a:srgbClr val="A70230"/>
                </a:solidFill>
                <a:latin typeface="Arial"/>
                <a:cs typeface="Arial"/>
              </a:rPr>
              <a:t>food</a:t>
            </a:r>
            <a:r>
              <a:rPr dirty="0" sz="1200" spc="-20" b="1">
                <a:solidFill>
                  <a:srgbClr val="A70230"/>
                </a:solidFill>
                <a:latin typeface="Arial"/>
                <a:cs typeface="Arial"/>
              </a:rPr>
              <a:t> </a:t>
            </a:r>
            <a:r>
              <a:rPr dirty="0" sz="1200" spc="-50" b="1">
                <a:solidFill>
                  <a:srgbClr val="A70230"/>
                </a:solidFill>
                <a:latin typeface="Arial"/>
                <a:cs typeface="Arial"/>
              </a:rPr>
              <a:t>pagoda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12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42416" y="5824594"/>
            <a:ext cx="4250184" cy="3067802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3403663" y="6010642"/>
            <a:ext cx="1379220" cy="19945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900" spc="20">
                <a:latin typeface="Arial"/>
                <a:cs typeface="Arial"/>
              </a:rPr>
              <a:t>f</a:t>
            </a:r>
            <a:r>
              <a:rPr dirty="0" sz="900" spc="-55">
                <a:latin typeface="Arial"/>
                <a:cs typeface="Arial"/>
              </a:rPr>
              <a:t>ats</a:t>
            </a:r>
            <a:r>
              <a:rPr dirty="0" sz="900" spc="-50">
                <a:latin typeface="Arial"/>
                <a:cs typeface="Arial"/>
              </a:rPr>
              <a:t> </a:t>
            </a:r>
            <a:r>
              <a:rPr dirty="0" sz="900" spc="-60">
                <a:latin typeface="Arial"/>
                <a:cs typeface="Arial"/>
              </a:rPr>
              <a:t>and</a:t>
            </a:r>
            <a:r>
              <a:rPr dirty="0" sz="900" spc="-50">
                <a:latin typeface="Arial"/>
                <a:cs typeface="Arial"/>
              </a:rPr>
              <a:t> </a:t>
            </a:r>
            <a:r>
              <a:rPr dirty="0" sz="900" spc="-50">
                <a:latin typeface="Arial"/>
                <a:cs typeface="Arial"/>
              </a:rPr>
              <a:t>oils,</a:t>
            </a:r>
            <a:r>
              <a:rPr dirty="0" sz="900" spc="-50">
                <a:latin typeface="Arial"/>
                <a:cs typeface="Arial"/>
              </a:rPr>
              <a:t> </a:t>
            </a:r>
            <a:r>
              <a:rPr dirty="0" sz="900" spc="-35">
                <a:latin typeface="Arial"/>
                <a:cs typeface="Arial"/>
              </a:rPr>
              <a:t>25g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800">
              <a:latin typeface="Arial"/>
              <a:cs typeface="Arial"/>
            </a:endParaRPr>
          </a:p>
          <a:p>
            <a:pPr algn="r" marL="12700" marR="5080" indent="13335">
              <a:lnSpc>
                <a:spcPct val="128200"/>
              </a:lnSpc>
              <a:spcBef>
                <a:spcPts val="5"/>
              </a:spcBef>
            </a:pPr>
            <a:r>
              <a:rPr dirty="0" sz="900" spc="-40">
                <a:latin typeface="Arial"/>
                <a:cs typeface="Arial"/>
              </a:rPr>
              <a:t>milk</a:t>
            </a:r>
            <a:r>
              <a:rPr dirty="0" sz="900" spc="-50">
                <a:latin typeface="Arial"/>
                <a:cs typeface="Arial"/>
              </a:rPr>
              <a:t> </a:t>
            </a:r>
            <a:r>
              <a:rPr dirty="0" sz="900" spc="-60">
                <a:latin typeface="Arial"/>
                <a:cs typeface="Arial"/>
              </a:rPr>
              <a:t>and</a:t>
            </a:r>
            <a:r>
              <a:rPr dirty="0" sz="900" spc="-50">
                <a:latin typeface="Arial"/>
                <a:cs typeface="Arial"/>
              </a:rPr>
              <a:t> </a:t>
            </a:r>
            <a:r>
              <a:rPr dirty="0" sz="900" spc="-45">
                <a:latin typeface="Arial"/>
                <a:cs typeface="Arial"/>
              </a:rPr>
              <a:t>dai</a:t>
            </a:r>
            <a:r>
              <a:rPr dirty="0" sz="900" spc="-20">
                <a:latin typeface="Arial"/>
                <a:cs typeface="Arial"/>
              </a:rPr>
              <a:t>r</a:t>
            </a:r>
            <a:r>
              <a:rPr dirty="0" sz="900" spc="-15">
                <a:latin typeface="Arial"/>
                <a:cs typeface="Arial"/>
              </a:rPr>
              <a:t>y</a:t>
            </a:r>
            <a:r>
              <a:rPr dirty="0" sz="900" spc="-50">
                <a:latin typeface="Arial"/>
                <a:cs typeface="Arial"/>
              </a:rPr>
              <a:t> </a:t>
            </a:r>
            <a:r>
              <a:rPr dirty="0" sz="900" spc="-45">
                <a:latin typeface="Arial"/>
                <a:cs typeface="Arial"/>
              </a:rPr>
              <a:t>produ</a:t>
            </a:r>
            <a:r>
              <a:rPr dirty="0" sz="900" spc="-40">
                <a:latin typeface="Arial"/>
                <a:cs typeface="Arial"/>
              </a:rPr>
              <a:t>c</a:t>
            </a:r>
            <a:r>
              <a:rPr dirty="0" sz="900" spc="-55">
                <a:latin typeface="Arial"/>
                <a:cs typeface="Arial"/>
              </a:rPr>
              <a:t>ts,</a:t>
            </a:r>
            <a:r>
              <a:rPr dirty="0" sz="900" spc="-50">
                <a:latin typeface="Arial"/>
                <a:cs typeface="Arial"/>
              </a:rPr>
              <a:t> </a:t>
            </a:r>
            <a:r>
              <a:rPr dirty="0" sz="900" spc="-30">
                <a:latin typeface="Arial"/>
                <a:cs typeface="Arial"/>
              </a:rPr>
              <a:t>100g  </a:t>
            </a:r>
            <a:r>
              <a:rPr dirty="0" sz="900" spc="-75">
                <a:latin typeface="Arial"/>
                <a:cs typeface="Arial"/>
              </a:rPr>
              <a:t>beans</a:t>
            </a:r>
            <a:r>
              <a:rPr dirty="0" sz="900" spc="-50">
                <a:latin typeface="Arial"/>
                <a:cs typeface="Arial"/>
              </a:rPr>
              <a:t> </a:t>
            </a:r>
            <a:r>
              <a:rPr dirty="0" sz="900" spc="-60">
                <a:latin typeface="Arial"/>
                <a:cs typeface="Arial"/>
              </a:rPr>
              <a:t>and</a:t>
            </a:r>
            <a:r>
              <a:rPr dirty="0" sz="900" spc="-50">
                <a:latin typeface="Arial"/>
                <a:cs typeface="Arial"/>
              </a:rPr>
              <a:t> </a:t>
            </a:r>
            <a:r>
              <a:rPr dirty="0" sz="900" spc="-65">
                <a:latin typeface="Arial"/>
                <a:cs typeface="Arial"/>
              </a:rPr>
              <a:t>bean</a:t>
            </a:r>
            <a:r>
              <a:rPr dirty="0" sz="900" spc="-50">
                <a:latin typeface="Arial"/>
                <a:cs typeface="Arial"/>
              </a:rPr>
              <a:t> </a:t>
            </a:r>
            <a:r>
              <a:rPr dirty="0" sz="900" spc="-45">
                <a:latin typeface="Arial"/>
                <a:cs typeface="Arial"/>
              </a:rPr>
              <a:t>produ</a:t>
            </a:r>
            <a:r>
              <a:rPr dirty="0" sz="900" spc="-40">
                <a:latin typeface="Arial"/>
                <a:cs typeface="Arial"/>
              </a:rPr>
              <a:t>c</a:t>
            </a:r>
            <a:r>
              <a:rPr dirty="0" sz="900" spc="-55">
                <a:latin typeface="Arial"/>
                <a:cs typeface="Arial"/>
              </a:rPr>
              <a:t>ts,</a:t>
            </a:r>
            <a:r>
              <a:rPr dirty="0" sz="900" spc="-50">
                <a:latin typeface="Arial"/>
                <a:cs typeface="Arial"/>
              </a:rPr>
              <a:t> </a:t>
            </a:r>
            <a:r>
              <a:rPr dirty="0" sz="900" spc="-35">
                <a:latin typeface="Arial"/>
                <a:cs typeface="Arial"/>
              </a:rPr>
              <a:t>50g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700">
              <a:latin typeface="Arial"/>
              <a:cs typeface="Arial"/>
            </a:endParaRPr>
          </a:p>
          <a:p>
            <a:pPr algn="r" marL="452755" marR="5080" indent="-327660">
              <a:lnSpc>
                <a:spcPct val="128200"/>
              </a:lnSpc>
            </a:pPr>
            <a:r>
              <a:rPr dirty="0" sz="900" spc="-45">
                <a:latin typeface="Arial"/>
                <a:cs typeface="Arial"/>
              </a:rPr>
              <a:t>meat</a:t>
            </a:r>
            <a:r>
              <a:rPr dirty="0" sz="900" spc="-50">
                <a:latin typeface="Arial"/>
                <a:cs typeface="Arial"/>
              </a:rPr>
              <a:t> </a:t>
            </a:r>
            <a:r>
              <a:rPr dirty="0" sz="900" spc="-60">
                <a:latin typeface="Arial"/>
                <a:cs typeface="Arial"/>
              </a:rPr>
              <a:t>and</a:t>
            </a:r>
            <a:r>
              <a:rPr dirty="0" sz="900" spc="-50">
                <a:latin typeface="Arial"/>
                <a:cs typeface="Arial"/>
              </a:rPr>
              <a:t> </a:t>
            </a:r>
            <a:r>
              <a:rPr dirty="0" sz="900" spc="-25">
                <a:latin typeface="Arial"/>
                <a:cs typeface="Arial"/>
              </a:rPr>
              <a:t>poult</a:t>
            </a:r>
            <a:r>
              <a:rPr dirty="0" sz="900" spc="-5">
                <a:latin typeface="Arial"/>
                <a:cs typeface="Arial"/>
              </a:rPr>
              <a:t>r</a:t>
            </a:r>
            <a:r>
              <a:rPr dirty="0" sz="900" spc="-50">
                <a:latin typeface="Arial"/>
                <a:cs typeface="Arial"/>
              </a:rPr>
              <a:t>y,</a:t>
            </a:r>
            <a:r>
              <a:rPr dirty="0" sz="900" spc="-50">
                <a:latin typeface="Arial"/>
                <a:cs typeface="Arial"/>
              </a:rPr>
              <a:t> </a:t>
            </a:r>
            <a:r>
              <a:rPr dirty="0" sz="900" spc="-30">
                <a:latin typeface="Arial"/>
                <a:cs typeface="Arial"/>
              </a:rPr>
              <a:t>50–100g  </a:t>
            </a:r>
            <a:r>
              <a:rPr dirty="0" sz="900" spc="-30">
                <a:latin typeface="Arial"/>
                <a:cs typeface="Arial"/>
              </a:rPr>
              <a:t>fish</a:t>
            </a:r>
            <a:r>
              <a:rPr dirty="0" sz="900" spc="-50">
                <a:latin typeface="Arial"/>
                <a:cs typeface="Arial"/>
              </a:rPr>
              <a:t> </a:t>
            </a:r>
            <a:r>
              <a:rPr dirty="0" sz="900" spc="-60">
                <a:latin typeface="Arial"/>
                <a:cs typeface="Arial"/>
              </a:rPr>
              <a:t>and</a:t>
            </a:r>
            <a:r>
              <a:rPr dirty="0" sz="900" spc="-50">
                <a:latin typeface="Arial"/>
                <a:cs typeface="Arial"/>
              </a:rPr>
              <a:t> </a:t>
            </a:r>
            <a:r>
              <a:rPr dirty="0" sz="900" spc="-55">
                <a:latin typeface="Arial"/>
                <a:cs typeface="Arial"/>
              </a:rPr>
              <a:t>shrimp,</a:t>
            </a:r>
            <a:r>
              <a:rPr dirty="0" sz="900" spc="-50">
                <a:latin typeface="Arial"/>
                <a:cs typeface="Arial"/>
              </a:rPr>
              <a:t> </a:t>
            </a:r>
            <a:r>
              <a:rPr dirty="0" sz="900" spc="-35">
                <a:latin typeface="Arial"/>
                <a:cs typeface="Arial"/>
              </a:rPr>
              <a:t>50g</a:t>
            </a:r>
            <a:endParaRPr sz="9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150"/>
              </a:spcBef>
            </a:pPr>
            <a:r>
              <a:rPr dirty="0" sz="900" spc="-65">
                <a:latin typeface="Arial"/>
                <a:cs typeface="Arial"/>
              </a:rPr>
              <a:t>e</a:t>
            </a:r>
            <a:r>
              <a:rPr dirty="0" sz="900" spc="-60">
                <a:latin typeface="Arial"/>
                <a:cs typeface="Arial"/>
              </a:rPr>
              <a:t>g</a:t>
            </a:r>
            <a:r>
              <a:rPr dirty="0" sz="900" spc="-85">
                <a:latin typeface="Arial"/>
                <a:cs typeface="Arial"/>
              </a:rPr>
              <a:t>gs,</a:t>
            </a:r>
            <a:r>
              <a:rPr dirty="0" sz="900" spc="-50">
                <a:latin typeface="Arial"/>
                <a:cs typeface="Arial"/>
              </a:rPr>
              <a:t> </a:t>
            </a:r>
            <a:r>
              <a:rPr dirty="0" sz="900" spc="-35">
                <a:latin typeface="Arial"/>
                <a:cs typeface="Arial"/>
              </a:rPr>
              <a:t>25–50g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950">
              <a:latin typeface="Arial"/>
              <a:cs typeface="Arial"/>
            </a:endParaRPr>
          </a:p>
          <a:p>
            <a:pPr algn="r" marL="609600" marR="5080" indent="-229870">
              <a:lnSpc>
                <a:spcPct val="126800"/>
              </a:lnSpc>
            </a:pPr>
            <a:r>
              <a:rPr dirty="0" sz="900" spc="-55">
                <a:latin typeface="Arial"/>
                <a:cs typeface="Arial"/>
              </a:rPr>
              <a:t>vegetables</a:t>
            </a:r>
            <a:r>
              <a:rPr dirty="0" sz="900" spc="-50">
                <a:latin typeface="Arial"/>
                <a:cs typeface="Arial"/>
              </a:rPr>
              <a:t> </a:t>
            </a:r>
            <a:r>
              <a:rPr dirty="0" sz="900" spc="-30">
                <a:latin typeface="Arial"/>
                <a:cs typeface="Arial"/>
              </a:rPr>
              <a:t>400–500g  </a:t>
            </a:r>
            <a:r>
              <a:rPr dirty="0" sz="900" spc="-30">
                <a:latin typeface="Arial"/>
                <a:cs typeface="Arial"/>
              </a:rPr>
              <a:t>fruits,</a:t>
            </a:r>
            <a:r>
              <a:rPr dirty="0" sz="900" spc="-50">
                <a:latin typeface="Arial"/>
                <a:cs typeface="Arial"/>
              </a:rPr>
              <a:t> </a:t>
            </a:r>
            <a:r>
              <a:rPr dirty="0" sz="900" spc="-35">
                <a:latin typeface="Arial"/>
                <a:cs typeface="Arial"/>
              </a:rPr>
              <a:t>100–200g</a:t>
            </a:r>
            <a:endParaRPr sz="9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922814" y="8406484"/>
            <a:ext cx="86042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70">
                <a:latin typeface="Arial"/>
                <a:cs typeface="Arial"/>
              </a:rPr>
              <a:t>cereals,</a:t>
            </a:r>
            <a:r>
              <a:rPr dirty="0" sz="900" spc="-50">
                <a:latin typeface="Arial"/>
                <a:cs typeface="Arial"/>
              </a:rPr>
              <a:t> </a:t>
            </a:r>
            <a:r>
              <a:rPr dirty="0" sz="900" spc="-35">
                <a:latin typeface="Arial"/>
                <a:cs typeface="Arial"/>
              </a:rPr>
              <a:t>300–500g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16562"/>
            <a:ext cx="132143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65" b="1">
                <a:solidFill>
                  <a:srgbClr val="A70230"/>
                </a:solidFill>
                <a:latin typeface="Arial"/>
                <a:cs typeface="Arial"/>
              </a:rPr>
              <a:t>Classroom</a:t>
            </a:r>
            <a:r>
              <a:rPr dirty="0" sz="1100" spc="-65" b="1">
                <a:solidFill>
                  <a:srgbClr val="A70230"/>
                </a:solidFill>
                <a:latin typeface="Arial"/>
                <a:cs typeface="Arial"/>
              </a:rPr>
              <a:t> </a:t>
            </a:r>
            <a:r>
              <a:rPr dirty="0" sz="1100" spc="-60" b="1">
                <a:solidFill>
                  <a:srgbClr val="A70230"/>
                </a:solidFill>
                <a:latin typeface="Arial"/>
                <a:cs typeface="Arial"/>
              </a:rPr>
              <a:t>resources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200" y="10234804"/>
            <a:ext cx="6635115" cy="0"/>
          </a:xfrm>
          <a:custGeom>
            <a:avLst/>
            <a:gdLst/>
            <a:ahLst/>
            <a:cxnLst/>
            <a:rect l="l" t="t" r="r" b="b"/>
            <a:pathLst>
              <a:path w="6635115" h="0">
                <a:moveTo>
                  <a:pt x="0" y="0"/>
                </a:moveTo>
                <a:lnTo>
                  <a:pt x="6634797" y="0"/>
                </a:lnTo>
              </a:path>
            </a:pathLst>
          </a:custGeom>
          <a:ln w="6350">
            <a:solidFill>
              <a:srgbClr val="9C9E9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735179"/>
            <a:ext cx="6635115" cy="0"/>
          </a:xfrm>
          <a:custGeom>
            <a:avLst/>
            <a:gdLst/>
            <a:ahLst/>
            <a:cxnLst/>
            <a:rect l="l" t="t" r="r" b="b"/>
            <a:pathLst>
              <a:path w="6635115" h="0">
                <a:moveTo>
                  <a:pt x="0" y="0"/>
                </a:moveTo>
                <a:lnTo>
                  <a:pt x="6634797" y="0"/>
                </a:lnTo>
              </a:path>
            </a:pathLst>
          </a:custGeom>
          <a:ln w="6350">
            <a:solidFill>
              <a:srgbClr val="9C9E9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44500" y="1225822"/>
            <a:ext cx="3802379" cy="6629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35" b="1">
                <a:solidFill>
                  <a:srgbClr val="A70230"/>
                </a:solidFill>
                <a:latin typeface="Arial"/>
                <a:cs typeface="Arial"/>
              </a:rPr>
              <a:t>The</a:t>
            </a:r>
            <a:r>
              <a:rPr dirty="0" sz="1200" b="1">
                <a:solidFill>
                  <a:srgbClr val="A70230"/>
                </a:solidFill>
                <a:latin typeface="Arial"/>
                <a:cs typeface="Arial"/>
              </a:rPr>
              <a:t> </a:t>
            </a:r>
            <a:r>
              <a:rPr dirty="0" sz="1200" spc="-15" b="1">
                <a:solidFill>
                  <a:srgbClr val="A70230"/>
                </a:solidFill>
                <a:latin typeface="Arial"/>
                <a:cs typeface="Arial"/>
              </a:rPr>
              <a:t>eatwell</a:t>
            </a:r>
            <a:r>
              <a:rPr dirty="0" sz="1200" spc="5" b="1">
                <a:solidFill>
                  <a:srgbClr val="A70230"/>
                </a:solidFill>
                <a:latin typeface="Arial"/>
                <a:cs typeface="Arial"/>
              </a:rPr>
              <a:t> </a:t>
            </a:r>
            <a:r>
              <a:rPr dirty="0" sz="1200" spc="-15" b="1">
                <a:solidFill>
                  <a:srgbClr val="A70230"/>
                </a:solidFill>
                <a:latin typeface="Arial"/>
                <a:cs typeface="Arial"/>
              </a:rPr>
              <a:t>plate</a:t>
            </a:r>
            <a:r>
              <a:rPr dirty="0" sz="1200" spc="5" b="1">
                <a:solidFill>
                  <a:srgbClr val="A70230"/>
                </a:solidFill>
                <a:latin typeface="Arial"/>
                <a:cs typeface="Arial"/>
              </a:rPr>
              <a:t> </a:t>
            </a:r>
            <a:r>
              <a:rPr dirty="0" sz="1200" spc="-25" b="1">
                <a:solidFill>
                  <a:srgbClr val="A70230"/>
                </a:solidFill>
                <a:latin typeface="Arial"/>
                <a:cs typeface="Arial"/>
              </a:rPr>
              <a:t>from</a:t>
            </a:r>
            <a:r>
              <a:rPr dirty="0" sz="1200" b="1">
                <a:solidFill>
                  <a:srgbClr val="A70230"/>
                </a:solidFill>
                <a:latin typeface="Arial"/>
                <a:cs typeface="Arial"/>
              </a:rPr>
              <a:t> the</a:t>
            </a:r>
            <a:r>
              <a:rPr dirty="0" sz="1200" spc="5" b="1">
                <a:solidFill>
                  <a:srgbClr val="A70230"/>
                </a:solidFill>
                <a:latin typeface="Arial"/>
                <a:cs typeface="Arial"/>
              </a:rPr>
              <a:t> </a:t>
            </a:r>
            <a:r>
              <a:rPr dirty="0" sz="1200" spc="-65" b="1">
                <a:solidFill>
                  <a:srgbClr val="A70230"/>
                </a:solidFill>
                <a:latin typeface="Arial"/>
                <a:cs typeface="Arial"/>
              </a:rPr>
              <a:t>Food</a:t>
            </a:r>
            <a:r>
              <a:rPr dirty="0" sz="1200" spc="5" b="1">
                <a:solidFill>
                  <a:srgbClr val="A70230"/>
                </a:solidFill>
                <a:latin typeface="Arial"/>
                <a:cs typeface="Arial"/>
              </a:rPr>
              <a:t> </a:t>
            </a:r>
            <a:r>
              <a:rPr dirty="0" sz="1200" spc="-55" b="1">
                <a:solidFill>
                  <a:srgbClr val="A70230"/>
                </a:solidFill>
                <a:latin typeface="Arial"/>
                <a:cs typeface="Arial"/>
              </a:rPr>
              <a:t>Standards</a:t>
            </a:r>
            <a:r>
              <a:rPr dirty="0" sz="1200" spc="5" b="1">
                <a:solidFill>
                  <a:srgbClr val="A70230"/>
                </a:solidFill>
                <a:latin typeface="Arial"/>
                <a:cs typeface="Arial"/>
              </a:rPr>
              <a:t> </a:t>
            </a:r>
            <a:r>
              <a:rPr dirty="0" sz="1200" spc="-60" b="1">
                <a:solidFill>
                  <a:srgbClr val="A70230"/>
                </a:solidFill>
                <a:latin typeface="Arial"/>
                <a:cs typeface="Arial"/>
              </a:rPr>
              <a:t>Agency,</a:t>
            </a:r>
            <a:r>
              <a:rPr dirty="0" sz="1200" b="1">
                <a:solidFill>
                  <a:srgbClr val="A70230"/>
                </a:solidFill>
                <a:latin typeface="Arial"/>
                <a:cs typeface="Arial"/>
              </a:rPr>
              <a:t> </a:t>
            </a:r>
            <a:r>
              <a:rPr dirty="0" sz="1200" spc="-70" b="1">
                <a:solidFill>
                  <a:srgbClr val="A70230"/>
                </a:solidFill>
                <a:latin typeface="Arial"/>
                <a:cs typeface="Arial"/>
              </a:rPr>
              <a:t>UK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900" spc="-90">
                <a:latin typeface="Arial"/>
                <a:cs typeface="Arial"/>
              </a:rPr>
              <a:t>Use</a:t>
            </a:r>
            <a:r>
              <a:rPr dirty="0" sz="900" spc="-50">
                <a:latin typeface="Arial"/>
                <a:cs typeface="Arial"/>
              </a:rPr>
              <a:t> </a:t>
            </a:r>
            <a:r>
              <a:rPr dirty="0" sz="900" spc="-30">
                <a:latin typeface="Arial"/>
                <a:cs typeface="Arial"/>
              </a:rPr>
              <a:t>the</a:t>
            </a:r>
            <a:r>
              <a:rPr dirty="0" sz="900" spc="-50">
                <a:latin typeface="Arial"/>
                <a:cs typeface="Arial"/>
              </a:rPr>
              <a:t> </a:t>
            </a:r>
            <a:r>
              <a:rPr dirty="0" sz="900" spc="-40">
                <a:latin typeface="Arial"/>
                <a:cs typeface="Arial"/>
              </a:rPr>
              <a:t>eatwell</a:t>
            </a:r>
            <a:r>
              <a:rPr dirty="0" sz="900" spc="-50">
                <a:latin typeface="Arial"/>
                <a:cs typeface="Arial"/>
              </a:rPr>
              <a:t> </a:t>
            </a:r>
            <a:r>
              <a:rPr dirty="0" sz="900" spc="-45">
                <a:latin typeface="Arial"/>
                <a:cs typeface="Arial"/>
              </a:rPr>
              <a:t>pate</a:t>
            </a:r>
            <a:r>
              <a:rPr dirty="0" sz="900" spc="-50">
                <a:latin typeface="Arial"/>
                <a:cs typeface="Arial"/>
              </a:rPr>
              <a:t> </a:t>
            </a:r>
            <a:r>
              <a:rPr dirty="0" sz="900" spc="5">
                <a:latin typeface="Arial"/>
                <a:cs typeface="Arial"/>
              </a:rPr>
              <a:t>to</a:t>
            </a:r>
            <a:r>
              <a:rPr dirty="0" sz="900" spc="-50">
                <a:latin typeface="Arial"/>
                <a:cs typeface="Arial"/>
              </a:rPr>
              <a:t> help </a:t>
            </a:r>
            <a:r>
              <a:rPr dirty="0" sz="900" spc="-45">
                <a:latin typeface="Arial"/>
                <a:cs typeface="Arial"/>
              </a:rPr>
              <a:t>you</a:t>
            </a:r>
            <a:r>
              <a:rPr dirty="0" sz="900" spc="-50">
                <a:latin typeface="Arial"/>
                <a:cs typeface="Arial"/>
              </a:rPr>
              <a:t> </a:t>
            </a:r>
            <a:r>
              <a:rPr dirty="0" sz="900" spc="-30">
                <a:latin typeface="Arial"/>
                <a:cs typeface="Arial"/>
              </a:rPr>
              <a:t>get</a:t>
            </a:r>
            <a:r>
              <a:rPr dirty="0" sz="900" spc="-50">
                <a:latin typeface="Arial"/>
                <a:cs typeface="Arial"/>
              </a:rPr>
              <a:t> </a:t>
            </a:r>
            <a:r>
              <a:rPr dirty="0" sz="900" spc="-30">
                <a:latin typeface="Arial"/>
                <a:cs typeface="Arial"/>
              </a:rPr>
              <a:t>the</a:t>
            </a:r>
            <a:r>
              <a:rPr dirty="0" sz="900" spc="-50">
                <a:latin typeface="Arial"/>
                <a:cs typeface="Arial"/>
              </a:rPr>
              <a:t> </a:t>
            </a:r>
            <a:r>
              <a:rPr dirty="0" sz="900" spc="-60">
                <a:latin typeface="Arial"/>
                <a:cs typeface="Arial"/>
              </a:rPr>
              <a:t>balance</a:t>
            </a:r>
            <a:r>
              <a:rPr dirty="0" sz="900" spc="-45">
                <a:latin typeface="Arial"/>
                <a:cs typeface="Arial"/>
              </a:rPr>
              <a:t> </a:t>
            </a:r>
            <a:r>
              <a:rPr dirty="0" sz="900" spc="-30">
                <a:latin typeface="Arial"/>
                <a:cs typeface="Arial"/>
              </a:rPr>
              <a:t>right.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z="900" spc="40">
                <a:latin typeface="Arial"/>
                <a:cs typeface="Arial"/>
              </a:rPr>
              <a:t>It</a:t>
            </a:r>
            <a:r>
              <a:rPr dirty="0" sz="900" spc="-50">
                <a:latin typeface="Arial"/>
                <a:cs typeface="Arial"/>
              </a:rPr>
              <a:t> </a:t>
            </a:r>
            <a:r>
              <a:rPr dirty="0" sz="900" spc="-70">
                <a:latin typeface="Arial"/>
                <a:cs typeface="Arial"/>
              </a:rPr>
              <a:t>shows</a:t>
            </a:r>
            <a:r>
              <a:rPr dirty="0" sz="900" spc="-45">
                <a:latin typeface="Arial"/>
                <a:cs typeface="Arial"/>
              </a:rPr>
              <a:t> </a:t>
            </a:r>
            <a:r>
              <a:rPr dirty="0" sz="900" spc="-40">
                <a:latin typeface="Arial"/>
                <a:cs typeface="Arial"/>
              </a:rPr>
              <a:t>how</a:t>
            </a:r>
            <a:r>
              <a:rPr dirty="0" sz="900" spc="-45">
                <a:latin typeface="Arial"/>
                <a:cs typeface="Arial"/>
              </a:rPr>
              <a:t> </a:t>
            </a:r>
            <a:r>
              <a:rPr dirty="0" sz="900" spc="-55">
                <a:latin typeface="Arial"/>
                <a:cs typeface="Arial"/>
              </a:rPr>
              <a:t>much</a:t>
            </a:r>
            <a:r>
              <a:rPr dirty="0" sz="900" spc="-45">
                <a:latin typeface="Arial"/>
                <a:cs typeface="Arial"/>
              </a:rPr>
              <a:t> </a:t>
            </a:r>
            <a:r>
              <a:rPr dirty="0" sz="900" spc="5">
                <a:latin typeface="Arial"/>
                <a:cs typeface="Arial"/>
              </a:rPr>
              <a:t>of</a:t>
            </a:r>
            <a:r>
              <a:rPr dirty="0" sz="900" spc="-45">
                <a:latin typeface="Arial"/>
                <a:cs typeface="Arial"/>
              </a:rPr>
              <a:t> </a:t>
            </a:r>
            <a:r>
              <a:rPr dirty="0" sz="900" spc="-35">
                <a:latin typeface="Arial"/>
                <a:cs typeface="Arial"/>
              </a:rPr>
              <a:t>what</a:t>
            </a:r>
            <a:r>
              <a:rPr dirty="0" sz="900" spc="-50">
                <a:latin typeface="Arial"/>
                <a:cs typeface="Arial"/>
              </a:rPr>
              <a:t> </a:t>
            </a:r>
            <a:r>
              <a:rPr dirty="0" sz="900" spc="-45">
                <a:latin typeface="Arial"/>
                <a:cs typeface="Arial"/>
              </a:rPr>
              <a:t>you eat </a:t>
            </a:r>
            <a:r>
              <a:rPr dirty="0" sz="900" spc="-55">
                <a:latin typeface="Arial"/>
                <a:cs typeface="Arial"/>
              </a:rPr>
              <a:t>should</a:t>
            </a:r>
            <a:r>
              <a:rPr dirty="0" sz="900" spc="-45">
                <a:latin typeface="Arial"/>
                <a:cs typeface="Arial"/>
              </a:rPr>
              <a:t> </a:t>
            </a:r>
            <a:r>
              <a:rPr dirty="0" sz="900" spc="-55">
                <a:latin typeface="Arial"/>
                <a:cs typeface="Arial"/>
              </a:rPr>
              <a:t>come</a:t>
            </a:r>
            <a:r>
              <a:rPr dirty="0" sz="900" spc="-45">
                <a:latin typeface="Arial"/>
                <a:cs typeface="Arial"/>
              </a:rPr>
              <a:t> </a:t>
            </a:r>
            <a:r>
              <a:rPr dirty="0" sz="900" spc="-20">
                <a:latin typeface="Arial"/>
                <a:cs typeface="Arial"/>
              </a:rPr>
              <a:t>from</a:t>
            </a:r>
            <a:r>
              <a:rPr dirty="0" sz="900" spc="-45">
                <a:latin typeface="Arial"/>
                <a:cs typeface="Arial"/>
              </a:rPr>
              <a:t> </a:t>
            </a:r>
            <a:r>
              <a:rPr dirty="0" sz="900" spc="-70">
                <a:latin typeface="Arial"/>
                <a:cs typeface="Arial"/>
              </a:rPr>
              <a:t>each</a:t>
            </a:r>
            <a:r>
              <a:rPr dirty="0" sz="900" spc="-50">
                <a:latin typeface="Arial"/>
                <a:cs typeface="Arial"/>
              </a:rPr>
              <a:t> </a:t>
            </a:r>
            <a:r>
              <a:rPr dirty="0" sz="900" spc="-25">
                <a:latin typeface="Arial"/>
                <a:cs typeface="Arial"/>
              </a:rPr>
              <a:t>food</a:t>
            </a:r>
            <a:r>
              <a:rPr dirty="0" sz="900" spc="-45">
                <a:latin typeface="Arial"/>
                <a:cs typeface="Arial"/>
              </a:rPr>
              <a:t> </a:t>
            </a:r>
            <a:r>
              <a:rPr dirty="0" sz="900" spc="-50">
                <a:latin typeface="Arial"/>
                <a:cs typeface="Arial"/>
              </a:rPr>
              <a:t>group.</a:t>
            </a:r>
            <a:endParaRPr sz="900">
              <a:latin typeface="Arial"/>
              <a:cs typeface="Arial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3036" y="1991677"/>
            <a:ext cx="5714959" cy="3974668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444500" y="6221859"/>
            <a:ext cx="6241415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3000" spc="-280">
                <a:latin typeface="Arial"/>
                <a:cs typeface="Arial"/>
              </a:rPr>
              <a:t>Resource</a:t>
            </a:r>
            <a:r>
              <a:rPr dirty="0" sz="3000" spc="-160">
                <a:latin typeface="Arial"/>
                <a:cs typeface="Arial"/>
              </a:rPr>
              <a:t> </a:t>
            </a:r>
            <a:r>
              <a:rPr dirty="0" sz="3000" spc="-330">
                <a:latin typeface="Arial"/>
                <a:cs typeface="Arial"/>
              </a:rPr>
              <a:t>Bank</a:t>
            </a:r>
            <a:r>
              <a:rPr dirty="0" sz="3000" spc="-160">
                <a:latin typeface="Arial"/>
                <a:cs typeface="Arial"/>
              </a:rPr>
              <a:t> </a:t>
            </a:r>
            <a:r>
              <a:rPr dirty="0" sz="3000" spc="-170">
                <a:latin typeface="Arial"/>
                <a:cs typeface="Arial"/>
              </a:rPr>
              <a:t>3</a:t>
            </a:r>
            <a:r>
              <a:rPr dirty="0" sz="3000" spc="-160">
                <a:latin typeface="Arial"/>
                <a:cs typeface="Arial"/>
              </a:rPr>
              <a:t> </a:t>
            </a:r>
            <a:r>
              <a:rPr dirty="0" sz="3000" spc="-155">
                <a:latin typeface="Arial"/>
                <a:cs typeface="Arial"/>
              </a:rPr>
              <a:t>–</a:t>
            </a:r>
            <a:r>
              <a:rPr dirty="0" sz="3000" spc="-160">
                <a:latin typeface="Arial"/>
                <a:cs typeface="Arial"/>
              </a:rPr>
              <a:t> </a:t>
            </a:r>
            <a:r>
              <a:rPr dirty="0" sz="3000" spc="-610">
                <a:latin typeface="Arial"/>
                <a:cs typeface="Arial"/>
              </a:rPr>
              <a:t>F</a:t>
            </a:r>
            <a:r>
              <a:rPr dirty="0" sz="3000" spc="-185">
                <a:latin typeface="Arial"/>
                <a:cs typeface="Arial"/>
              </a:rPr>
              <a:t>oods</a:t>
            </a:r>
            <a:r>
              <a:rPr dirty="0" sz="3000" spc="-160">
                <a:latin typeface="Arial"/>
                <a:cs typeface="Arial"/>
              </a:rPr>
              <a:t> </a:t>
            </a:r>
            <a:r>
              <a:rPr dirty="0" sz="3000" spc="80">
                <a:latin typeface="Arial"/>
                <a:cs typeface="Arial"/>
              </a:rPr>
              <a:t>f</a:t>
            </a:r>
            <a:r>
              <a:rPr dirty="0" sz="3000" spc="-140">
                <a:latin typeface="Arial"/>
                <a:cs typeface="Arial"/>
              </a:rPr>
              <a:t>rom</a:t>
            </a:r>
            <a:r>
              <a:rPr dirty="0" sz="3000" spc="-160">
                <a:latin typeface="Arial"/>
                <a:cs typeface="Arial"/>
              </a:rPr>
              <a:t> </a:t>
            </a:r>
            <a:r>
              <a:rPr dirty="0" sz="3000" spc="-110">
                <a:latin typeface="Arial"/>
                <a:cs typeface="Arial"/>
              </a:rPr>
              <a:t>the</a:t>
            </a:r>
            <a:r>
              <a:rPr dirty="0" sz="3000" spc="-160">
                <a:latin typeface="Arial"/>
                <a:cs typeface="Arial"/>
              </a:rPr>
              <a:t> </a:t>
            </a:r>
            <a:r>
              <a:rPr dirty="0" sz="3000" spc="-95">
                <a:latin typeface="Arial"/>
                <a:cs typeface="Arial"/>
              </a:rPr>
              <a:t>time</a:t>
            </a:r>
            <a:r>
              <a:rPr dirty="0" sz="3000" spc="-160">
                <a:latin typeface="Arial"/>
                <a:cs typeface="Arial"/>
              </a:rPr>
              <a:t> </a:t>
            </a:r>
            <a:r>
              <a:rPr dirty="0" sz="3000" spc="15">
                <a:latin typeface="Arial"/>
                <a:cs typeface="Arial"/>
              </a:rPr>
              <a:t>of  </a:t>
            </a:r>
            <a:r>
              <a:rPr dirty="0" sz="3000" spc="-110">
                <a:latin typeface="Arial"/>
                <a:cs typeface="Arial"/>
              </a:rPr>
              <a:t>the</a:t>
            </a:r>
            <a:r>
              <a:rPr dirty="0" sz="3000" spc="-160">
                <a:latin typeface="Arial"/>
                <a:cs typeface="Arial"/>
              </a:rPr>
              <a:t> </a:t>
            </a:r>
            <a:r>
              <a:rPr dirty="0" sz="3000" spc="-240">
                <a:latin typeface="Arial"/>
                <a:cs typeface="Arial"/>
              </a:rPr>
              <a:t>sl</a:t>
            </a:r>
            <a:r>
              <a:rPr dirty="0" sz="3000" spc="-415">
                <a:latin typeface="Arial"/>
                <a:cs typeface="Arial"/>
              </a:rPr>
              <a:t>a</a:t>
            </a:r>
            <a:r>
              <a:rPr dirty="0" sz="3000" spc="-250">
                <a:latin typeface="Arial"/>
                <a:cs typeface="Arial"/>
              </a:rPr>
              <a:t>v</a:t>
            </a:r>
            <a:r>
              <a:rPr dirty="0" sz="3000" spc="-250">
                <a:latin typeface="Arial"/>
                <a:cs typeface="Arial"/>
              </a:rPr>
              <a:t>e</a:t>
            </a:r>
            <a:r>
              <a:rPr dirty="0" sz="3000" spc="-160">
                <a:latin typeface="Arial"/>
                <a:cs typeface="Arial"/>
              </a:rPr>
              <a:t> </a:t>
            </a:r>
            <a:r>
              <a:rPr dirty="0" sz="3000" spc="-155">
                <a:latin typeface="Arial"/>
                <a:cs typeface="Arial"/>
              </a:rPr>
              <a:t>trade</a:t>
            </a:r>
            <a:endParaRPr sz="3000">
              <a:latin typeface="Arial"/>
              <a:cs typeface="Arial"/>
            </a:endParaRPr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7200" y="7466119"/>
            <a:ext cx="1109112" cy="1563512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657645" y="7466119"/>
            <a:ext cx="1944470" cy="1563512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916934" y="7466114"/>
            <a:ext cx="1953539" cy="1563522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956122" y="7466119"/>
            <a:ext cx="1114792" cy="1563517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444500" y="9042332"/>
            <a:ext cx="60071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25" b="1">
                <a:latin typeface="Arial"/>
                <a:cs typeface="Arial"/>
              </a:rPr>
              <a:t>Breadfruit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914647" y="9042332"/>
            <a:ext cx="37211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45" b="1">
                <a:latin typeface="Arial"/>
                <a:cs typeface="Arial"/>
              </a:rPr>
              <a:t>Ackee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73700" y="5337442"/>
            <a:ext cx="1158240" cy="30226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12700" marR="5080">
              <a:lnSpc>
                <a:spcPct val="101800"/>
              </a:lnSpc>
              <a:spcBef>
                <a:spcPts val="80"/>
              </a:spcBef>
            </a:pPr>
            <a:r>
              <a:rPr dirty="0" sz="900" spc="-100" b="1">
                <a:latin typeface="Arial"/>
                <a:cs typeface="Arial"/>
              </a:rPr>
              <a:t>F</a:t>
            </a:r>
            <a:r>
              <a:rPr dirty="0" sz="900" spc="-50" b="1">
                <a:latin typeface="Arial"/>
                <a:cs typeface="Arial"/>
              </a:rPr>
              <a:t>oods</a:t>
            </a:r>
            <a:r>
              <a:rPr dirty="0" sz="900" b="1">
                <a:latin typeface="Arial"/>
                <a:cs typeface="Arial"/>
              </a:rPr>
              <a:t> </a:t>
            </a:r>
            <a:r>
              <a:rPr dirty="0" sz="900" spc="-35" b="1">
                <a:latin typeface="Arial"/>
                <a:cs typeface="Arial"/>
              </a:rPr>
              <a:t>and</a:t>
            </a:r>
            <a:r>
              <a:rPr dirty="0" sz="900" b="1">
                <a:latin typeface="Arial"/>
                <a:cs typeface="Arial"/>
              </a:rPr>
              <a:t> </a:t>
            </a:r>
            <a:r>
              <a:rPr dirty="0" sz="900" spc="-45" b="1">
                <a:latin typeface="Arial"/>
                <a:cs typeface="Arial"/>
              </a:rPr>
              <a:t>drinks</a:t>
            </a:r>
            <a:r>
              <a:rPr dirty="0" sz="900" b="1">
                <a:latin typeface="Arial"/>
                <a:cs typeface="Arial"/>
              </a:rPr>
              <a:t> </a:t>
            </a:r>
            <a:r>
              <a:rPr dirty="0" sz="900" spc="-25" b="1">
                <a:latin typeface="Arial"/>
                <a:cs typeface="Arial"/>
              </a:rPr>
              <a:t>high  </a:t>
            </a:r>
            <a:r>
              <a:rPr dirty="0" sz="900" spc="-20" b="1">
                <a:latin typeface="Arial"/>
                <a:cs typeface="Arial"/>
              </a:rPr>
              <a:t>in</a:t>
            </a:r>
            <a:r>
              <a:rPr dirty="0" sz="900" spc="-10" b="1">
                <a:latin typeface="Arial"/>
                <a:cs typeface="Arial"/>
              </a:rPr>
              <a:t> </a:t>
            </a:r>
            <a:r>
              <a:rPr dirty="0" sz="900" spc="5" b="1">
                <a:latin typeface="Arial"/>
                <a:cs typeface="Arial"/>
              </a:rPr>
              <a:t>fat</a:t>
            </a:r>
            <a:r>
              <a:rPr dirty="0" sz="900" spc="-5" b="1">
                <a:latin typeface="Arial"/>
                <a:cs typeface="Arial"/>
              </a:rPr>
              <a:t> </a:t>
            </a:r>
            <a:r>
              <a:rPr dirty="0" sz="900" spc="-20" b="1">
                <a:latin typeface="Arial"/>
                <a:cs typeface="Arial"/>
              </a:rPr>
              <a:t>and/or</a:t>
            </a:r>
            <a:r>
              <a:rPr dirty="0" sz="900" spc="-5" b="1">
                <a:latin typeface="Arial"/>
                <a:cs typeface="Arial"/>
              </a:rPr>
              <a:t> </a:t>
            </a:r>
            <a:r>
              <a:rPr dirty="0" sz="900" spc="-55" b="1">
                <a:latin typeface="Arial"/>
                <a:cs typeface="Arial"/>
              </a:rPr>
              <a:t>sugar</a:t>
            </a:r>
            <a:endParaRPr sz="9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415244" y="2151443"/>
            <a:ext cx="107569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Fruit</a:t>
            </a:r>
            <a:r>
              <a:rPr dirty="0" sz="900" spc="-30" b="1">
                <a:latin typeface="Arial"/>
                <a:cs typeface="Arial"/>
              </a:rPr>
              <a:t> </a:t>
            </a:r>
            <a:r>
              <a:rPr dirty="0" sz="900" spc="-35" b="1">
                <a:latin typeface="Arial"/>
                <a:cs typeface="Arial"/>
              </a:rPr>
              <a:t>and</a:t>
            </a:r>
            <a:r>
              <a:rPr dirty="0" sz="900" spc="-25" b="1">
                <a:latin typeface="Arial"/>
                <a:cs typeface="Arial"/>
              </a:rPr>
              <a:t> </a:t>
            </a:r>
            <a:r>
              <a:rPr dirty="0" sz="900" spc="-30" b="1">
                <a:latin typeface="Arial"/>
                <a:cs typeface="Arial"/>
              </a:rPr>
              <a:t>vegetables</a:t>
            </a:r>
            <a:endParaRPr sz="9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03205" y="5061407"/>
            <a:ext cx="1295400" cy="441959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12700" marR="5080">
              <a:lnSpc>
                <a:spcPct val="101800"/>
              </a:lnSpc>
              <a:spcBef>
                <a:spcPts val="80"/>
              </a:spcBef>
            </a:pPr>
            <a:r>
              <a:rPr dirty="0" sz="900" spc="-10" b="1">
                <a:latin typeface="Arial"/>
                <a:cs typeface="Arial"/>
              </a:rPr>
              <a:t>Meat,</a:t>
            </a:r>
            <a:r>
              <a:rPr dirty="0" sz="900" spc="-10" b="1">
                <a:latin typeface="Arial"/>
                <a:cs typeface="Arial"/>
              </a:rPr>
              <a:t> </a:t>
            </a:r>
            <a:r>
              <a:rPr dirty="0" sz="900" spc="-45" b="1">
                <a:latin typeface="Arial"/>
                <a:cs typeface="Arial"/>
              </a:rPr>
              <a:t>fish,</a:t>
            </a:r>
            <a:r>
              <a:rPr dirty="0" sz="900" spc="-45" b="1">
                <a:latin typeface="Arial"/>
                <a:cs typeface="Arial"/>
              </a:rPr>
              <a:t> </a:t>
            </a:r>
            <a:r>
              <a:rPr dirty="0" sz="900" spc="-30" b="1">
                <a:latin typeface="Arial"/>
                <a:cs typeface="Arial"/>
              </a:rPr>
              <a:t>e</a:t>
            </a:r>
            <a:r>
              <a:rPr dirty="0" sz="900" spc="-30" b="1">
                <a:latin typeface="Arial"/>
                <a:cs typeface="Arial"/>
              </a:rPr>
              <a:t>g</a:t>
            </a:r>
            <a:r>
              <a:rPr dirty="0" sz="900" spc="-80" b="1">
                <a:latin typeface="Arial"/>
                <a:cs typeface="Arial"/>
              </a:rPr>
              <a:t>gs,</a:t>
            </a:r>
            <a:r>
              <a:rPr dirty="0" sz="900" b="1">
                <a:latin typeface="Arial"/>
                <a:cs typeface="Arial"/>
              </a:rPr>
              <a:t> </a:t>
            </a:r>
            <a:r>
              <a:rPr dirty="0" sz="900" spc="-40" b="1">
                <a:latin typeface="Arial"/>
                <a:cs typeface="Arial"/>
              </a:rPr>
              <a:t>beans  </a:t>
            </a:r>
            <a:r>
              <a:rPr dirty="0" sz="900" spc="-60">
                <a:latin typeface="Arial"/>
                <a:cs typeface="Arial"/>
              </a:rPr>
              <a:t>and</a:t>
            </a:r>
            <a:r>
              <a:rPr dirty="0" sz="900" spc="-50">
                <a:latin typeface="Arial"/>
                <a:cs typeface="Arial"/>
              </a:rPr>
              <a:t> </a:t>
            </a:r>
            <a:r>
              <a:rPr dirty="0" sz="900" spc="-30">
                <a:latin typeface="Arial"/>
                <a:cs typeface="Arial"/>
              </a:rPr>
              <a:t>other</a:t>
            </a:r>
            <a:r>
              <a:rPr dirty="0" sz="900" spc="-50">
                <a:latin typeface="Arial"/>
                <a:cs typeface="Arial"/>
              </a:rPr>
              <a:t> </a:t>
            </a:r>
            <a:r>
              <a:rPr dirty="0" sz="900" spc="-40">
                <a:latin typeface="Arial"/>
                <a:cs typeface="Arial"/>
              </a:rPr>
              <a:t>non-dai</a:t>
            </a:r>
            <a:r>
              <a:rPr dirty="0" sz="900" spc="-15">
                <a:latin typeface="Arial"/>
                <a:cs typeface="Arial"/>
              </a:rPr>
              <a:t>r</a:t>
            </a:r>
            <a:r>
              <a:rPr dirty="0" sz="900" spc="-15">
                <a:latin typeface="Arial"/>
                <a:cs typeface="Arial"/>
              </a:rPr>
              <a:t>y</a:t>
            </a:r>
            <a:r>
              <a:rPr dirty="0" sz="900" spc="-50">
                <a:latin typeface="Arial"/>
                <a:cs typeface="Arial"/>
              </a:rPr>
              <a:t> </a:t>
            </a:r>
            <a:r>
              <a:rPr dirty="0" sz="900" spc="-60">
                <a:latin typeface="Arial"/>
                <a:cs typeface="Arial"/>
              </a:rPr>
              <a:t>sources  </a:t>
            </a:r>
            <a:r>
              <a:rPr dirty="0" sz="900" spc="5">
                <a:latin typeface="Arial"/>
                <a:cs typeface="Arial"/>
              </a:rPr>
              <a:t>of</a:t>
            </a:r>
            <a:r>
              <a:rPr dirty="0" sz="900" spc="-55">
                <a:latin typeface="Arial"/>
                <a:cs typeface="Arial"/>
              </a:rPr>
              <a:t> </a:t>
            </a:r>
            <a:r>
              <a:rPr dirty="0" sz="900" spc="-30">
                <a:latin typeface="Arial"/>
                <a:cs typeface="Arial"/>
              </a:rPr>
              <a:t>protein</a:t>
            </a:r>
            <a:endParaRPr sz="9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464425" y="2151329"/>
            <a:ext cx="1410970" cy="3022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5" b="1">
                <a:latin typeface="Arial"/>
                <a:cs typeface="Arial"/>
              </a:rPr>
              <a:t>Bread,</a:t>
            </a:r>
            <a:r>
              <a:rPr dirty="0" sz="900" spc="-10" b="1">
                <a:latin typeface="Arial"/>
                <a:cs typeface="Arial"/>
              </a:rPr>
              <a:t> </a:t>
            </a:r>
            <a:r>
              <a:rPr dirty="0" sz="900" spc="-40" b="1">
                <a:latin typeface="Arial"/>
                <a:cs typeface="Arial"/>
              </a:rPr>
              <a:t>rice,</a:t>
            </a:r>
            <a:r>
              <a:rPr dirty="0" sz="900" spc="-5" b="1">
                <a:latin typeface="Arial"/>
                <a:cs typeface="Arial"/>
              </a:rPr>
              <a:t> </a:t>
            </a:r>
            <a:r>
              <a:rPr dirty="0" sz="900" spc="-25" b="1">
                <a:latin typeface="Arial"/>
                <a:cs typeface="Arial"/>
              </a:rPr>
              <a:t>potatoes,</a:t>
            </a:r>
            <a:r>
              <a:rPr dirty="0" sz="900" spc="-10" b="1">
                <a:latin typeface="Arial"/>
                <a:cs typeface="Arial"/>
              </a:rPr>
              <a:t> </a:t>
            </a:r>
            <a:r>
              <a:rPr dirty="0" sz="900" spc="-35" b="1">
                <a:latin typeface="Arial"/>
                <a:cs typeface="Arial"/>
              </a:rPr>
              <a:t>pasta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z="900" spc="-60">
                <a:latin typeface="Arial"/>
                <a:cs typeface="Arial"/>
              </a:rPr>
              <a:t>and</a:t>
            </a:r>
            <a:r>
              <a:rPr dirty="0" sz="900" spc="-50">
                <a:latin typeface="Arial"/>
                <a:cs typeface="Arial"/>
              </a:rPr>
              <a:t> </a:t>
            </a:r>
            <a:r>
              <a:rPr dirty="0" sz="900" spc="-30">
                <a:latin typeface="Arial"/>
                <a:cs typeface="Arial"/>
              </a:rPr>
              <a:t>other</a:t>
            </a:r>
            <a:r>
              <a:rPr dirty="0" sz="900" spc="-50">
                <a:latin typeface="Arial"/>
                <a:cs typeface="Arial"/>
              </a:rPr>
              <a:t> </a:t>
            </a:r>
            <a:r>
              <a:rPr dirty="0" sz="900" spc="-45">
                <a:latin typeface="Arial"/>
                <a:cs typeface="Arial"/>
              </a:rPr>
              <a:t>starchy</a:t>
            </a:r>
            <a:r>
              <a:rPr dirty="0" sz="900" spc="-5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f</a:t>
            </a:r>
            <a:r>
              <a:rPr dirty="0" sz="900" spc="-35">
                <a:latin typeface="Arial"/>
                <a:cs typeface="Arial"/>
              </a:rPr>
              <a:t>ood</a:t>
            </a:r>
            <a:endParaRPr sz="9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422477" y="5061293"/>
            <a:ext cx="107759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5" b="1">
                <a:latin typeface="Arial"/>
                <a:cs typeface="Arial"/>
              </a:rPr>
              <a:t>Milk</a:t>
            </a:r>
            <a:r>
              <a:rPr dirty="0" sz="900" spc="-20" b="1">
                <a:latin typeface="Arial"/>
                <a:cs typeface="Arial"/>
              </a:rPr>
              <a:t> </a:t>
            </a:r>
            <a:r>
              <a:rPr dirty="0" sz="900" spc="-35" b="1">
                <a:latin typeface="Arial"/>
                <a:cs typeface="Arial"/>
              </a:rPr>
              <a:t>and</a:t>
            </a:r>
            <a:r>
              <a:rPr dirty="0" sz="900" spc="-20" b="1">
                <a:latin typeface="Arial"/>
                <a:cs typeface="Arial"/>
              </a:rPr>
              <a:t> dairy </a:t>
            </a:r>
            <a:r>
              <a:rPr dirty="0" sz="900" spc="-40" b="1">
                <a:latin typeface="Arial"/>
                <a:cs typeface="Arial"/>
              </a:rPr>
              <a:t>foods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16562"/>
            <a:ext cx="132143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65" b="1">
                <a:solidFill>
                  <a:srgbClr val="A70230"/>
                </a:solidFill>
                <a:latin typeface="Arial"/>
                <a:cs typeface="Arial"/>
              </a:rPr>
              <a:t>Classroom</a:t>
            </a:r>
            <a:r>
              <a:rPr dirty="0" sz="1100" spc="-65" b="1">
                <a:solidFill>
                  <a:srgbClr val="A70230"/>
                </a:solidFill>
                <a:latin typeface="Arial"/>
                <a:cs typeface="Arial"/>
              </a:rPr>
              <a:t> </a:t>
            </a:r>
            <a:r>
              <a:rPr dirty="0" sz="1100" spc="-60" b="1">
                <a:solidFill>
                  <a:srgbClr val="A70230"/>
                </a:solidFill>
                <a:latin typeface="Arial"/>
                <a:cs typeface="Arial"/>
              </a:rPr>
              <a:t>resources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200" y="10234804"/>
            <a:ext cx="6635115" cy="0"/>
          </a:xfrm>
          <a:custGeom>
            <a:avLst/>
            <a:gdLst/>
            <a:ahLst/>
            <a:cxnLst/>
            <a:rect l="l" t="t" r="r" b="b"/>
            <a:pathLst>
              <a:path w="6635115" h="0">
                <a:moveTo>
                  <a:pt x="0" y="0"/>
                </a:moveTo>
                <a:lnTo>
                  <a:pt x="6634797" y="0"/>
                </a:lnTo>
              </a:path>
            </a:pathLst>
          </a:custGeom>
          <a:ln w="6350">
            <a:solidFill>
              <a:srgbClr val="9C9E9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735179"/>
            <a:ext cx="6635115" cy="0"/>
          </a:xfrm>
          <a:custGeom>
            <a:avLst/>
            <a:gdLst/>
            <a:ahLst/>
            <a:cxnLst/>
            <a:rect l="l" t="t" r="r" b="b"/>
            <a:pathLst>
              <a:path w="6635115" h="0">
                <a:moveTo>
                  <a:pt x="0" y="0"/>
                </a:moveTo>
                <a:lnTo>
                  <a:pt x="6634797" y="0"/>
                </a:lnTo>
              </a:path>
            </a:pathLst>
          </a:custGeom>
          <a:ln w="6350">
            <a:solidFill>
              <a:srgbClr val="9C9E9F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" y="1269009"/>
            <a:ext cx="1511998" cy="1563508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140496" y="1269009"/>
            <a:ext cx="1511998" cy="1563507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823779" y="1269009"/>
            <a:ext cx="1512011" cy="1554507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507075" y="1269009"/>
            <a:ext cx="1511998" cy="1563509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444500" y="2881217"/>
            <a:ext cx="454659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30" b="1">
                <a:latin typeface="Arial"/>
                <a:cs typeface="Arial"/>
              </a:rPr>
              <a:t>Saltfish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20900" y="2881217"/>
            <a:ext cx="28575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60" b="1">
                <a:latin typeface="Arial"/>
                <a:cs typeface="Arial"/>
              </a:rPr>
              <a:t>Okra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797300" y="2881217"/>
            <a:ext cx="104013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Arial"/>
                <a:cs typeface="Arial"/>
              </a:rPr>
              <a:t>Maize/</a:t>
            </a:r>
            <a:r>
              <a:rPr dirty="0" sz="1000" spc="-55" b="1">
                <a:latin typeface="Arial"/>
                <a:cs typeface="Arial"/>
              </a:rPr>
              <a:t> </a:t>
            </a:r>
            <a:r>
              <a:rPr dirty="0" sz="1000" spc="-30" b="1">
                <a:latin typeface="Arial"/>
                <a:cs typeface="Arial"/>
              </a:rPr>
              <a:t>sweetcorn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86400" y="2881217"/>
            <a:ext cx="48196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45" b="1">
                <a:latin typeface="Arial"/>
                <a:cs typeface="Arial"/>
              </a:rPr>
              <a:t>Peanuts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57200" y="3344622"/>
            <a:ext cx="6635115" cy="0"/>
          </a:xfrm>
          <a:custGeom>
            <a:avLst/>
            <a:gdLst/>
            <a:ahLst/>
            <a:cxnLst/>
            <a:rect l="l" t="t" r="r" b="b"/>
            <a:pathLst>
              <a:path w="6635115" h="0">
                <a:moveTo>
                  <a:pt x="0" y="0"/>
                </a:moveTo>
                <a:lnTo>
                  <a:pt x="6634797" y="0"/>
                </a:lnTo>
              </a:path>
            </a:pathLst>
          </a:custGeom>
          <a:ln w="6350">
            <a:solidFill>
              <a:srgbClr val="9C9E9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44500" y="3738178"/>
            <a:ext cx="6031230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3000" spc="-280">
                <a:latin typeface="Arial"/>
                <a:cs typeface="Arial"/>
              </a:rPr>
              <a:t>Resource</a:t>
            </a:r>
            <a:r>
              <a:rPr dirty="0" sz="3000" spc="-160">
                <a:latin typeface="Arial"/>
                <a:cs typeface="Arial"/>
              </a:rPr>
              <a:t> </a:t>
            </a:r>
            <a:r>
              <a:rPr dirty="0" sz="3000" spc="-330">
                <a:latin typeface="Arial"/>
                <a:cs typeface="Arial"/>
              </a:rPr>
              <a:t>Bank</a:t>
            </a:r>
            <a:r>
              <a:rPr dirty="0" sz="3000" spc="-160">
                <a:latin typeface="Arial"/>
                <a:cs typeface="Arial"/>
              </a:rPr>
              <a:t> </a:t>
            </a:r>
            <a:r>
              <a:rPr dirty="0" sz="3000" spc="-170">
                <a:latin typeface="Arial"/>
                <a:cs typeface="Arial"/>
              </a:rPr>
              <a:t>4</a:t>
            </a:r>
            <a:r>
              <a:rPr dirty="0" sz="3000" spc="-160">
                <a:latin typeface="Arial"/>
                <a:cs typeface="Arial"/>
              </a:rPr>
              <a:t> </a:t>
            </a:r>
            <a:r>
              <a:rPr dirty="0" sz="3000" spc="-155">
                <a:latin typeface="Arial"/>
                <a:cs typeface="Arial"/>
              </a:rPr>
              <a:t>–</a:t>
            </a:r>
            <a:r>
              <a:rPr dirty="0" sz="3000" spc="-160">
                <a:latin typeface="Arial"/>
                <a:cs typeface="Arial"/>
              </a:rPr>
              <a:t> </a:t>
            </a:r>
            <a:r>
              <a:rPr dirty="0" sz="3000" spc="-110">
                <a:latin typeface="Arial"/>
                <a:cs typeface="Arial"/>
              </a:rPr>
              <a:t>Nutritional</a:t>
            </a:r>
            <a:r>
              <a:rPr dirty="0" sz="3000" spc="-160">
                <a:latin typeface="Arial"/>
                <a:cs typeface="Arial"/>
              </a:rPr>
              <a:t> </a:t>
            </a:r>
            <a:r>
              <a:rPr dirty="0" sz="3000" spc="-95">
                <a:latin typeface="Arial"/>
                <a:cs typeface="Arial"/>
              </a:rPr>
              <a:t>content</a:t>
            </a:r>
            <a:r>
              <a:rPr dirty="0" sz="3000" spc="-160">
                <a:latin typeface="Arial"/>
                <a:cs typeface="Arial"/>
              </a:rPr>
              <a:t> </a:t>
            </a:r>
            <a:r>
              <a:rPr dirty="0" sz="3000" spc="15">
                <a:latin typeface="Arial"/>
                <a:cs typeface="Arial"/>
              </a:rPr>
              <a:t>of </a:t>
            </a:r>
            <a:r>
              <a:rPr dirty="0" sz="3000" spc="-819">
                <a:latin typeface="Arial"/>
                <a:cs typeface="Arial"/>
              </a:rPr>
              <a:t> </a:t>
            </a:r>
            <a:r>
              <a:rPr dirty="0" sz="3000" spc="-125">
                <a:latin typeface="Arial"/>
                <a:cs typeface="Arial"/>
              </a:rPr>
              <a:t>foods</a:t>
            </a:r>
            <a:r>
              <a:rPr dirty="0" sz="3000" spc="-160">
                <a:latin typeface="Arial"/>
                <a:cs typeface="Arial"/>
              </a:rPr>
              <a:t> </a:t>
            </a:r>
            <a:r>
              <a:rPr dirty="0" sz="3000" spc="-220">
                <a:latin typeface="Arial"/>
                <a:cs typeface="Arial"/>
              </a:rPr>
              <a:t>and</a:t>
            </a:r>
            <a:r>
              <a:rPr dirty="0" sz="3000" spc="-160">
                <a:latin typeface="Arial"/>
                <a:cs typeface="Arial"/>
              </a:rPr>
              <a:t> </a:t>
            </a:r>
            <a:r>
              <a:rPr dirty="0" sz="3000" spc="-405">
                <a:latin typeface="Arial"/>
                <a:cs typeface="Arial"/>
              </a:rPr>
              <a:t>GDAs</a:t>
            </a:r>
            <a:endParaRPr sz="30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480380" y="5078887"/>
            <a:ext cx="1888489" cy="4243705"/>
            <a:chOff x="480380" y="5078887"/>
            <a:chExt cx="1888489" cy="4243705"/>
          </a:xfrm>
        </p:grpSpPr>
        <p:pic>
          <p:nvPicPr>
            <p:cNvPr id="16" name="object 1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44045" y="5546171"/>
              <a:ext cx="1824530" cy="1093532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482285" y="5080792"/>
              <a:ext cx="1884680" cy="4239895"/>
            </a:xfrm>
            <a:custGeom>
              <a:avLst/>
              <a:gdLst/>
              <a:ahLst/>
              <a:cxnLst/>
              <a:rect l="l" t="t" r="r" b="b"/>
              <a:pathLst>
                <a:path w="1884680" h="4239895">
                  <a:moveTo>
                    <a:pt x="1884540" y="4239323"/>
                  </a:moveTo>
                  <a:lnTo>
                    <a:pt x="1884540" y="119697"/>
                  </a:lnTo>
                  <a:lnTo>
                    <a:pt x="1884354" y="107235"/>
                  </a:lnTo>
                  <a:lnTo>
                    <a:pt x="1867100" y="45134"/>
                  </a:lnTo>
                  <a:lnTo>
                    <a:pt x="1807479" y="5106"/>
                  </a:lnTo>
                  <a:lnTo>
                    <a:pt x="1762823" y="0"/>
                  </a:lnTo>
                  <a:lnTo>
                    <a:pt x="0" y="0"/>
                  </a:lnTo>
                  <a:lnTo>
                    <a:pt x="0" y="4119626"/>
                  </a:lnTo>
                  <a:lnTo>
                    <a:pt x="185" y="4132093"/>
                  </a:lnTo>
                  <a:lnTo>
                    <a:pt x="17437" y="4194196"/>
                  </a:lnTo>
                  <a:lnTo>
                    <a:pt x="77050" y="4234227"/>
                  </a:lnTo>
                  <a:lnTo>
                    <a:pt x="121704" y="4239336"/>
                  </a:lnTo>
                  <a:lnTo>
                    <a:pt x="172072" y="4239336"/>
                  </a:lnTo>
                  <a:lnTo>
                    <a:pt x="222440" y="4239336"/>
                  </a:lnTo>
                  <a:lnTo>
                    <a:pt x="272807" y="4239335"/>
                  </a:lnTo>
                  <a:lnTo>
                    <a:pt x="323175" y="4239335"/>
                  </a:lnTo>
                  <a:lnTo>
                    <a:pt x="373542" y="4239335"/>
                  </a:lnTo>
                  <a:lnTo>
                    <a:pt x="423910" y="4239335"/>
                  </a:lnTo>
                  <a:lnTo>
                    <a:pt x="474277" y="4239334"/>
                  </a:lnTo>
                  <a:lnTo>
                    <a:pt x="524644" y="4239334"/>
                  </a:lnTo>
                  <a:lnTo>
                    <a:pt x="575011" y="4239334"/>
                  </a:lnTo>
                  <a:lnTo>
                    <a:pt x="625378" y="4239333"/>
                  </a:lnTo>
                  <a:lnTo>
                    <a:pt x="675744" y="4239333"/>
                  </a:lnTo>
                  <a:lnTo>
                    <a:pt x="726111" y="4239332"/>
                  </a:lnTo>
                  <a:lnTo>
                    <a:pt x="776478" y="4239332"/>
                  </a:lnTo>
                  <a:lnTo>
                    <a:pt x="826844" y="4239331"/>
                  </a:lnTo>
                  <a:lnTo>
                    <a:pt x="877211" y="4239331"/>
                  </a:lnTo>
                  <a:lnTo>
                    <a:pt x="927577" y="4239330"/>
                  </a:lnTo>
                  <a:lnTo>
                    <a:pt x="977943" y="4239330"/>
                  </a:lnTo>
                  <a:lnTo>
                    <a:pt x="1028310" y="4239329"/>
                  </a:lnTo>
                  <a:lnTo>
                    <a:pt x="1078676" y="4239329"/>
                  </a:lnTo>
                  <a:lnTo>
                    <a:pt x="1129042" y="4239328"/>
                  </a:lnTo>
                  <a:lnTo>
                    <a:pt x="1179408" y="4239327"/>
                  </a:lnTo>
                  <a:lnTo>
                    <a:pt x="1229775" y="4239327"/>
                  </a:lnTo>
                  <a:lnTo>
                    <a:pt x="1280141" y="4239326"/>
                  </a:lnTo>
                  <a:lnTo>
                    <a:pt x="1330507" y="4239326"/>
                  </a:lnTo>
                  <a:lnTo>
                    <a:pt x="1380873" y="4239326"/>
                  </a:lnTo>
                  <a:lnTo>
                    <a:pt x="1431240" y="4239325"/>
                  </a:lnTo>
                  <a:lnTo>
                    <a:pt x="1481606" y="4239325"/>
                  </a:lnTo>
                  <a:lnTo>
                    <a:pt x="1531973" y="4239324"/>
                  </a:lnTo>
                  <a:lnTo>
                    <a:pt x="1582339" y="4239324"/>
                  </a:lnTo>
                  <a:lnTo>
                    <a:pt x="1632706" y="4239324"/>
                  </a:lnTo>
                  <a:lnTo>
                    <a:pt x="1683072" y="4239323"/>
                  </a:lnTo>
                  <a:lnTo>
                    <a:pt x="1733439" y="4239323"/>
                  </a:lnTo>
                  <a:lnTo>
                    <a:pt x="1783806" y="4239323"/>
                  </a:lnTo>
                  <a:lnTo>
                    <a:pt x="1834173" y="4239323"/>
                  </a:lnTo>
                  <a:lnTo>
                    <a:pt x="1884540" y="4239323"/>
                  </a:lnTo>
                  <a:close/>
                </a:path>
              </a:pathLst>
            </a:custGeom>
            <a:ln w="35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616405" y="6801625"/>
          <a:ext cx="1609090" cy="16643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8535"/>
                <a:gridCol w="630554"/>
              </a:tblGrid>
              <a:tr h="127000"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55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Sweet</a:t>
                      </a:r>
                      <a:r>
                        <a:rPr dirty="0" sz="55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5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Potato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dirty="0" sz="550" spc="-5" b="1">
                          <a:latin typeface="Arial"/>
                          <a:cs typeface="Arial"/>
                        </a:rPr>
                        <a:t>Typical</a:t>
                      </a:r>
                      <a:r>
                        <a:rPr dirty="0" sz="550" b="1">
                          <a:latin typeface="Arial"/>
                          <a:cs typeface="Arial"/>
                        </a:rPr>
                        <a:t> composition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294640">
                        <a:lnSpc>
                          <a:spcPct val="100000"/>
                        </a:lnSpc>
                      </a:pPr>
                      <a:r>
                        <a:rPr dirty="0" sz="550" b="1">
                          <a:latin typeface="Arial"/>
                          <a:cs typeface="Arial"/>
                        </a:rPr>
                        <a:t>Per</a:t>
                      </a:r>
                      <a:r>
                        <a:rPr dirty="0" sz="5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50" b="1">
                          <a:latin typeface="Arial"/>
                          <a:cs typeface="Arial"/>
                        </a:rPr>
                        <a:t>100g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3175"/>
                </a:tc>
              </a:tr>
              <a:tr h="151130">
                <a:tc>
                  <a:txBody>
                    <a:bodyPr/>
                    <a:lstStyle/>
                    <a:p>
                      <a:pPr>
                        <a:lnSpc>
                          <a:spcPts val="630"/>
                        </a:lnSpc>
                        <a:spcBef>
                          <a:spcPts val="459"/>
                        </a:spcBef>
                      </a:pPr>
                      <a:r>
                        <a:rPr dirty="0" sz="550" spc="-25">
                          <a:latin typeface="Arial"/>
                          <a:cs typeface="Arial"/>
                        </a:rPr>
                        <a:t>Energy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58419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ts val="630"/>
                        </a:lnSpc>
                        <a:spcBef>
                          <a:spcPts val="459"/>
                        </a:spcBef>
                      </a:pPr>
                      <a:r>
                        <a:rPr dirty="0" sz="550" spc="-10">
                          <a:latin typeface="Arial"/>
                          <a:cs typeface="Arial"/>
                        </a:rPr>
                        <a:t>359Kj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58419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4775">
                <a:tc>
                  <a:txBody>
                    <a:bodyPr/>
                    <a:lstStyle/>
                    <a:p>
                      <a:pPr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15">
                          <a:latin typeface="Arial"/>
                          <a:cs typeface="Arial"/>
                        </a:rPr>
                        <a:t>Protein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15">
                          <a:latin typeface="Arial"/>
                          <a:cs typeface="Arial"/>
                        </a:rPr>
                        <a:t>1.6g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4139">
                <a:tc>
                  <a:txBody>
                    <a:bodyPr/>
                    <a:lstStyle/>
                    <a:p>
                      <a:pPr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15">
                          <a:latin typeface="Arial"/>
                          <a:cs typeface="Arial"/>
                        </a:rPr>
                        <a:t>Carbohydrate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>
                          <a:latin typeface="Arial"/>
                          <a:cs typeface="Arial"/>
                        </a:rPr>
                        <a:t>24g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4775">
                <a:tc>
                  <a:txBody>
                    <a:bodyPr/>
                    <a:lstStyle/>
                    <a:p>
                      <a:pPr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30">
                          <a:latin typeface="Arial"/>
                          <a:cs typeface="Arial"/>
                        </a:rPr>
                        <a:t>Fat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10">
                          <a:latin typeface="Arial"/>
                          <a:cs typeface="Arial"/>
                        </a:rPr>
                        <a:t>0.05g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4775">
                <a:tc>
                  <a:txBody>
                    <a:bodyPr/>
                    <a:lstStyle/>
                    <a:p>
                      <a:pPr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25">
                          <a:latin typeface="Arial"/>
                          <a:cs typeface="Arial"/>
                        </a:rPr>
                        <a:t>Fibre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5">
                          <a:latin typeface="Arial"/>
                          <a:cs typeface="Arial"/>
                        </a:rPr>
                        <a:t>3g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dirty="0" sz="550" spc="5" b="1">
                          <a:latin typeface="Arial"/>
                          <a:cs typeface="Arial"/>
                        </a:rPr>
                        <a:t>Vitamins</a:t>
                      </a:r>
                      <a:endParaRPr sz="55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ts val="630"/>
                        </a:lnSpc>
                        <a:spcBef>
                          <a:spcPts val="165"/>
                        </a:spcBef>
                      </a:pPr>
                      <a:r>
                        <a:rPr dirty="0" sz="550">
                          <a:latin typeface="Arial"/>
                          <a:cs typeface="Arial"/>
                        </a:rPr>
                        <a:t>Vit</a:t>
                      </a:r>
                      <a:r>
                        <a:rPr dirty="0" sz="55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50">
                          <a:latin typeface="Arial"/>
                          <a:cs typeface="Arial"/>
                        </a:rPr>
                        <a:t>B1</a:t>
                      </a:r>
                      <a:r>
                        <a:rPr dirty="0" sz="55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50">
                          <a:latin typeface="Arial"/>
                          <a:cs typeface="Arial"/>
                        </a:rPr>
                        <a:t>(thiamin)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294640">
                        <a:lnSpc>
                          <a:spcPts val="630"/>
                        </a:lnSpc>
                        <a:spcBef>
                          <a:spcPts val="360"/>
                        </a:spcBef>
                      </a:pPr>
                      <a:r>
                        <a:rPr dirty="0" sz="550" spc="-10">
                          <a:latin typeface="Arial"/>
                          <a:cs typeface="Arial"/>
                        </a:rPr>
                        <a:t>0.08mg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4775">
                <a:tc>
                  <a:txBody>
                    <a:bodyPr/>
                    <a:lstStyle/>
                    <a:p>
                      <a:pPr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>
                          <a:latin typeface="Arial"/>
                          <a:cs typeface="Arial"/>
                        </a:rPr>
                        <a:t>Vit</a:t>
                      </a:r>
                      <a:r>
                        <a:rPr dirty="0" sz="55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50">
                          <a:latin typeface="Arial"/>
                          <a:cs typeface="Arial"/>
                        </a:rPr>
                        <a:t>C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10">
                          <a:latin typeface="Arial"/>
                          <a:cs typeface="Arial"/>
                        </a:rPr>
                        <a:t>2.4mg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dirty="0" sz="550" b="1">
                          <a:latin typeface="Arial"/>
                          <a:cs typeface="Arial"/>
                        </a:rPr>
                        <a:t>Minerals</a:t>
                      </a:r>
                      <a:endParaRPr sz="55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ts val="630"/>
                        </a:lnSpc>
                        <a:spcBef>
                          <a:spcPts val="165"/>
                        </a:spcBef>
                      </a:pPr>
                      <a:r>
                        <a:rPr dirty="0" sz="550" spc="5">
                          <a:latin typeface="Arial"/>
                          <a:cs typeface="Arial"/>
                        </a:rPr>
                        <a:t>Iron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294640">
                        <a:lnSpc>
                          <a:spcPts val="630"/>
                        </a:lnSpc>
                        <a:spcBef>
                          <a:spcPts val="360"/>
                        </a:spcBef>
                      </a:pPr>
                      <a:r>
                        <a:rPr dirty="0" sz="550" spc="-10">
                          <a:latin typeface="Arial"/>
                          <a:cs typeface="Arial"/>
                        </a:rPr>
                        <a:t>0.6mg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9" name="object 19"/>
          <p:cNvSpPr/>
          <p:nvPr/>
        </p:nvSpPr>
        <p:spPr>
          <a:xfrm>
            <a:off x="586587" y="9017467"/>
            <a:ext cx="424815" cy="199390"/>
          </a:xfrm>
          <a:custGeom>
            <a:avLst/>
            <a:gdLst/>
            <a:ahLst/>
            <a:cxnLst/>
            <a:rect l="l" t="t" r="r" b="b"/>
            <a:pathLst>
              <a:path w="424815" h="199390">
                <a:moveTo>
                  <a:pt x="56705" y="0"/>
                </a:moveTo>
                <a:lnTo>
                  <a:pt x="0" y="0"/>
                </a:lnTo>
                <a:lnTo>
                  <a:pt x="0" y="158877"/>
                </a:lnTo>
                <a:lnTo>
                  <a:pt x="29641" y="196056"/>
                </a:lnTo>
                <a:lnTo>
                  <a:pt x="46939" y="198043"/>
                </a:lnTo>
                <a:lnTo>
                  <a:pt x="55422" y="198043"/>
                </a:lnTo>
                <a:lnTo>
                  <a:pt x="55422" y="189242"/>
                </a:lnTo>
                <a:lnTo>
                  <a:pt x="44386" y="189242"/>
                </a:lnTo>
                <a:lnTo>
                  <a:pt x="32174" y="187769"/>
                </a:lnTo>
                <a:lnTo>
                  <a:pt x="9309" y="9309"/>
                </a:lnTo>
                <a:lnTo>
                  <a:pt x="63043" y="9309"/>
                </a:lnTo>
                <a:lnTo>
                  <a:pt x="56705" y="0"/>
                </a:lnTo>
                <a:close/>
              </a:path>
              <a:path w="424815" h="199390">
                <a:moveTo>
                  <a:pt x="66779" y="111620"/>
                </a:moveTo>
                <a:lnTo>
                  <a:pt x="55422" y="111620"/>
                </a:lnTo>
                <a:lnTo>
                  <a:pt x="114172" y="198043"/>
                </a:lnTo>
                <a:lnTo>
                  <a:pt x="170103" y="198043"/>
                </a:lnTo>
                <a:lnTo>
                  <a:pt x="170103" y="188734"/>
                </a:lnTo>
                <a:lnTo>
                  <a:pt x="119151" y="188734"/>
                </a:lnTo>
                <a:lnTo>
                  <a:pt x="66779" y="111620"/>
                </a:lnTo>
                <a:close/>
              </a:path>
              <a:path w="424815" h="199390">
                <a:moveTo>
                  <a:pt x="46113" y="81191"/>
                </a:moveTo>
                <a:lnTo>
                  <a:pt x="46113" y="189242"/>
                </a:lnTo>
                <a:lnTo>
                  <a:pt x="55422" y="189242"/>
                </a:lnTo>
                <a:lnTo>
                  <a:pt x="55422" y="111620"/>
                </a:lnTo>
                <a:lnTo>
                  <a:pt x="66779" y="111620"/>
                </a:lnTo>
                <a:lnTo>
                  <a:pt x="46113" y="81191"/>
                </a:lnTo>
                <a:close/>
              </a:path>
              <a:path w="424815" h="199390">
                <a:moveTo>
                  <a:pt x="154839" y="8801"/>
                </a:moveTo>
                <a:lnTo>
                  <a:pt x="125717" y="8801"/>
                </a:lnTo>
                <a:lnTo>
                  <a:pt x="137928" y="10274"/>
                </a:lnTo>
                <a:lnTo>
                  <a:pt x="147742" y="14654"/>
                </a:lnTo>
                <a:lnTo>
                  <a:pt x="160794" y="188734"/>
                </a:lnTo>
                <a:lnTo>
                  <a:pt x="170103" y="188734"/>
                </a:lnTo>
                <a:lnTo>
                  <a:pt x="170103" y="39154"/>
                </a:lnTo>
                <a:lnTo>
                  <a:pt x="169722" y="34696"/>
                </a:lnTo>
                <a:lnTo>
                  <a:pt x="168833" y="30746"/>
                </a:lnTo>
                <a:lnTo>
                  <a:pt x="163408" y="17493"/>
                </a:lnTo>
                <a:lnTo>
                  <a:pt x="154839" y="8801"/>
                </a:lnTo>
                <a:close/>
              </a:path>
              <a:path w="424815" h="199390">
                <a:moveTo>
                  <a:pt x="63043" y="9309"/>
                </a:moveTo>
                <a:lnTo>
                  <a:pt x="51663" y="9309"/>
                </a:lnTo>
                <a:lnTo>
                  <a:pt x="123990" y="115379"/>
                </a:lnTo>
                <a:lnTo>
                  <a:pt x="123990" y="85153"/>
                </a:lnTo>
                <a:lnTo>
                  <a:pt x="114680" y="85153"/>
                </a:lnTo>
                <a:lnTo>
                  <a:pt x="63043" y="9309"/>
                </a:lnTo>
                <a:close/>
              </a:path>
              <a:path w="424815" h="199390">
                <a:moveTo>
                  <a:pt x="123164" y="0"/>
                </a:moveTo>
                <a:lnTo>
                  <a:pt x="114680" y="0"/>
                </a:lnTo>
                <a:lnTo>
                  <a:pt x="114680" y="85153"/>
                </a:lnTo>
                <a:lnTo>
                  <a:pt x="123990" y="85153"/>
                </a:lnTo>
                <a:lnTo>
                  <a:pt x="123990" y="8801"/>
                </a:lnTo>
                <a:lnTo>
                  <a:pt x="154839" y="8801"/>
                </a:lnTo>
                <a:lnTo>
                  <a:pt x="153914" y="7862"/>
                </a:lnTo>
                <a:lnTo>
                  <a:pt x="140462" y="1987"/>
                </a:lnTo>
                <a:lnTo>
                  <a:pt x="123164" y="0"/>
                </a:lnTo>
                <a:close/>
              </a:path>
              <a:path w="424815" h="199390">
                <a:moveTo>
                  <a:pt x="331342" y="107848"/>
                </a:moveTo>
                <a:lnTo>
                  <a:pt x="323297" y="109242"/>
                </a:lnTo>
                <a:lnTo>
                  <a:pt x="317720" y="113257"/>
                </a:lnTo>
                <a:lnTo>
                  <a:pt x="314474" y="119640"/>
                </a:lnTo>
                <a:lnTo>
                  <a:pt x="313423" y="128143"/>
                </a:lnTo>
                <a:lnTo>
                  <a:pt x="314474" y="136635"/>
                </a:lnTo>
                <a:lnTo>
                  <a:pt x="317720" y="143011"/>
                </a:lnTo>
                <a:lnTo>
                  <a:pt x="323297" y="147020"/>
                </a:lnTo>
                <a:lnTo>
                  <a:pt x="331342" y="148412"/>
                </a:lnTo>
                <a:lnTo>
                  <a:pt x="339393" y="147020"/>
                </a:lnTo>
                <a:lnTo>
                  <a:pt x="344970" y="143011"/>
                </a:lnTo>
                <a:lnTo>
                  <a:pt x="346208" y="140576"/>
                </a:lnTo>
                <a:lnTo>
                  <a:pt x="325602" y="140576"/>
                </a:lnTo>
                <a:lnTo>
                  <a:pt x="323929" y="136635"/>
                </a:lnTo>
                <a:lnTo>
                  <a:pt x="323927" y="119640"/>
                </a:lnTo>
                <a:lnTo>
                  <a:pt x="325602" y="115697"/>
                </a:lnTo>
                <a:lnTo>
                  <a:pt x="346209" y="115697"/>
                </a:lnTo>
                <a:lnTo>
                  <a:pt x="344970" y="113257"/>
                </a:lnTo>
                <a:lnTo>
                  <a:pt x="339393" y="109242"/>
                </a:lnTo>
                <a:lnTo>
                  <a:pt x="331342" y="107848"/>
                </a:lnTo>
                <a:close/>
              </a:path>
              <a:path w="424815" h="199390">
                <a:moveTo>
                  <a:pt x="346209" y="115697"/>
                </a:moveTo>
                <a:lnTo>
                  <a:pt x="337083" y="115697"/>
                </a:lnTo>
                <a:lnTo>
                  <a:pt x="338746" y="119640"/>
                </a:lnTo>
                <a:lnTo>
                  <a:pt x="338745" y="136635"/>
                </a:lnTo>
                <a:lnTo>
                  <a:pt x="337083" y="140576"/>
                </a:lnTo>
                <a:lnTo>
                  <a:pt x="346208" y="140576"/>
                </a:lnTo>
                <a:lnTo>
                  <a:pt x="348212" y="136635"/>
                </a:lnTo>
                <a:lnTo>
                  <a:pt x="349262" y="128143"/>
                </a:lnTo>
                <a:lnTo>
                  <a:pt x="348212" y="119640"/>
                </a:lnTo>
                <a:lnTo>
                  <a:pt x="346209" y="115697"/>
                </a:lnTo>
                <a:close/>
              </a:path>
              <a:path w="424815" h="199390">
                <a:moveTo>
                  <a:pt x="380839" y="132854"/>
                </a:moveTo>
                <a:lnTo>
                  <a:pt x="370700" y="132854"/>
                </a:lnTo>
                <a:lnTo>
                  <a:pt x="375551" y="142811"/>
                </a:lnTo>
                <a:lnTo>
                  <a:pt x="377012" y="145859"/>
                </a:lnTo>
                <a:lnTo>
                  <a:pt x="378917" y="147904"/>
                </a:lnTo>
                <a:lnTo>
                  <a:pt x="385559" y="147904"/>
                </a:lnTo>
                <a:lnTo>
                  <a:pt x="387083" y="147789"/>
                </a:lnTo>
                <a:lnTo>
                  <a:pt x="388886" y="147523"/>
                </a:lnTo>
                <a:lnTo>
                  <a:pt x="380839" y="132854"/>
                </a:lnTo>
                <a:close/>
              </a:path>
              <a:path w="424815" h="199390">
                <a:moveTo>
                  <a:pt x="381723" y="108750"/>
                </a:moveTo>
                <a:lnTo>
                  <a:pt x="355892" y="108750"/>
                </a:lnTo>
                <a:lnTo>
                  <a:pt x="355892" y="147523"/>
                </a:lnTo>
                <a:lnTo>
                  <a:pt x="365848" y="147523"/>
                </a:lnTo>
                <a:lnTo>
                  <a:pt x="365848" y="132854"/>
                </a:lnTo>
                <a:lnTo>
                  <a:pt x="380839" y="132854"/>
                </a:lnTo>
                <a:lnTo>
                  <a:pt x="380072" y="131457"/>
                </a:lnTo>
                <a:lnTo>
                  <a:pt x="384606" y="129413"/>
                </a:lnTo>
                <a:lnTo>
                  <a:pt x="386575" y="125971"/>
                </a:lnTo>
                <a:lnTo>
                  <a:pt x="386575" y="125526"/>
                </a:lnTo>
                <a:lnTo>
                  <a:pt x="365848" y="125526"/>
                </a:lnTo>
                <a:lnTo>
                  <a:pt x="365848" y="116268"/>
                </a:lnTo>
                <a:lnTo>
                  <a:pt x="386575" y="116268"/>
                </a:lnTo>
                <a:lnTo>
                  <a:pt x="386575" y="113588"/>
                </a:lnTo>
                <a:lnTo>
                  <a:pt x="381723" y="108750"/>
                </a:lnTo>
                <a:close/>
              </a:path>
              <a:path w="424815" h="199390">
                <a:moveTo>
                  <a:pt x="399402" y="108750"/>
                </a:moveTo>
                <a:lnTo>
                  <a:pt x="388556" y="108750"/>
                </a:lnTo>
                <a:lnTo>
                  <a:pt x="401764" y="134645"/>
                </a:lnTo>
                <a:lnTo>
                  <a:pt x="401764" y="147523"/>
                </a:lnTo>
                <a:lnTo>
                  <a:pt x="411581" y="147523"/>
                </a:lnTo>
                <a:lnTo>
                  <a:pt x="411581" y="134645"/>
                </a:lnTo>
                <a:lnTo>
                  <a:pt x="416368" y="125260"/>
                </a:lnTo>
                <a:lnTo>
                  <a:pt x="406603" y="125260"/>
                </a:lnTo>
                <a:lnTo>
                  <a:pt x="399402" y="108750"/>
                </a:lnTo>
                <a:close/>
              </a:path>
              <a:path w="424815" h="199390">
                <a:moveTo>
                  <a:pt x="386575" y="116268"/>
                </a:moveTo>
                <a:lnTo>
                  <a:pt x="375158" y="116268"/>
                </a:lnTo>
                <a:lnTo>
                  <a:pt x="376618" y="118313"/>
                </a:lnTo>
                <a:lnTo>
                  <a:pt x="376618" y="123164"/>
                </a:lnTo>
                <a:lnTo>
                  <a:pt x="375424" y="125526"/>
                </a:lnTo>
                <a:lnTo>
                  <a:pt x="386575" y="125526"/>
                </a:lnTo>
                <a:lnTo>
                  <a:pt x="386575" y="116268"/>
                </a:lnTo>
                <a:close/>
              </a:path>
              <a:path w="424815" h="199390">
                <a:moveTo>
                  <a:pt x="424789" y="108750"/>
                </a:moveTo>
                <a:lnTo>
                  <a:pt x="413943" y="108750"/>
                </a:lnTo>
                <a:lnTo>
                  <a:pt x="406742" y="125260"/>
                </a:lnTo>
                <a:lnTo>
                  <a:pt x="416368" y="125260"/>
                </a:lnTo>
                <a:lnTo>
                  <a:pt x="424789" y="108750"/>
                </a:lnTo>
                <a:close/>
              </a:path>
              <a:path w="424815" h="199390">
                <a:moveTo>
                  <a:pt x="352371" y="82092"/>
                </a:moveTo>
                <a:lnTo>
                  <a:pt x="342760" y="82092"/>
                </a:lnTo>
                <a:lnTo>
                  <a:pt x="346519" y="91973"/>
                </a:lnTo>
                <a:lnTo>
                  <a:pt x="347789" y="95224"/>
                </a:lnTo>
                <a:lnTo>
                  <a:pt x="349072" y="97015"/>
                </a:lnTo>
                <a:lnTo>
                  <a:pt x="355650" y="97015"/>
                </a:lnTo>
                <a:lnTo>
                  <a:pt x="356984" y="96951"/>
                </a:lnTo>
                <a:lnTo>
                  <a:pt x="358584" y="96761"/>
                </a:lnTo>
                <a:lnTo>
                  <a:pt x="352371" y="82092"/>
                </a:lnTo>
                <a:close/>
              </a:path>
              <a:path w="424815" h="199390">
                <a:moveTo>
                  <a:pt x="353606" y="57975"/>
                </a:moveTo>
                <a:lnTo>
                  <a:pt x="328663" y="57975"/>
                </a:lnTo>
                <a:lnTo>
                  <a:pt x="328663" y="96761"/>
                </a:lnTo>
                <a:lnTo>
                  <a:pt x="338366" y="96761"/>
                </a:lnTo>
                <a:lnTo>
                  <a:pt x="338366" y="82092"/>
                </a:lnTo>
                <a:lnTo>
                  <a:pt x="352371" y="82092"/>
                </a:lnTo>
                <a:lnTo>
                  <a:pt x="351828" y="80810"/>
                </a:lnTo>
                <a:lnTo>
                  <a:pt x="356158" y="79032"/>
                </a:lnTo>
                <a:lnTo>
                  <a:pt x="358457" y="75260"/>
                </a:lnTo>
                <a:lnTo>
                  <a:pt x="358457" y="74752"/>
                </a:lnTo>
                <a:lnTo>
                  <a:pt x="338366" y="74752"/>
                </a:lnTo>
                <a:lnTo>
                  <a:pt x="338366" y="65506"/>
                </a:lnTo>
                <a:lnTo>
                  <a:pt x="358457" y="65506"/>
                </a:lnTo>
                <a:lnTo>
                  <a:pt x="358457" y="62826"/>
                </a:lnTo>
                <a:lnTo>
                  <a:pt x="353606" y="57975"/>
                </a:lnTo>
                <a:close/>
              </a:path>
              <a:path w="424815" h="199390">
                <a:moveTo>
                  <a:pt x="358457" y="65506"/>
                </a:moveTo>
                <a:lnTo>
                  <a:pt x="347294" y="65506"/>
                </a:lnTo>
                <a:lnTo>
                  <a:pt x="348754" y="67551"/>
                </a:lnTo>
                <a:lnTo>
                  <a:pt x="348754" y="72390"/>
                </a:lnTo>
                <a:lnTo>
                  <a:pt x="347548" y="74752"/>
                </a:lnTo>
                <a:lnTo>
                  <a:pt x="358457" y="74752"/>
                </a:lnTo>
                <a:lnTo>
                  <a:pt x="358457" y="65506"/>
                </a:lnTo>
                <a:close/>
              </a:path>
              <a:path w="424815" h="199390">
                <a:moveTo>
                  <a:pt x="198869" y="57975"/>
                </a:moveTo>
                <a:lnTo>
                  <a:pt x="190512" y="57975"/>
                </a:lnTo>
                <a:lnTo>
                  <a:pt x="190512" y="96761"/>
                </a:lnTo>
                <a:lnTo>
                  <a:pt x="199440" y="96761"/>
                </a:lnTo>
                <a:lnTo>
                  <a:pt x="199440" y="72580"/>
                </a:lnTo>
                <a:lnTo>
                  <a:pt x="208474" y="72580"/>
                </a:lnTo>
                <a:lnTo>
                  <a:pt x="200393" y="59131"/>
                </a:lnTo>
                <a:lnTo>
                  <a:pt x="198869" y="57975"/>
                </a:lnTo>
                <a:close/>
              </a:path>
              <a:path w="424815" h="199390">
                <a:moveTo>
                  <a:pt x="208474" y="72580"/>
                </a:moveTo>
                <a:lnTo>
                  <a:pt x="199567" y="72580"/>
                </a:lnTo>
                <a:lnTo>
                  <a:pt x="200647" y="75577"/>
                </a:lnTo>
                <a:lnTo>
                  <a:pt x="202945" y="80302"/>
                </a:lnTo>
                <a:lnTo>
                  <a:pt x="205193" y="83997"/>
                </a:lnTo>
                <a:lnTo>
                  <a:pt x="212140" y="95605"/>
                </a:lnTo>
                <a:lnTo>
                  <a:pt x="213791" y="96761"/>
                </a:lnTo>
                <a:lnTo>
                  <a:pt x="221767" y="96761"/>
                </a:lnTo>
                <a:lnTo>
                  <a:pt x="221767" y="81838"/>
                </a:lnTo>
                <a:lnTo>
                  <a:pt x="212712" y="81838"/>
                </a:lnTo>
                <a:lnTo>
                  <a:pt x="211620" y="78905"/>
                </a:lnTo>
                <a:lnTo>
                  <a:pt x="209588" y="74434"/>
                </a:lnTo>
                <a:lnTo>
                  <a:pt x="208474" y="72580"/>
                </a:lnTo>
                <a:close/>
              </a:path>
              <a:path w="424815" h="199390">
                <a:moveTo>
                  <a:pt x="221767" y="57975"/>
                </a:moveTo>
                <a:lnTo>
                  <a:pt x="212839" y="57975"/>
                </a:lnTo>
                <a:lnTo>
                  <a:pt x="212839" y="81838"/>
                </a:lnTo>
                <a:lnTo>
                  <a:pt x="221767" y="81838"/>
                </a:lnTo>
                <a:lnTo>
                  <a:pt x="221767" y="57975"/>
                </a:lnTo>
                <a:close/>
              </a:path>
              <a:path w="424815" h="199390">
                <a:moveTo>
                  <a:pt x="200469" y="108750"/>
                </a:moveTo>
                <a:lnTo>
                  <a:pt x="190512" y="108750"/>
                </a:lnTo>
                <a:lnTo>
                  <a:pt x="190512" y="147523"/>
                </a:lnTo>
                <a:lnTo>
                  <a:pt x="200469" y="147523"/>
                </a:lnTo>
                <a:lnTo>
                  <a:pt x="200469" y="131318"/>
                </a:lnTo>
                <a:lnTo>
                  <a:pt x="223685" y="131318"/>
                </a:lnTo>
                <a:lnTo>
                  <a:pt x="223685" y="123736"/>
                </a:lnTo>
                <a:lnTo>
                  <a:pt x="200469" y="123736"/>
                </a:lnTo>
                <a:lnTo>
                  <a:pt x="200469" y="108750"/>
                </a:lnTo>
                <a:close/>
              </a:path>
              <a:path w="424815" h="199390">
                <a:moveTo>
                  <a:pt x="223685" y="131318"/>
                </a:moveTo>
                <a:lnTo>
                  <a:pt x="213728" y="131318"/>
                </a:lnTo>
                <a:lnTo>
                  <a:pt x="213728" y="147523"/>
                </a:lnTo>
                <a:lnTo>
                  <a:pt x="223685" y="147523"/>
                </a:lnTo>
                <a:lnTo>
                  <a:pt x="223685" y="131318"/>
                </a:lnTo>
                <a:close/>
              </a:path>
              <a:path w="424815" h="199390">
                <a:moveTo>
                  <a:pt x="223685" y="108750"/>
                </a:moveTo>
                <a:lnTo>
                  <a:pt x="213728" y="108750"/>
                </a:lnTo>
                <a:lnTo>
                  <a:pt x="213728" y="123736"/>
                </a:lnTo>
                <a:lnTo>
                  <a:pt x="223685" y="123736"/>
                </a:lnTo>
                <a:lnTo>
                  <a:pt x="223685" y="108750"/>
                </a:lnTo>
                <a:close/>
              </a:path>
              <a:path w="424815" h="199390">
                <a:moveTo>
                  <a:pt x="249643" y="57975"/>
                </a:moveTo>
                <a:lnTo>
                  <a:pt x="236499" y="57975"/>
                </a:lnTo>
                <a:lnTo>
                  <a:pt x="226555" y="96761"/>
                </a:lnTo>
                <a:lnTo>
                  <a:pt x="236308" y="96761"/>
                </a:lnTo>
                <a:lnTo>
                  <a:pt x="237782" y="89992"/>
                </a:lnTo>
                <a:lnTo>
                  <a:pt x="259016" y="89992"/>
                </a:lnTo>
                <a:lnTo>
                  <a:pt x="256793" y="82397"/>
                </a:lnTo>
                <a:lnTo>
                  <a:pt x="239433" y="82397"/>
                </a:lnTo>
                <a:lnTo>
                  <a:pt x="243128" y="65316"/>
                </a:lnTo>
                <a:lnTo>
                  <a:pt x="251792" y="65316"/>
                </a:lnTo>
                <a:lnTo>
                  <a:pt x="249643" y="57975"/>
                </a:lnTo>
                <a:close/>
              </a:path>
              <a:path w="424815" h="199390">
                <a:moveTo>
                  <a:pt x="259016" y="89992"/>
                </a:moveTo>
                <a:lnTo>
                  <a:pt x="249377" y="89992"/>
                </a:lnTo>
                <a:lnTo>
                  <a:pt x="251104" y="96761"/>
                </a:lnTo>
                <a:lnTo>
                  <a:pt x="260997" y="96761"/>
                </a:lnTo>
                <a:lnTo>
                  <a:pt x="259016" y="89992"/>
                </a:lnTo>
                <a:close/>
              </a:path>
              <a:path w="424815" h="199390">
                <a:moveTo>
                  <a:pt x="277964" y="65824"/>
                </a:moveTo>
                <a:lnTo>
                  <a:pt x="268262" y="65824"/>
                </a:lnTo>
                <a:lnTo>
                  <a:pt x="268262" y="96761"/>
                </a:lnTo>
                <a:lnTo>
                  <a:pt x="277964" y="96761"/>
                </a:lnTo>
                <a:lnTo>
                  <a:pt x="277964" y="65824"/>
                </a:lnTo>
                <a:close/>
              </a:path>
              <a:path w="424815" h="199390">
                <a:moveTo>
                  <a:pt x="251792" y="65316"/>
                </a:moveTo>
                <a:lnTo>
                  <a:pt x="243268" y="65316"/>
                </a:lnTo>
                <a:lnTo>
                  <a:pt x="247472" y="82397"/>
                </a:lnTo>
                <a:lnTo>
                  <a:pt x="256793" y="82397"/>
                </a:lnTo>
                <a:lnTo>
                  <a:pt x="251792" y="65316"/>
                </a:lnTo>
                <a:close/>
              </a:path>
              <a:path w="424815" h="199390">
                <a:moveTo>
                  <a:pt x="287464" y="57975"/>
                </a:moveTo>
                <a:lnTo>
                  <a:pt x="259143" y="57975"/>
                </a:lnTo>
                <a:lnTo>
                  <a:pt x="259143" y="65824"/>
                </a:lnTo>
                <a:lnTo>
                  <a:pt x="285800" y="65824"/>
                </a:lnTo>
                <a:lnTo>
                  <a:pt x="287464" y="64033"/>
                </a:lnTo>
                <a:lnTo>
                  <a:pt x="287464" y="57975"/>
                </a:lnTo>
                <a:close/>
              </a:path>
              <a:path w="424815" h="199390">
                <a:moveTo>
                  <a:pt x="384479" y="57975"/>
                </a:moveTo>
                <a:lnTo>
                  <a:pt x="371335" y="57975"/>
                </a:lnTo>
                <a:lnTo>
                  <a:pt x="360870" y="96761"/>
                </a:lnTo>
                <a:lnTo>
                  <a:pt x="370636" y="96761"/>
                </a:lnTo>
                <a:lnTo>
                  <a:pt x="372160" y="89992"/>
                </a:lnTo>
                <a:lnTo>
                  <a:pt x="393422" y="89992"/>
                </a:lnTo>
                <a:lnTo>
                  <a:pt x="391301" y="82397"/>
                </a:lnTo>
                <a:lnTo>
                  <a:pt x="373951" y="82397"/>
                </a:lnTo>
                <a:lnTo>
                  <a:pt x="377837" y="65316"/>
                </a:lnTo>
                <a:lnTo>
                  <a:pt x="386530" y="65316"/>
                </a:lnTo>
                <a:lnTo>
                  <a:pt x="384479" y="57975"/>
                </a:lnTo>
                <a:close/>
              </a:path>
              <a:path w="424815" h="199390">
                <a:moveTo>
                  <a:pt x="393422" y="89992"/>
                </a:moveTo>
                <a:lnTo>
                  <a:pt x="383832" y="89992"/>
                </a:lnTo>
                <a:lnTo>
                  <a:pt x="385432" y="96761"/>
                </a:lnTo>
                <a:lnTo>
                  <a:pt x="395312" y="96761"/>
                </a:lnTo>
                <a:lnTo>
                  <a:pt x="393422" y="89992"/>
                </a:lnTo>
                <a:close/>
              </a:path>
              <a:path w="424815" h="199390">
                <a:moveTo>
                  <a:pt x="386530" y="65316"/>
                </a:moveTo>
                <a:lnTo>
                  <a:pt x="377964" y="65316"/>
                </a:lnTo>
                <a:lnTo>
                  <a:pt x="381977" y="82397"/>
                </a:lnTo>
                <a:lnTo>
                  <a:pt x="391301" y="82397"/>
                </a:lnTo>
                <a:lnTo>
                  <a:pt x="386530" y="65316"/>
                </a:lnTo>
                <a:close/>
              </a:path>
              <a:path w="424815" h="199390">
                <a:moveTo>
                  <a:pt x="299008" y="57975"/>
                </a:moveTo>
                <a:lnTo>
                  <a:pt x="291160" y="57975"/>
                </a:lnTo>
                <a:lnTo>
                  <a:pt x="291160" y="94526"/>
                </a:lnTo>
                <a:lnTo>
                  <a:pt x="298437" y="97650"/>
                </a:lnTo>
                <a:lnTo>
                  <a:pt x="314121" y="97650"/>
                </a:lnTo>
                <a:lnTo>
                  <a:pt x="321386" y="94526"/>
                </a:lnTo>
                <a:lnTo>
                  <a:pt x="321386" y="89865"/>
                </a:lnTo>
                <a:lnTo>
                  <a:pt x="302641" y="89865"/>
                </a:lnTo>
                <a:lnTo>
                  <a:pt x="300850" y="87960"/>
                </a:lnTo>
                <a:lnTo>
                  <a:pt x="300850" y="60591"/>
                </a:lnTo>
                <a:lnTo>
                  <a:pt x="299008" y="57975"/>
                </a:lnTo>
                <a:close/>
              </a:path>
              <a:path w="424815" h="199390">
                <a:moveTo>
                  <a:pt x="321386" y="57975"/>
                </a:moveTo>
                <a:lnTo>
                  <a:pt x="311696" y="57975"/>
                </a:lnTo>
                <a:lnTo>
                  <a:pt x="311696" y="87960"/>
                </a:lnTo>
                <a:lnTo>
                  <a:pt x="309905" y="89865"/>
                </a:lnTo>
                <a:lnTo>
                  <a:pt x="321386" y="89865"/>
                </a:lnTo>
                <a:lnTo>
                  <a:pt x="321386" y="57975"/>
                </a:lnTo>
                <a:close/>
              </a:path>
              <a:path w="424815" h="199390">
                <a:moveTo>
                  <a:pt x="252006" y="136359"/>
                </a:moveTo>
                <a:lnTo>
                  <a:pt x="247980" y="143065"/>
                </a:lnTo>
                <a:lnTo>
                  <a:pt x="252768" y="146888"/>
                </a:lnTo>
                <a:lnTo>
                  <a:pt x="258254" y="148412"/>
                </a:lnTo>
                <a:lnTo>
                  <a:pt x="272859" y="148412"/>
                </a:lnTo>
                <a:lnTo>
                  <a:pt x="279552" y="143827"/>
                </a:lnTo>
                <a:lnTo>
                  <a:pt x="279552" y="140893"/>
                </a:lnTo>
                <a:lnTo>
                  <a:pt x="258762" y="140893"/>
                </a:lnTo>
                <a:lnTo>
                  <a:pt x="254685" y="138658"/>
                </a:lnTo>
                <a:lnTo>
                  <a:pt x="252006" y="136359"/>
                </a:lnTo>
                <a:close/>
              </a:path>
              <a:path w="424815" h="199390">
                <a:moveTo>
                  <a:pt x="269925" y="107848"/>
                </a:moveTo>
                <a:lnTo>
                  <a:pt x="256666" y="107848"/>
                </a:lnTo>
                <a:lnTo>
                  <a:pt x="249707" y="111683"/>
                </a:lnTo>
                <a:lnTo>
                  <a:pt x="249707" y="119773"/>
                </a:lnTo>
                <a:lnTo>
                  <a:pt x="252876" y="127338"/>
                </a:lnTo>
                <a:lnTo>
                  <a:pt x="259848" y="131059"/>
                </a:lnTo>
                <a:lnTo>
                  <a:pt x="266820" y="133477"/>
                </a:lnTo>
                <a:lnTo>
                  <a:pt x="269989" y="137134"/>
                </a:lnTo>
                <a:lnTo>
                  <a:pt x="269989" y="139992"/>
                </a:lnTo>
                <a:lnTo>
                  <a:pt x="267055" y="140893"/>
                </a:lnTo>
                <a:lnTo>
                  <a:pt x="279552" y="140893"/>
                </a:lnTo>
                <a:lnTo>
                  <a:pt x="279552" y="136118"/>
                </a:lnTo>
                <a:lnTo>
                  <a:pt x="276383" y="128500"/>
                </a:lnTo>
                <a:lnTo>
                  <a:pt x="269411" y="124744"/>
                </a:lnTo>
                <a:lnTo>
                  <a:pt x="262439" y="122318"/>
                </a:lnTo>
                <a:lnTo>
                  <a:pt x="259270" y="118694"/>
                </a:lnTo>
                <a:lnTo>
                  <a:pt x="259270" y="116598"/>
                </a:lnTo>
                <a:lnTo>
                  <a:pt x="261061" y="115379"/>
                </a:lnTo>
                <a:lnTo>
                  <a:pt x="276783" y="115379"/>
                </a:lnTo>
                <a:lnTo>
                  <a:pt x="278282" y="112572"/>
                </a:lnTo>
                <a:lnTo>
                  <a:pt x="274637" y="109575"/>
                </a:lnTo>
                <a:lnTo>
                  <a:pt x="269925" y="107848"/>
                </a:lnTo>
                <a:close/>
              </a:path>
              <a:path w="424815" h="199390">
                <a:moveTo>
                  <a:pt x="276783" y="115379"/>
                </a:moveTo>
                <a:lnTo>
                  <a:pt x="267944" y="115379"/>
                </a:lnTo>
                <a:lnTo>
                  <a:pt x="271703" y="116916"/>
                </a:lnTo>
                <a:lnTo>
                  <a:pt x="274701" y="119278"/>
                </a:lnTo>
                <a:lnTo>
                  <a:pt x="276783" y="115379"/>
                </a:lnTo>
                <a:close/>
              </a:path>
              <a:path w="424815" h="199390">
                <a:moveTo>
                  <a:pt x="197599" y="159258"/>
                </a:moveTo>
                <a:lnTo>
                  <a:pt x="190512" y="159258"/>
                </a:lnTo>
                <a:lnTo>
                  <a:pt x="190512" y="198043"/>
                </a:lnTo>
                <a:lnTo>
                  <a:pt x="195681" y="198043"/>
                </a:lnTo>
                <a:lnTo>
                  <a:pt x="195681" y="165709"/>
                </a:lnTo>
                <a:lnTo>
                  <a:pt x="200406" y="165709"/>
                </a:lnTo>
                <a:lnTo>
                  <a:pt x="197599" y="159258"/>
                </a:lnTo>
                <a:close/>
              </a:path>
              <a:path w="424815" h="199390">
                <a:moveTo>
                  <a:pt x="226999" y="165709"/>
                </a:moveTo>
                <a:lnTo>
                  <a:pt x="221830" y="165709"/>
                </a:lnTo>
                <a:lnTo>
                  <a:pt x="221830" y="198043"/>
                </a:lnTo>
                <a:lnTo>
                  <a:pt x="226999" y="198043"/>
                </a:lnTo>
                <a:lnTo>
                  <a:pt x="226999" y="165709"/>
                </a:lnTo>
                <a:close/>
              </a:path>
              <a:path w="424815" h="199390">
                <a:moveTo>
                  <a:pt x="200406" y="165709"/>
                </a:moveTo>
                <a:lnTo>
                  <a:pt x="195808" y="165709"/>
                </a:lnTo>
                <a:lnTo>
                  <a:pt x="196316" y="167614"/>
                </a:lnTo>
                <a:lnTo>
                  <a:pt x="197332" y="170688"/>
                </a:lnTo>
                <a:lnTo>
                  <a:pt x="199123" y="174764"/>
                </a:lnTo>
                <a:lnTo>
                  <a:pt x="207225" y="192938"/>
                </a:lnTo>
                <a:lnTo>
                  <a:pt x="210286" y="192938"/>
                </a:lnTo>
                <a:lnTo>
                  <a:pt x="213865" y="184912"/>
                </a:lnTo>
                <a:lnTo>
                  <a:pt x="208762" y="184912"/>
                </a:lnTo>
                <a:lnTo>
                  <a:pt x="200406" y="165709"/>
                </a:lnTo>
                <a:close/>
              </a:path>
              <a:path w="424815" h="199390">
                <a:moveTo>
                  <a:pt x="226999" y="159258"/>
                </a:moveTo>
                <a:lnTo>
                  <a:pt x="219913" y="159258"/>
                </a:lnTo>
                <a:lnTo>
                  <a:pt x="208762" y="184912"/>
                </a:lnTo>
                <a:lnTo>
                  <a:pt x="213865" y="184912"/>
                </a:lnTo>
                <a:lnTo>
                  <a:pt x="218389" y="174764"/>
                </a:lnTo>
                <a:lnTo>
                  <a:pt x="220243" y="170688"/>
                </a:lnTo>
                <a:lnTo>
                  <a:pt x="221195" y="167614"/>
                </a:lnTo>
                <a:lnTo>
                  <a:pt x="221703" y="165709"/>
                </a:lnTo>
                <a:lnTo>
                  <a:pt x="226999" y="165709"/>
                </a:lnTo>
                <a:lnTo>
                  <a:pt x="226999" y="159258"/>
                </a:lnTo>
                <a:close/>
              </a:path>
              <a:path w="424815" h="199390">
                <a:moveTo>
                  <a:pt x="301942" y="116598"/>
                </a:moveTo>
                <a:lnTo>
                  <a:pt x="291985" y="116598"/>
                </a:lnTo>
                <a:lnTo>
                  <a:pt x="291985" y="147523"/>
                </a:lnTo>
                <a:lnTo>
                  <a:pt x="301942" y="147523"/>
                </a:lnTo>
                <a:lnTo>
                  <a:pt x="301942" y="116598"/>
                </a:lnTo>
                <a:close/>
              </a:path>
              <a:path w="424815" h="199390">
                <a:moveTo>
                  <a:pt x="312077" y="108750"/>
                </a:moveTo>
                <a:lnTo>
                  <a:pt x="282232" y="108750"/>
                </a:lnTo>
                <a:lnTo>
                  <a:pt x="282232" y="116598"/>
                </a:lnTo>
                <a:lnTo>
                  <a:pt x="310426" y="116598"/>
                </a:lnTo>
                <a:lnTo>
                  <a:pt x="312077" y="114808"/>
                </a:lnTo>
                <a:lnTo>
                  <a:pt x="312077" y="108750"/>
                </a:lnTo>
                <a:close/>
              </a:path>
              <a:path w="424815" h="199390">
                <a:moveTo>
                  <a:pt x="409409" y="57975"/>
                </a:moveTo>
                <a:lnTo>
                  <a:pt x="399707" y="57975"/>
                </a:lnTo>
                <a:lnTo>
                  <a:pt x="399707" y="96761"/>
                </a:lnTo>
                <a:lnTo>
                  <a:pt x="423252" y="96761"/>
                </a:lnTo>
                <a:lnTo>
                  <a:pt x="423252" y="88912"/>
                </a:lnTo>
                <a:lnTo>
                  <a:pt x="409409" y="88912"/>
                </a:lnTo>
                <a:lnTo>
                  <a:pt x="409409" y="57975"/>
                </a:lnTo>
                <a:close/>
              </a:path>
              <a:path w="424815" h="199390">
                <a:moveTo>
                  <a:pt x="346646" y="159258"/>
                </a:moveTo>
                <a:lnTo>
                  <a:pt x="341490" y="159258"/>
                </a:lnTo>
                <a:lnTo>
                  <a:pt x="341490" y="195237"/>
                </a:lnTo>
                <a:lnTo>
                  <a:pt x="349148" y="198932"/>
                </a:lnTo>
                <a:lnTo>
                  <a:pt x="362915" y="198932"/>
                </a:lnTo>
                <a:lnTo>
                  <a:pt x="370573" y="195237"/>
                </a:lnTo>
                <a:lnTo>
                  <a:pt x="370573" y="194411"/>
                </a:lnTo>
                <a:lnTo>
                  <a:pt x="351180" y="194411"/>
                </a:lnTo>
                <a:lnTo>
                  <a:pt x="346646" y="191922"/>
                </a:lnTo>
                <a:lnTo>
                  <a:pt x="346646" y="159258"/>
                </a:lnTo>
                <a:close/>
              </a:path>
              <a:path w="424815" h="199390">
                <a:moveTo>
                  <a:pt x="370573" y="159258"/>
                </a:moveTo>
                <a:lnTo>
                  <a:pt x="366623" y="159258"/>
                </a:lnTo>
                <a:lnTo>
                  <a:pt x="365404" y="160528"/>
                </a:lnTo>
                <a:lnTo>
                  <a:pt x="365404" y="191922"/>
                </a:lnTo>
                <a:lnTo>
                  <a:pt x="360870" y="194411"/>
                </a:lnTo>
                <a:lnTo>
                  <a:pt x="370573" y="194411"/>
                </a:lnTo>
                <a:lnTo>
                  <a:pt x="370573" y="159258"/>
                </a:lnTo>
                <a:close/>
              </a:path>
              <a:path w="424815" h="199390">
                <a:moveTo>
                  <a:pt x="240322" y="159258"/>
                </a:moveTo>
                <a:lnTo>
                  <a:pt x="236372" y="159258"/>
                </a:lnTo>
                <a:lnTo>
                  <a:pt x="236372" y="195237"/>
                </a:lnTo>
                <a:lnTo>
                  <a:pt x="244030" y="198932"/>
                </a:lnTo>
                <a:lnTo>
                  <a:pt x="257797" y="198932"/>
                </a:lnTo>
                <a:lnTo>
                  <a:pt x="265455" y="195237"/>
                </a:lnTo>
                <a:lnTo>
                  <a:pt x="265455" y="194411"/>
                </a:lnTo>
                <a:lnTo>
                  <a:pt x="246075" y="194411"/>
                </a:lnTo>
                <a:lnTo>
                  <a:pt x="241541" y="191922"/>
                </a:lnTo>
                <a:lnTo>
                  <a:pt x="241541" y="160528"/>
                </a:lnTo>
                <a:lnTo>
                  <a:pt x="240322" y="159258"/>
                </a:lnTo>
                <a:close/>
              </a:path>
              <a:path w="424815" h="199390">
                <a:moveTo>
                  <a:pt x="265455" y="159258"/>
                </a:moveTo>
                <a:lnTo>
                  <a:pt x="260299" y="159258"/>
                </a:lnTo>
                <a:lnTo>
                  <a:pt x="260299" y="191922"/>
                </a:lnTo>
                <a:lnTo>
                  <a:pt x="255765" y="194411"/>
                </a:lnTo>
                <a:lnTo>
                  <a:pt x="265455" y="194411"/>
                </a:lnTo>
                <a:lnTo>
                  <a:pt x="265455" y="159258"/>
                </a:lnTo>
                <a:close/>
              </a:path>
              <a:path w="424815" h="199390">
                <a:moveTo>
                  <a:pt x="274192" y="189814"/>
                </a:moveTo>
                <a:lnTo>
                  <a:pt x="271195" y="193573"/>
                </a:lnTo>
                <a:lnTo>
                  <a:pt x="274840" y="197091"/>
                </a:lnTo>
                <a:lnTo>
                  <a:pt x="279552" y="198932"/>
                </a:lnTo>
                <a:lnTo>
                  <a:pt x="293649" y="198932"/>
                </a:lnTo>
                <a:lnTo>
                  <a:pt x="300469" y="195364"/>
                </a:lnTo>
                <a:lnTo>
                  <a:pt x="300469" y="194602"/>
                </a:lnTo>
                <a:lnTo>
                  <a:pt x="280835" y="194602"/>
                </a:lnTo>
                <a:lnTo>
                  <a:pt x="277063" y="192811"/>
                </a:lnTo>
                <a:lnTo>
                  <a:pt x="274192" y="189814"/>
                </a:lnTo>
                <a:close/>
              </a:path>
              <a:path w="424815" h="199390">
                <a:moveTo>
                  <a:pt x="292379" y="158381"/>
                </a:moveTo>
                <a:lnTo>
                  <a:pt x="278206" y="158381"/>
                </a:lnTo>
                <a:lnTo>
                  <a:pt x="273634" y="162839"/>
                </a:lnTo>
                <a:lnTo>
                  <a:pt x="273634" y="169151"/>
                </a:lnTo>
                <a:lnTo>
                  <a:pt x="276942" y="176406"/>
                </a:lnTo>
                <a:lnTo>
                  <a:pt x="284219" y="179922"/>
                </a:lnTo>
                <a:lnTo>
                  <a:pt x="291497" y="182754"/>
                </a:lnTo>
                <a:lnTo>
                  <a:pt x="294805" y="187960"/>
                </a:lnTo>
                <a:lnTo>
                  <a:pt x="294805" y="192303"/>
                </a:lnTo>
                <a:lnTo>
                  <a:pt x="291160" y="194602"/>
                </a:lnTo>
                <a:lnTo>
                  <a:pt x="300469" y="194602"/>
                </a:lnTo>
                <a:lnTo>
                  <a:pt x="300469" y="187579"/>
                </a:lnTo>
                <a:lnTo>
                  <a:pt x="297091" y="180184"/>
                </a:lnTo>
                <a:lnTo>
                  <a:pt x="289661" y="176474"/>
                </a:lnTo>
                <a:lnTo>
                  <a:pt x="282231" y="173614"/>
                </a:lnTo>
                <a:lnTo>
                  <a:pt x="278853" y="168770"/>
                </a:lnTo>
                <a:lnTo>
                  <a:pt x="278853" y="165074"/>
                </a:lnTo>
                <a:lnTo>
                  <a:pt x="281787" y="162699"/>
                </a:lnTo>
                <a:lnTo>
                  <a:pt x="299115" y="162699"/>
                </a:lnTo>
                <a:lnTo>
                  <a:pt x="296849" y="160350"/>
                </a:lnTo>
                <a:lnTo>
                  <a:pt x="292379" y="158381"/>
                </a:lnTo>
                <a:close/>
              </a:path>
              <a:path w="424815" h="199390">
                <a:moveTo>
                  <a:pt x="299115" y="162699"/>
                </a:moveTo>
                <a:lnTo>
                  <a:pt x="290779" y="162699"/>
                </a:lnTo>
                <a:lnTo>
                  <a:pt x="294474" y="164363"/>
                </a:lnTo>
                <a:lnTo>
                  <a:pt x="297091" y="167106"/>
                </a:lnTo>
                <a:lnTo>
                  <a:pt x="300291" y="163918"/>
                </a:lnTo>
                <a:lnTo>
                  <a:pt x="299115" y="162699"/>
                </a:lnTo>
                <a:close/>
              </a:path>
              <a:path w="424815" h="199390">
                <a:moveTo>
                  <a:pt x="333324" y="159258"/>
                </a:moveTo>
                <a:lnTo>
                  <a:pt x="309079" y="159258"/>
                </a:lnTo>
                <a:lnTo>
                  <a:pt x="309079" y="198043"/>
                </a:lnTo>
                <a:lnTo>
                  <a:pt x="334213" y="198043"/>
                </a:lnTo>
                <a:lnTo>
                  <a:pt x="334213" y="193827"/>
                </a:lnTo>
                <a:lnTo>
                  <a:pt x="314248" y="193827"/>
                </a:lnTo>
                <a:lnTo>
                  <a:pt x="314248" y="179666"/>
                </a:lnTo>
                <a:lnTo>
                  <a:pt x="330580" y="179666"/>
                </a:lnTo>
                <a:lnTo>
                  <a:pt x="330580" y="175463"/>
                </a:lnTo>
                <a:lnTo>
                  <a:pt x="314248" y="175463"/>
                </a:lnTo>
                <a:lnTo>
                  <a:pt x="314248" y="163461"/>
                </a:lnTo>
                <a:lnTo>
                  <a:pt x="332168" y="163461"/>
                </a:lnTo>
                <a:lnTo>
                  <a:pt x="333324" y="162267"/>
                </a:lnTo>
                <a:lnTo>
                  <a:pt x="333324" y="159258"/>
                </a:lnTo>
                <a:close/>
              </a:path>
              <a:path w="424815" h="199390">
                <a:moveTo>
                  <a:pt x="242112" y="108750"/>
                </a:moveTo>
                <a:lnTo>
                  <a:pt x="232155" y="108750"/>
                </a:lnTo>
                <a:lnTo>
                  <a:pt x="232155" y="147523"/>
                </a:lnTo>
                <a:lnTo>
                  <a:pt x="242112" y="147523"/>
                </a:lnTo>
                <a:lnTo>
                  <a:pt x="242112" y="108750"/>
                </a:lnTo>
                <a:close/>
              </a:path>
              <a:path w="424815" h="199390">
                <a:moveTo>
                  <a:pt x="387083" y="159258"/>
                </a:moveTo>
                <a:lnTo>
                  <a:pt x="380009" y="159258"/>
                </a:lnTo>
                <a:lnTo>
                  <a:pt x="380009" y="198043"/>
                </a:lnTo>
                <a:lnTo>
                  <a:pt x="385178" y="198043"/>
                </a:lnTo>
                <a:lnTo>
                  <a:pt x="385178" y="165709"/>
                </a:lnTo>
                <a:lnTo>
                  <a:pt x="389890" y="165709"/>
                </a:lnTo>
                <a:lnTo>
                  <a:pt x="387083" y="159258"/>
                </a:lnTo>
                <a:close/>
              </a:path>
              <a:path w="424815" h="199390">
                <a:moveTo>
                  <a:pt x="416496" y="165709"/>
                </a:moveTo>
                <a:lnTo>
                  <a:pt x="411327" y="165709"/>
                </a:lnTo>
                <a:lnTo>
                  <a:pt x="411327" y="198043"/>
                </a:lnTo>
                <a:lnTo>
                  <a:pt x="416496" y="198043"/>
                </a:lnTo>
                <a:lnTo>
                  <a:pt x="416496" y="165709"/>
                </a:lnTo>
                <a:close/>
              </a:path>
              <a:path w="424815" h="199390">
                <a:moveTo>
                  <a:pt x="389890" y="165709"/>
                </a:moveTo>
                <a:lnTo>
                  <a:pt x="385305" y="165709"/>
                </a:lnTo>
                <a:lnTo>
                  <a:pt x="385800" y="167614"/>
                </a:lnTo>
                <a:lnTo>
                  <a:pt x="386841" y="170688"/>
                </a:lnTo>
                <a:lnTo>
                  <a:pt x="388620" y="174764"/>
                </a:lnTo>
                <a:lnTo>
                  <a:pt x="396722" y="192938"/>
                </a:lnTo>
                <a:lnTo>
                  <a:pt x="399783" y="192938"/>
                </a:lnTo>
                <a:lnTo>
                  <a:pt x="403361" y="184912"/>
                </a:lnTo>
                <a:lnTo>
                  <a:pt x="398246" y="184912"/>
                </a:lnTo>
                <a:lnTo>
                  <a:pt x="389890" y="165709"/>
                </a:lnTo>
                <a:close/>
              </a:path>
              <a:path w="424815" h="199390">
                <a:moveTo>
                  <a:pt x="416496" y="159258"/>
                </a:moveTo>
                <a:lnTo>
                  <a:pt x="409409" y="159258"/>
                </a:lnTo>
                <a:lnTo>
                  <a:pt x="398246" y="184912"/>
                </a:lnTo>
                <a:lnTo>
                  <a:pt x="403361" y="184912"/>
                </a:lnTo>
                <a:lnTo>
                  <a:pt x="407885" y="174764"/>
                </a:lnTo>
                <a:lnTo>
                  <a:pt x="409727" y="170688"/>
                </a:lnTo>
                <a:lnTo>
                  <a:pt x="410692" y="167614"/>
                </a:lnTo>
                <a:lnTo>
                  <a:pt x="411200" y="165709"/>
                </a:lnTo>
                <a:lnTo>
                  <a:pt x="416496" y="165709"/>
                </a:lnTo>
                <a:lnTo>
                  <a:pt x="416496" y="15925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0" name="object 2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686811" y="9017467"/>
            <a:ext cx="424789" cy="198932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787036" y="9017467"/>
            <a:ext cx="424789" cy="198932"/>
          </a:xfrm>
          <a:prstGeom prst="rect">
            <a:avLst/>
          </a:prstGeom>
        </p:spPr>
      </p:pic>
      <p:sp>
        <p:nvSpPr>
          <p:cNvPr id="22" name="object 22"/>
          <p:cNvSpPr txBox="1"/>
          <p:nvPr/>
        </p:nvSpPr>
        <p:spPr>
          <a:xfrm>
            <a:off x="1517768" y="9150736"/>
            <a:ext cx="757555" cy="882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00" spc="-10">
                <a:solidFill>
                  <a:srgbClr val="9C9E9F"/>
                </a:solidFill>
                <a:latin typeface="Arial"/>
                <a:cs typeface="Arial"/>
              </a:rPr>
              <a:t>Information</a:t>
            </a:r>
            <a:r>
              <a:rPr dirty="0" sz="400" spc="-20">
                <a:solidFill>
                  <a:srgbClr val="9C9E9F"/>
                </a:solidFill>
                <a:latin typeface="Arial"/>
                <a:cs typeface="Arial"/>
              </a:rPr>
              <a:t> </a:t>
            </a:r>
            <a:r>
              <a:rPr dirty="0" sz="400" spc="15">
                <a:solidFill>
                  <a:srgbClr val="9C9E9F"/>
                </a:solidFill>
                <a:latin typeface="Arial"/>
                <a:cs typeface="Arial"/>
              </a:rPr>
              <a:t>f</a:t>
            </a:r>
            <a:r>
              <a:rPr dirty="0" sz="400" spc="-15">
                <a:solidFill>
                  <a:srgbClr val="9C9E9F"/>
                </a:solidFill>
                <a:latin typeface="Arial"/>
                <a:cs typeface="Arial"/>
              </a:rPr>
              <a:t>rom</a:t>
            </a:r>
            <a:r>
              <a:rPr dirty="0" sz="400" spc="-20">
                <a:solidFill>
                  <a:srgbClr val="9C9E9F"/>
                </a:solidFill>
                <a:latin typeface="Arial"/>
                <a:cs typeface="Arial"/>
              </a:rPr>
              <a:t> </a:t>
            </a:r>
            <a:r>
              <a:rPr dirty="0" sz="400" spc="-25">
                <a:solidFill>
                  <a:srgbClr val="9C9E9F"/>
                </a:solidFill>
                <a:latin typeface="Arial"/>
                <a:cs typeface="Arial"/>
                <a:hlinkClick r:id="rId8"/>
              </a:rPr>
              <a:t>www.nal.usda.gov</a:t>
            </a:r>
            <a:endParaRPr sz="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617983" y="9150736"/>
            <a:ext cx="757555" cy="882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00" spc="-10">
                <a:solidFill>
                  <a:srgbClr val="9C9E9F"/>
                </a:solidFill>
                <a:latin typeface="Arial"/>
                <a:cs typeface="Arial"/>
              </a:rPr>
              <a:t>Information</a:t>
            </a:r>
            <a:r>
              <a:rPr dirty="0" sz="400" spc="-20">
                <a:solidFill>
                  <a:srgbClr val="9C9E9F"/>
                </a:solidFill>
                <a:latin typeface="Arial"/>
                <a:cs typeface="Arial"/>
              </a:rPr>
              <a:t> </a:t>
            </a:r>
            <a:r>
              <a:rPr dirty="0" sz="400" spc="15">
                <a:solidFill>
                  <a:srgbClr val="9C9E9F"/>
                </a:solidFill>
                <a:latin typeface="Arial"/>
                <a:cs typeface="Arial"/>
              </a:rPr>
              <a:t>f</a:t>
            </a:r>
            <a:r>
              <a:rPr dirty="0" sz="400" spc="-15">
                <a:solidFill>
                  <a:srgbClr val="9C9E9F"/>
                </a:solidFill>
                <a:latin typeface="Arial"/>
                <a:cs typeface="Arial"/>
              </a:rPr>
              <a:t>rom</a:t>
            </a:r>
            <a:r>
              <a:rPr dirty="0" sz="400" spc="-20">
                <a:solidFill>
                  <a:srgbClr val="9C9E9F"/>
                </a:solidFill>
                <a:latin typeface="Arial"/>
                <a:cs typeface="Arial"/>
              </a:rPr>
              <a:t> </a:t>
            </a:r>
            <a:r>
              <a:rPr dirty="0" sz="400" spc="-25">
                <a:solidFill>
                  <a:srgbClr val="9C9E9F"/>
                </a:solidFill>
                <a:latin typeface="Arial"/>
                <a:cs typeface="Arial"/>
                <a:hlinkClick r:id="rId8"/>
              </a:rPr>
              <a:t>www.nal.usda.gov</a:t>
            </a:r>
            <a:endParaRPr sz="4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718197" y="9150736"/>
            <a:ext cx="757555" cy="882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00" spc="-10">
                <a:solidFill>
                  <a:srgbClr val="9C9E9F"/>
                </a:solidFill>
                <a:latin typeface="Arial"/>
                <a:cs typeface="Arial"/>
              </a:rPr>
              <a:t>Information</a:t>
            </a:r>
            <a:r>
              <a:rPr dirty="0" sz="400" spc="-20">
                <a:solidFill>
                  <a:srgbClr val="9C9E9F"/>
                </a:solidFill>
                <a:latin typeface="Arial"/>
                <a:cs typeface="Arial"/>
              </a:rPr>
              <a:t> </a:t>
            </a:r>
            <a:r>
              <a:rPr dirty="0" sz="400" spc="15">
                <a:solidFill>
                  <a:srgbClr val="9C9E9F"/>
                </a:solidFill>
                <a:latin typeface="Arial"/>
                <a:cs typeface="Arial"/>
              </a:rPr>
              <a:t>f</a:t>
            </a:r>
            <a:r>
              <a:rPr dirty="0" sz="400" spc="-15">
                <a:solidFill>
                  <a:srgbClr val="9C9E9F"/>
                </a:solidFill>
                <a:latin typeface="Arial"/>
                <a:cs typeface="Arial"/>
              </a:rPr>
              <a:t>rom</a:t>
            </a:r>
            <a:r>
              <a:rPr dirty="0" sz="400" spc="-20">
                <a:solidFill>
                  <a:srgbClr val="9C9E9F"/>
                </a:solidFill>
                <a:latin typeface="Arial"/>
                <a:cs typeface="Arial"/>
              </a:rPr>
              <a:t> </a:t>
            </a:r>
            <a:r>
              <a:rPr dirty="0" sz="400" spc="-25">
                <a:solidFill>
                  <a:srgbClr val="9C9E9F"/>
                </a:solidFill>
                <a:latin typeface="Arial"/>
                <a:cs typeface="Arial"/>
                <a:hlinkClick r:id="rId8"/>
              </a:rPr>
              <a:t>www.nal.usda.gov</a:t>
            </a:r>
            <a:endParaRPr sz="4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474671" y="5062944"/>
            <a:ext cx="0" cy="4354195"/>
          </a:xfrm>
          <a:custGeom>
            <a:avLst/>
            <a:gdLst/>
            <a:ahLst/>
            <a:cxnLst/>
            <a:rect l="l" t="t" r="r" b="b"/>
            <a:pathLst>
              <a:path w="0" h="4354195">
                <a:moveTo>
                  <a:pt x="0" y="0"/>
                </a:moveTo>
                <a:lnTo>
                  <a:pt x="0" y="4353775"/>
                </a:lnTo>
              </a:path>
            </a:pathLst>
          </a:custGeom>
          <a:ln w="7480">
            <a:solidFill>
              <a:srgbClr val="9C9E9F"/>
            </a:solidFill>
            <a:prstDash val="dot"/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574896" y="5062944"/>
            <a:ext cx="0" cy="4354195"/>
          </a:xfrm>
          <a:custGeom>
            <a:avLst/>
            <a:gdLst/>
            <a:ahLst/>
            <a:cxnLst/>
            <a:rect l="l" t="t" r="r" b="b"/>
            <a:pathLst>
              <a:path w="0" h="4354195">
                <a:moveTo>
                  <a:pt x="0" y="0"/>
                </a:moveTo>
                <a:lnTo>
                  <a:pt x="0" y="4353775"/>
                </a:lnTo>
              </a:path>
            </a:pathLst>
          </a:custGeom>
          <a:ln w="7480">
            <a:solidFill>
              <a:srgbClr val="9C9E9F"/>
            </a:solidFill>
            <a:prstDash val="dot"/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2686811" y="5185092"/>
            <a:ext cx="1668780" cy="127635"/>
          </a:xfrm>
          <a:prstGeom prst="rect">
            <a:avLst/>
          </a:prstGeom>
          <a:solidFill>
            <a:srgbClr val="000000"/>
          </a:solidFill>
        </p:spPr>
        <p:txBody>
          <a:bodyPr wrap="square" lIns="0" tIns="19685" rIns="0" bIns="0" rtlCol="0" vert="horz">
            <a:spAutoFit/>
          </a:bodyPr>
          <a:lstStyle/>
          <a:p>
            <a:pPr marL="29845">
              <a:lnSpc>
                <a:spcPct val="100000"/>
              </a:lnSpc>
              <a:spcBef>
                <a:spcPts val="155"/>
              </a:spcBef>
              <a:tabLst>
                <a:tab pos="1177925" algn="l"/>
              </a:tabLst>
            </a:pPr>
            <a:r>
              <a:rPr dirty="0" sz="550" spc="15" b="1">
                <a:solidFill>
                  <a:srgbClr val="FFFFFF"/>
                </a:solidFill>
                <a:latin typeface="Arial"/>
                <a:cs typeface="Arial"/>
              </a:rPr>
              <a:t>Nutrition </a:t>
            </a:r>
            <a:r>
              <a:rPr dirty="0" sz="550" spc="10" b="1">
                <a:solidFill>
                  <a:srgbClr val="FFFFFF"/>
                </a:solidFill>
                <a:latin typeface="Arial"/>
                <a:cs typeface="Arial"/>
              </a:rPr>
              <a:t>information	</a:t>
            </a:r>
            <a:r>
              <a:rPr dirty="0" sz="550" spc="-20">
                <a:solidFill>
                  <a:srgbClr val="FFFFFF"/>
                </a:solidFill>
                <a:latin typeface="Arial"/>
                <a:cs typeface="Arial"/>
              </a:rPr>
              <a:t>supplementary</a:t>
            </a:r>
            <a:endParaRPr sz="5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86587" y="5185092"/>
            <a:ext cx="1668780" cy="127635"/>
          </a:xfrm>
          <a:prstGeom prst="rect">
            <a:avLst/>
          </a:prstGeom>
          <a:solidFill>
            <a:srgbClr val="000000"/>
          </a:solidFill>
        </p:spPr>
        <p:txBody>
          <a:bodyPr wrap="square" lIns="0" tIns="19685" rIns="0" bIns="0" rtlCol="0" vert="horz">
            <a:spAutoFit/>
          </a:bodyPr>
          <a:lstStyle/>
          <a:p>
            <a:pPr marL="29845">
              <a:lnSpc>
                <a:spcPct val="100000"/>
              </a:lnSpc>
              <a:spcBef>
                <a:spcPts val="155"/>
              </a:spcBef>
              <a:tabLst>
                <a:tab pos="1177925" algn="l"/>
              </a:tabLst>
            </a:pPr>
            <a:r>
              <a:rPr dirty="0" sz="550" spc="15" b="1">
                <a:solidFill>
                  <a:srgbClr val="FFFFFF"/>
                </a:solidFill>
                <a:latin typeface="Arial"/>
                <a:cs typeface="Arial"/>
              </a:rPr>
              <a:t>Nutrition </a:t>
            </a:r>
            <a:r>
              <a:rPr dirty="0" sz="550" spc="10" b="1">
                <a:solidFill>
                  <a:srgbClr val="FFFFFF"/>
                </a:solidFill>
                <a:latin typeface="Arial"/>
                <a:cs typeface="Arial"/>
              </a:rPr>
              <a:t>information	</a:t>
            </a:r>
            <a:r>
              <a:rPr dirty="0" sz="550" spc="-20">
                <a:solidFill>
                  <a:srgbClr val="FFFFFF"/>
                </a:solidFill>
                <a:latin typeface="Arial"/>
                <a:cs typeface="Arial"/>
              </a:rPr>
              <a:t>supplementary</a:t>
            </a:r>
            <a:endParaRPr sz="550">
              <a:latin typeface="Arial"/>
              <a:cs typeface="Arial"/>
            </a:endParaRPr>
          </a:p>
        </p:txBody>
      </p:sp>
      <p:graphicFrame>
        <p:nvGraphicFramePr>
          <p:cNvPr id="29" name="object 29"/>
          <p:cNvGraphicFramePr>
            <a:graphicFrameLocks noGrp="1"/>
          </p:cNvGraphicFramePr>
          <p:nvPr/>
        </p:nvGraphicFramePr>
        <p:xfrm>
          <a:off x="4816854" y="6801625"/>
          <a:ext cx="1609090" cy="16643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8535"/>
                <a:gridCol w="630554"/>
              </a:tblGrid>
              <a:tr h="127000"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55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Cassava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dirty="0" sz="550" spc="-5" b="1">
                          <a:latin typeface="Arial"/>
                          <a:cs typeface="Arial"/>
                        </a:rPr>
                        <a:t>Typical</a:t>
                      </a:r>
                      <a:r>
                        <a:rPr dirty="0" sz="550" b="1">
                          <a:latin typeface="Arial"/>
                          <a:cs typeface="Arial"/>
                        </a:rPr>
                        <a:t> composition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294640">
                        <a:lnSpc>
                          <a:spcPct val="100000"/>
                        </a:lnSpc>
                      </a:pPr>
                      <a:r>
                        <a:rPr dirty="0" sz="550" b="1">
                          <a:latin typeface="Arial"/>
                          <a:cs typeface="Arial"/>
                        </a:rPr>
                        <a:t>Per</a:t>
                      </a:r>
                      <a:r>
                        <a:rPr dirty="0" sz="5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50" b="1">
                          <a:latin typeface="Arial"/>
                          <a:cs typeface="Arial"/>
                        </a:rPr>
                        <a:t>100g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3175"/>
                </a:tc>
              </a:tr>
              <a:tr h="151130">
                <a:tc>
                  <a:txBody>
                    <a:bodyPr/>
                    <a:lstStyle/>
                    <a:p>
                      <a:pPr>
                        <a:lnSpc>
                          <a:spcPts val="630"/>
                        </a:lnSpc>
                        <a:spcBef>
                          <a:spcPts val="459"/>
                        </a:spcBef>
                      </a:pPr>
                      <a:r>
                        <a:rPr dirty="0" sz="550" spc="-25">
                          <a:latin typeface="Arial"/>
                          <a:cs typeface="Arial"/>
                        </a:rPr>
                        <a:t>Energy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58419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ts val="630"/>
                        </a:lnSpc>
                        <a:spcBef>
                          <a:spcPts val="459"/>
                        </a:spcBef>
                      </a:pPr>
                      <a:r>
                        <a:rPr dirty="0" sz="550" spc="-10">
                          <a:latin typeface="Arial"/>
                          <a:cs typeface="Arial"/>
                        </a:rPr>
                        <a:t>667Kj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58419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4775">
                <a:tc>
                  <a:txBody>
                    <a:bodyPr/>
                    <a:lstStyle/>
                    <a:p>
                      <a:pPr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15">
                          <a:latin typeface="Arial"/>
                          <a:cs typeface="Arial"/>
                        </a:rPr>
                        <a:t>Protein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15">
                          <a:latin typeface="Arial"/>
                          <a:cs typeface="Arial"/>
                        </a:rPr>
                        <a:t>1.4g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4139">
                <a:tc>
                  <a:txBody>
                    <a:bodyPr/>
                    <a:lstStyle/>
                    <a:p>
                      <a:pPr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15">
                          <a:latin typeface="Arial"/>
                          <a:cs typeface="Arial"/>
                        </a:rPr>
                        <a:t>Carbohydrate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5">
                          <a:latin typeface="Arial"/>
                          <a:cs typeface="Arial"/>
                        </a:rPr>
                        <a:t>40g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4775">
                <a:tc>
                  <a:txBody>
                    <a:bodyPr/>
                    <a:lstStyle/>
                    <a:p>
                      <a:pPr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30">
                          <a:latin typeface="Arial"/>
                          <a:cs typeface="Arial"/>
                        </a:rPr>
                        <a:t>Fat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15">
                          <a:latin typeface="Arial"/>
                          <a:cs typeface="Arial"/>
                        </a:rPr>
                        <a:t>0.3g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4775">
                <a:tc>
                  <a:txBody>
                    <a:bodyPr/>
                    <a:lstStyle/>
                    <a:p>
                      <a:pPr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25">
                          <a:latin typeface="Arial"/>
                          <a:cs typeface="Arial"/>
                        </a:rPr>
                        <a:t>Fibre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15">
                          <a:latin typeface="Arial"/>
                          <a:cs typeface="Arial"/>
                        </a:rPr>
                        <a:t>4.9g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dirty="0" sz="550" spc="5" b="1">
                          <a:latin typeface="Arial"/>
                          <a:cs typeface="Arial"/>
                        </a:rPr>
                        <a:t>Vitamins</a:t>
                      </a:r>
                      <a:endParaRPr sz="55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ts val="630"/>
                        </a:lnSpc>
                        <a:spcBef>
                          <a:spcPts val="165"/>
                        </a:spcBef>
                      </a:pPr>
                      <a:r>
                        <a:rPr dirty="0" sz="550">
                          <a:latin typeface="Arial"/>
                          <a:cs typeface="Arial"/>
                        </a:rPr>
                        <a:t>Vit</a:t>
                      </a:r>
                      <a:r>
                        <a:rPr dirty="0" sz="55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50">
                          <a:latin typeface="Arial"/>
                          <a:cs typeface="Arial"/>
                        </a:rPr>
                        <a:t>B1</a:t>
                      </a:r>
                      <a:r>
                        <a:rPr dirty="0" sz="55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50">
                          <a:latin typeface="Arial"/>
                          <a:cs typeface="Arial"/>
                        </a:rPr>
                        <a:t>(thiamin)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294640">
                        <a:lnSpc>
                          <a:spcPts val="630"/>
                        </a:lnSpc>
                        <a:spcBef>
                          <a:spcPts val="360"/>
                        </a:spcBef>
                      </a:pPr>
                      <a:r>
                        <a:rPr dirty="0" sz="550" spc="-10">
                          <a:latin typeface="Arial"/>
                          <a:cs typeface="Arial"/>
                        </a:rPr>
                        <a:t>0.09mg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4775">
                <a:tc>
                  <a:txBody>
                    <a:bodyPr/>
                    <a:lstStyle/>
                    <a:p>
                      <a:pPr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>
                          <a:latin typeface="Arial"/>
                          <a:cs typeface="Arial"/>
                        </a:rPr>
                        <a:t>Vit</a:t>
                      </a:r>
                      <a:r>
                        <a:rPr dirty="0" sz="55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50">
                          <a:latin typeface="Arial"/>
                          <a:cs typeface="Arial"/>
                        </a:rPr>
                        <a:t>C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5">
                          <a:latin typeface="Arial"/>
                          <a:cs typeface="Arial"/>
                        </a:rPr>
                        <a:t>21mg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dirty="0" sz="550" b="1">
                          <a:latin typeface="Arial"/>
                          <a:cs typeface="Arial"/>
                        </a:rPr>
                        <a:t>Minerals</a:t>
                      </a:r>
                      <a:endParaRPr sz="55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ts val="630"/>
                        </a:lnSpc>
                        <a:spcBef>
                          <a:spcPts val="165"/>
                        </a:spcBef>
                      </a:pPr>
                      <a:r>
                        <a:rPr dirty="0" sz="550" spc="5">
                          <a:latin typeface="Arial"/>
                          <a:cs typeface="Arial"/>
                        </a:rPr>
                        <a:t>Iron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294640">
                        <a:lnSpc>
                          <a:spcPts val="630"/>
                        </a:lnSpc>
                        <a:spcBef>
                          <a:spcPts val="360"/>
                        </a:spcBef>
                      </a:pPr>
                      <a:r>
                        <a:rPr dirty="0" sz="550" spc="-10">
                          <a:latin typeface="Arial"/>
                          <a:cs typeface="Arial"/>
                        </a:rPr>
                        <a:t>0.3mg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30" name="object 30"/>
          <p:cNvGrpSpPr/>
          <p:nvPr/>
        </p:nvGrpSpPr>
        <p:grpSpPr>
          <a:xfrm>
            <a:off x="2580744" y="5079020"/>
            <a:ext cx="1888489" cy="4243070"/>
            <a:chOff x="2580744" y="5079020"/>
            <a:chExt cx="1888489" cy="4243070"/>
          </a:xfrm>
        </p:grpSpPr>
        <p:pic>
          <p:nvPicPr>
            <p:cNvPr id="31" name="object 3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689669" y="5649474"/>
              <a:ext cx="1779155" cy="903665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2582515" y="5080792"/>
              <a:ext cx="1884680" cy="4239895"/>
            </a:xfrm>
            <a:custGeom>
              <a:avLst/>
              <a:gdLst/>
              <a:ahLst/>
              <a:cxnLst/>
              <a:rect l="l" t="t" r="r" b="b"/>
              <a:pathLst>
                <a:path w="1884679" h="4239895">
                  <a:moveTo>
                    <a:pt x="1884540" y="4239323"/>
                  </a:moveTo>
                  <a:lnTo>
                    <a:pt x="1884540" y="119697"/>
                  </a:lnTo>
                  <a:lnTo>
                    <a:pt x="1884354" y="107235"/>
                  </a:lnTo>
                  <a:lnTo>
                    <a:pt x="1867100" y="45134"/>
                  </a:lnTo>
                  <a:lnTo>
                    <a:pt x="1807479" y="5106"/>
                  </a:lnTo>
                  <a:lnTo>
                    <a:pt x="1762823" y="0"/>
                  </a:lnTo>
                  <a:lnTo>
                    <a:pt x="0" y="0"/>
                  </a:lnTo>
                  <a:lnTo>
                    <a:pt x="0" y="4119626"/>
                  </a:lnTo>
                  <a:lnTo>
                    <a:pt x="185" y="4132093"/>
                  </a:lnTo>
                  <a:lnTo>
                    <a:pt x="17432" y="4194196"/>
                  </a:lnTo>
                  <a:lnTo>
                    <a:pt x="77048" y="4234227"/>
                  </a:lnTo>
                  <a:lnTo>
                    <a:pt x="121704" y="4239336"/>
                  </a:lnTo>
                  <a:lnTo>
                    <a:pt x="172072" y="4239336"/>
                  </a:lnTo>
                  <a:lnTo>
                    <a:pt x="222440" y="4239336"/>
                  </a:lnTo>
                  <a:lnTo>
                    <a:pt x="272807" y="4239335"/>
                  </a:lnTo>
                  <a:lnTo>
                    <a:pt x="323175" y="4239335"/>
                  </a:lnTo>
                  <a:lnTo>
                    <a:pt x="373542" y="4239335"/>
                  </a:lnTo>
                  <a:lnTo>
                    <a:pt x="423910" y="4239335"/>
                  </a:lnTo>
                  <a:lnTo>
                    <a:pt x="474277" y="4239334"/>
                  </a:lnTo>
                  <a:lnTo>
                    <a:pt x="524644" y="4239334"/>
                  </a:lnTo>
                  <a:lnTo>
                    <a:pt x="575011" y="4239334"/>
                  </a:lnTo>
                  <a:lnTo>
                    <a:pt x="625378" y="4239333"/>
                  </a:lnTo>
                  <a:lnTo>
                    <a:pt x="675744" y="4239333"/>
                  </a:lnTo>
                  <a:lnTo>
                    <a:pt x="726111" y="4239332"/>
                  </a:lnTo>
                  <a:lnTo>
                    <a:pt x="776478" y="4239332"/>
                  </a:lnTo>
                  <a:lnTo>
                    <a:pt x="826844" y="4239331"/>
                  </a:lnTo>
                  <a:lnTo>
                    <a:pt x="877211" y="4239331"/>
                  </a:lnTo>
                  <a:lnTo>
                    <a:pt x="927577" y="4239330"/>
                  </a:lnTo>
                  <a:lnTo>
                    <a:pt x="977943" y="4239330"/>
                  </a:lnTo>
                  <a:lnTo>
                    <a:pt x="1028310" y="4239329"/>
                  </a:lnTo>
                  <a:lnTo>
                    <a:pt x="1078676" y="4239329"/>
                  </a:lnTo>
                  <a:lnTo>
                    <a:pt x="1129042" y="4239328"/>
                  </a:lnTo>
                  <a:lnTo>
                    <a:pt x="1179408" y="4239327"/>
                  </a:lnTo>
                  <a:lnTo>
                    <a:pt x="1229775" y="4239327"/>
                  </a:lnTo>
                  <a:lnTo>
                    <a:pt x="1280141" y="4239326"/>
                  </a:lnTo>
                  <a:lnTo>
                    <a:pt x="1330507" y="4239326"/>
                  </a:lnTo>
                  <a:lnTo>
                    <a:pt x="1380873" y="4239326"/>
                  </a:lnTo>
                  <a:lnTo>
                    <a:pt x="1431240" y="4239325"/>
                  </a:lnTo>
                  <a:lnTo>
                    <a:pt x="1481606" y="4239325"/>
                  </a:lnTo>
                  <a:lnTo>
                    <a:pt x="1531973" y="4239324"/>
                  </a:lnTo>
                  <a:lnTo>
                    <a:pt x="1582339" y="4239324"/>
                  </a:lnTo>
                  <a:lnTo>
                    <a:pt x="1632706" y="4239324"/>
                  </a:lnTo>
                  <a:lnTo>
                    <a:pt x="1683072" y="4239323"/>
                  </a:lnTo>
                  <a:lnTo>
                    <a:pt x="1733439" y="4239323"/>
                  </a:lnTo>
                  <a:lnTo>
                    <a:pt x="1783806" y="4239323"/>
                  </a:lnTo>
                  <a:lnTo>
                    <a:pt x="1834173" y="4239323"/>
                  </a:lnTo>
                  <a:lnTo>
                    <a:pt x="1884540" y="4239323"/>
                  </a:lnTo>
                  <a:close/>
                </a:path>
              </a:pathLst>
            </a:custGeom>
            <a:ln w="35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33" name="object 33"/>
          <p:cNvGraphicFramePr>
            <a:graphicFrameLocks noGrp="1"/>
          </p:cNvGraphicFramePr>
          <p:nvPr/>
        </p:nvGraphicFramePr>
        <p:xfrm>
          <a:off x="2716630" y="6801625"/>
          <a:ext cx="1609090" cy="16643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8535"/>
                <a:gridCol w="630554"/>
              </a:tblGrid>
              <a:tr h="127000"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55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Yam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dirty="0" sz="550" spc="-5" b="1">
                          <a:latin typeface="Arial"/>
                          <a:cs typeface="Arial"/>
                        </a:rPr>
                        <a:t>Typical</a:t>
                      </a:r>
                      <a:r>
                        <a:rPr dirty="0" sz="550" b="1">
                          <a:latin typeface="Arial"/>
                          <a:cs typeface="Arial"/>
                        </a:rPr>
                        <a:t> composition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294640">
                        <a:lnSpc>
                          <a:spcPct val="100000"/>
                        </a:lnSpc>
                      </a:pPr>
                      <a:r>
                        <a:rPr dirty="0" sz="550" b="1">
                          <a:latin typeface="Arial"/>
                          <a:cs typeface="Arial"/>
                        </a:rPr>
                        <a:t>Per</a:t>
                      </a:r>
                      <a:r>
                        <a:rPr dirty="0" sz="5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50" b="1">
                          <a:latin typeface="Arial"/>
                          <a:cs typeface="Arial"/>
                        </a:rPr>
                        <a:t>100g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3175"/>
                </a:tc>
              </a:tr>
              <a:tr h="151130">
                <a:tc>
                  <a:txBody>
                    <a:bodyPr/>
                    <a:lstStyle/>
                    <a:p>
                      <a:pPr>
                        <a:lnSpc>
                          <a:spcPts val="630"/>
                        </a:lnSpc>
                        <a:spcBef>
                          <a:spcPts val="459"/>
                        </a:spcBef>
                      </a:pPr>
                      <a:r>
                        <a:rPr dirty="0" sz="550" spc="-25">
                          <a:latin typeface="Arial"/>
                          <a:cs typeface="Arial"/>
                        </a:rPr>
                        <a:t>Energy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58419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ts val="630"/>
                        </a:lnSpc>
                        <a:spcBef>
                          <a:spcPts val="459"/>
                        </a:spcBef>
                      </a:pPr>
                      <a:r>
                        <a:rPr dirty="0" sz="550" spc="-10">
                          <a:latin typeface="Arial"/>
                          <a:cs typeface="Arial"/>
                        </a:rPr>
                        <a:t>159Kj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58419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4775">
                <a:tc>
                  <a:txBody>
                    <a:bodyPr/>
                    <a:lstStyle/>
                    <a:p>
                      <a:pPr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15">
                          <a:latin typeface="Arial"/>
                          <a:cs typeface="Arial"/>
                        </a:rPr>
                        <a:t>Protein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15">
                          <a:latin typeface="Arial"/>
                          <a:cs typeface="Arial"/>
                        </a:rPr>
                        <a:t>0.7g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4139">
                <a:tc>
                  <a:txBody>
                    <a:bodyPr/>
                    <a:lstStyle/>
                    <a:p>
                      <a:pPr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15">
                          <a:latin typeface="Arial"/>
                          <a:cs typeface="Arial"/>
                        </a:rPr>
                        <a:t>Carbohydrate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5">
                          <a:latin typeface="Arial"/>
                          <a:cs typeface="Arial"/>
                        </a:rPr>
                        <a:t>10g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4775">
                <a:tc>
                  <a:txBody>
                    <a:bodyPr/>
                    <a:lstStyle/>
                    <a:p>
                      <a:pPr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30">
                          <a:latin typeface="Arial"/>
                          <a:cs typeface="Arial"/>
                        </a:rPr>
                        <a:t>Fat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10">
                          <a:latin typeface="Arial"/>
                          <a:cs typeface="Arial"/>
                        </a:rPr>
                        <a:t>0.09g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4775">
                <a:tc>
                  <a:txBody>
                    <a:bodyPr/>
                    <a:lstStyle/>
                    <a:p>
                      <a:pPr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25">
                          <a:latin typeface="Arial"/>
                          <a:cs typeface="Arial"/>
                        </a:rPr>
                        <a:t>Fibre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15">
                          <a:latin typeface="Arial"/>
                          <a:cs typeface="Arial"/>
                        </a:rPr>
                        <a:t>4.9g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dirty="0" sz="550" spc="5" b="1">
                          <a:latin typeface="Arial"/>
                          <a:cs typeface="Arial"/>
                        </a:rPr>
                        <a:t>Vitamins</a:t>
                      </a:r>
                      <a:endParaRPr sz="55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ts val="630"/>
                        </a:lnSpc>
                        <a:spcBef>
                          <a:spcPts val="165"/>
                        </a:spcBef>
                      </a:pPr>
                      <a:r>
                        <a:rPr dirty="0" sz="550">
                          <a:latin typeface="Arial"/>
                          <a:cs typeface="Arial"/>
                        </a:rPr>
                        <a:t>Vit</a:t>
                      </a:r>
                      <a:r>
                        <a:rPr dirty="0" sz="55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50">
                          <a:latin typeface="Arial"/>
                          <a:cs typeface="Arial"/>
                        </a:rPr>
                        <a:t>B1</a:t>
                      </a:r>
                      <a:r>
                        <a:rPr dirty="0" sz="55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50">
                          <a:latin typeface="Arial"/>
                          <a:cs typeface="Arial"/>
                        </a:rPr>
                        <a:t>(thiamin)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294640">
                        <a:lnSpc>
                          <a:spcPts val="630"/>
                        </a:lnSpc>
                        <a:spcBef>
                          <a:spcPts val="360"/>
                        </a:spcBef>
                      </a:pPr>
                      <a:r>
                        <a:rPr dirty="0" sz="550" spc="-10">
                          <a:latin typeface="Arial"/>
                          <a:cs typeface="Arial"/>
                        </a:rPr>
                        <a:t>0.02mg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4775">
                <a:tc>
                  <a:txBody>
                    <a:bodyPr/>
                    <a:lstStyle/>
                    <a:p>
                      <a:pPr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>
                          <a:latin typeface="Arial"/>
                          <a:cs typeface="Arial"/>
                        </a:rPr>
                        <a:t>Vit</a:t>
                      </a:r>
                      <a:r>
                        <a:rPr dirty="0" sz="55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50">
                          <a:latin typeface="Arial"/>
                          <a:cs typeface="Arial"/>
                        </a:rPr>
                        <a:t>C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5">
                          <a:latin typeface="Arial"/>
                          <a:cs typeface="Arial"/>
                        </a:rPr>
                        <a:t>20mg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dirty="0" sz="550" b="1">
                          <a:latin typeface="Arial"/>
                          <a:cs typeface="Arial"/>
                        </a:rPr>
                        <a:t>Minerals</a:t>
                      </a:r>
                      <a:endParaRPr sz="55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ts val="630"/>
                        </a:lnSpc>
                        <a:spcBef>
                          <a:spcPts val="165"/>
                        </a:spcBef>
                      </a:pPr>
                      <a:r>
                        <a:rPr dirty="0" sz="550" spc="5">
                          <a:latin typeface="Arial"/>
                          <a:cs typeface="Arial"/>
                        </a:rPr>
                        <a:t>Iron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294640">
                        <a:lnSpc>
                          <a:spcPts val="630"/>
                        </a:lnSpc>
                        <a:spcBef>
                          <a:spcPts val="360"/>
                        </a:spcBef>
                      </a:pPr>
                      <a:r>
                        <a:rPr dirty="0" sz="550" spc="-10">
                          <a:latin typeface="Arial"/>
                          <a:cs typeface="Arial"/>
                        </a:rPr>
                        <a:t>0.6mg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34" name="object 34"/>
          <p:cNvGrpSpPr/>
          <p:nvPr/>
        </p:nvGrpSpPr>
        <p:grpSpPr>
          <a:xfrm>
            <a:off x="4680969" y="5079020"/>
            <a:ext cx="1888489" cy="4243070"/>
            <a:chOff x="4680969" y="5079020"/>
            <a:chExt cx="1888489" cy="4243070"/>
          </a:xfrm>
        </p:grpSpPr>
        <p:pic>
          <p:nvPicPr>
            <p:cNvPr id="35" name="object 35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918333" y="5571205"/>
              <a:ext cx="1375666" cy="1118436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4682741" y="5080792"/>
              <a:ext cx="1884680" cy="4239895"/>
            </a:xfrm>
            <a:custGeom>
              <a:avLst/>
              <a:gdLst/>
              <a:ahLst/>
              <a:cxnLst/>
              <a:rect l="l" t="t" r="r" b="b"/>
              <a:pathLst>
                <a:path w="1884679" h="4239895">
                  <a:moveTo>
                    <a:pt x="1884540" y="4239323"/>
                  </a:moveTo>
                  <a:lnTo>
                    <a:pt x="1884540" y="119697"/>
                  </a:lnTo>
                  <a:lnTo>
                    <a:pt x="1884352" y="107235"/>
                  </a:lnTo>
                  <a:lnTo>
                    <a:pt x="1867100" y="45134"/>
                  </a:lnTo>
                  <a:lnTo>
                    <a:pt x="1807479" y="5106"/>
                  </a:lnTo>
                  <a:lnTo>
                    <a:pt x="1762823" y="0"/>
                  </a:lnTo>
                  <a:lnTo>
                    <a:pt x="0" y="0"/>
                  </a:lnTo>
                  <a:lnTo>
                    <a:pt x="0" y="4119626"/>
                  </a:lnTo>
                  <a:lnTo>
                    <a:pt x="185" y="4132093"/>
                  </a:lnTo>
                  <a:lnTo>
                    <a:pt x="17432" y="4194196"/>
                  </a:lnTo>
                  <a:lnTo>
                    <a:pt x="77048" y="4234227"/>
                  </a:lnTo>
                  <a:lnTo>
                    <a:pt x="121704" y="4239336"/>
                  </a:lnTo>
                  <a:lnTo>
                    <a:pt x="172072" y="4239336"/>
                  </a:lnTo>
                  <a:lnTo>
                    <a:pt x="222440" y="4239336"/>
                  </a:lnTo>
                  <a:lnTo>
                    <a:pt x="272807" y="4239335"/>
                  </a:lnTo>
                  <a:lnTo>
                    <a:pt x="323175" y="4239335"/>
                  </a:lnTo>
                  <a:lnTo>
                    <a:pt x="373542" y="4239335"/>
                  </a:lnTo>
                  <a:lnTo>
                    <a:pt x="423910" y="4239335"/>
                  </a:lnTo>
                  <a:lnTo>
                    <a:pt x="474277" y="4239334"/>
                  </a:lnTo>
                  <a:lnTo>
                    <a:pt x="524644" y="4239334"/>
                  </a:lnTo>
                  <a:lnTo>
                    <a:pt x="575011" y="4239334"/>
                  </a:lnTo>
                  <a:lnTo>
                    <a:pt x="625378" y="4239333"/>
                  </a:lnTo>
                  <a:lnTo>
                    <a:pt x="675744" y="4239333"/>
                  </a:lnTo>
                  <a:lnTo>
                    <a:pt x="726111" y="4239332"/>
                  </a:lnTo>
                  <a:lnTo>
                    <a:pt x="776478" y="4239332"/>
                  </a:lnTo>
                  <a:lnTo>
                    <a:pt x="826844" y="4239331"/>
                  </a:lnTo>
                  <a:lnTo>
                    <a:pt x="877211" y="4239331"/>
                  </a:lnTo>
                  <a:lnTo>
                    <a:pt x="927577" y="4239330"/>
                  </a:lnTo>
                  <a:lnTo>
                    <a:pt x="977943" y="4239330"/>
                  </a:lnTo>
                  <a:lnTo>
                    <a:pt x="1028310" y="4239329"/>
                  </a:lnTo>
                  <a:lnTo>
                    <a:pt x="1078676" y="4239329"/>
                  </a:lnTo>
                  <a:lnTo>
                    <a:pt x="1129042" y="4239328"/>
                  </a:lnTo>
                  <a:lnTo>
                    <a:pt x="1179408" y="4239327"/>
                  </a:lnTo>
                  <a:lnTo>
                    <a:pt x="1229775" y="4239327"/>
                  </a:lnTo>
                  <a:lnTo>
                    <a:pt x="1280141" y="4239326"/>
                  </a:lnTo>
                  <a:lnTo>
                    <a:pt x="1330507" y="4239326"/>
                  </a:lnTo>
                  <a:lnTo>
                    <a:pt x="1380873" y="4239326"/>
                  </a:lnTo>
                  <a:lnTo>
                    <a:pt x="1431240" y="4239325"/>
                  </a:lnTo>
                  <a:lnTo>
                    <a:pt x="1481606" y="4239325"/>
                  </a:lnTo>
                  <a:lnTo>
                    <a:pt x="1531973" y="4239324"/>
                  </a:lnTo>
                  <a:lnTo>
                    <a:pt x="1582339" y="4239324"/>
                  </a:lnTo>
                  <a:lnTo>
                    <a:pt x="1632706" y="4239324"/>
                  </a:lnTo>
                  <a:lnTo>
                    <a:pt x="1683072" y="4239323"/>
                  </a:lnTo>
                  <a:lnTo>
                    <a:pt x="1733439" y="4239323"/>
                  </a:lnTo>
                  <a:lnTo>
                    <a:pt x="1783806" y="4239323"/>
                  </a:lnTo>
                  <a:lnTo>
                    <a:pt x="1834173" y="4239323"/>
                  </a:lnTo>
                  <a:lnTo>
                    <a:pt x="1884540" y="4239323"/>
                  </a:lnTo>
                  <a:close/>
                </a:path>
              </a:pathLst>
            </a:custGeom>
            <a:ln w="35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7" name="object 37"/>
          <p:cNvSpPr txBox="1"/>
          <p:nvPr/>
        </p:nvSpPr>
        <p:spPr>
          <a:xfrm>
            <a:off x="4787036" y="5185092"/>
            <a:ext cx="1668780" cy="127635"/>
          </a:xfrm>
          <a:prstGeom prst="rect">
            <a:avLst/>
          </a:prstGeom>
          <a:solidFill>
            <a:srgbClr val="000000"/>
          </a:solidFill>
        </p:spPr>
        <p:txBody>
          <a:bodyPr wrap="square" lIns="0" tIns="19685" rIns="0" bIns="0" rtlCol="0" vert="horz">
            <a:spAutoFit/>
          </a:bodyPr>
          <a:lstStyle/>
          <a:p>
            <a:pPr marL="29845">
              <a:lnSpc>
                <a:spcPct val="100000"/>
              </a:lnSpc>
              <a:spcBef>
                <a:spcPts val="155"/>
              </a:spcBef>
              <a:tabLst>
                <a:tab pos="1177925" algn="l"/>
              </a:tabLst>
            </a:pPr>
            <a:r>
              <a:rPr dirty="0" sz="550" spc="15" b="1">
                <a:solidFill>
                  <a:srgbClr val="FFFFFF"/>
                </a:solidFill>
                <a:latin typeface="Arial"/>
                <a:cs typeface="Arial"/>
              </a:rPr>
              <a:t>Nutrition </a:t>
            </a:r>
            <a:r>
              <a:rPr dirty="0" sz="550" spc="10" b="1">
                <a:solidFill>
                  <a:srgbClr val="FFFFFF"/>
                </a:solidFill>
                <a:latin typeface="Arial"/>
                <a:cs typeface="Arial"/>
              </a:rPr>
              <a:t>information	</a:t>
            </a:r>
            <a:r>
              <a:rPr dirty="0" sz="550" spc="-20">
                <a:solidFill>
                  <a:srgbClr val="FFFFFF"/>
                </a:solidFill>
                <a:latin typeface="Arial"/>
                <a:cs typeface="Arial"/>
              </a:rPr>
              <a:t>supplementary</a:t>
            </a:r>
            <a:endParaRPr sz="5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16562"/>
            <a:ext cx="132143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65" b="1">
                <a:solidFill>
                  <a:srgbClr val="A70230"/>
                </a:solidFill>
                <a:latin typeface="Arial"/>
                <a:cs typeface="Arial"/>
              </a:rPr>
              <a:t>Classroom</a:t>
            </a:r>
            <a:r>
              <a:rPr dirty="0" sz="1100" spc="-65" b="1">
                <a:solidFill>
                  <a:srgbClr val="A70230"/>
                </a:solidFill>
                <a:latin typeface="Arial"/>
                <a:cs typeface="Arial"/>
              </a:rPr>
              <a:t> </a:t>
            </a:r>
            <a:r>
              <a:rPr dirty="0" sz="1100" spc="-60" b="1">
                <a:solidFill>
                  <a:srgbClr val="A70230"/>
                </a:solidFill>
                <a:latin typeface="Arial"/>
                <a:cs typeface="Arial"/>
              </a:rPr>
              <a:t>resources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200" y="10234804"/>
            <a:ext cx="6635115" cy="0"/>
          </a:xfrm>
          <a:custGeom>
            <a:avLst/>
            <a:gdLst/>
            <a:ahLst/>
            <a:cxnLst/>
            <a:rect l="l" t="t" r="r" b="b"/>
            <a:pathLst>
              <a:path w="6635115" h="0">
                <a:moveTo>
                  <a:pt x="0" y="0"/>
                </a:moveTo>
                <a:lnTo>
                  <a:pt x="6634797" y="0"/>
                </a:lnTo>
              </a:path>
            </a:pathLst>
          </a:custGeom>
          <a:ln w="6350">
            <a:solidFill>
              <a:srgbClr val="9C9E9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735179"/>
            <a:ext cx="6635115" cy="0"/>
          </a:xfrm>
          <a:custGeom>
            <a:avLst/>
            <a:gdLst/>
            <a:ahLst/>
            <a:cxnLst/>
            <a:rect l="l" t="t" r="r" b="b"/>
            <a:pathLst>
              <a:path w="6635115" h="0">
                <a:moveTo>
                  <a:pt x="0" y="0"/>
                </a:moveTo>
                <a:lnTo>
                  <a:pt x="6634797" y="0"/>
                </a:lnTo>
              </a:path>
            </a:pathLst>
          </a:custGeom>
          <a:ln w="6350">
            <a:solidFill>
              <a:srgbClr val="9C9E9F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8580" y="5215510"/>
            <a:ext cx="424789" cy="198932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668805" y="5215510"/>
            <a:ext cx="424789" cy="198932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769030" y="5215510"/>
            <a:ext cx="424789" cy="198932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499762" y="5348779"/>
            <a:ext cx="757555" cy="882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00" spc="-10">
                <a:solidFill>
                  <a:srgbClr val="9C9E9F"/>
                </a:solidFill>
                <a:latin typeface="Arial"/>
                <a:cs typeface="Arial"/>
              </a:rPr>
              <a:t>Information</a:t>
            </a:r>
            <a:r>
              <a:rPr dirty="0" sz="400" spc="-20">
                <a:solidFill>
                  <a:srgbClr val="9C9E9F"/>
                </a:solidFill>
                <a:latin typeface="Arial"/>
                <a:cs typeface="Arial"/>
              </a:rPr>
              <a:t> </a:t>
            </a:r>
            <a:r>
              <a:rPr dirty="0" sz="400" spc="15">
                <a:solidFill>
                  <a:srgbClr val="9C9E9F"/>
                </a:solidFill>
                <a:latin typeface="Arial"/>
                <a:cs typeface="Arial"/>
              </a:rPr>
              <a:t>f</a:t>
            </a:r>
            <a:r>
              <a:rPr dirty="0" sz="400" spc="-15">
                <a:solidFill>
                  <a:srgbClr val="9C9E9F"/>
                </a:solidFill>
                <a:latin typeface="Arial"/>
                <a:cs typeface="Arial"/>
              </a:rPr>
              <a:t>rom</a:t>
            </a:r>
            <a:r>
              <a:rPr dirty="0" sz="400" spc="-20">
                <a:solidFill>
                  <a:srgbClr val="9C9E9F"/>
                </a:solidFill>
                <a:latin typeface="Arial"/>
                <a:cs typeface="Arial"/>
              </a:rPr>
              <a:t> </a:t>
            </a:r>
            <a:r>
              <a:rPr dirty="0" sz="400" spc="-25">
                <a:solidFill>
                  <a:srgbClr val="9C9E9F"/>
                </a:solidFill>
                <a:latin typeface="Arial"/>
                <a:cs typeface="Arial"/>
                <a:hlinkClick r:id="rId5"/>
              </a:rPr>
              <a:t>www.nal.usda.gov</a:t>
            </a:r>
            <a:endParaRPr sz="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99976" y="5348779"/>
            <a:ext cx="757555" cy="882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00" spc="-10">
                <a:solidFill>
                  <a:srgbClr val="9C9E9F"/>
                </a:solidFill>
                <a:latin typeface="Arial"/>
                <a:cs typeface="Arial"/>
              </a:rPr>
              <a:t>Information</a:t>
            </a:r>
            <a:r>
              <a:rPr dirty="0" sz="400" spc="-20">
                <a:solidFill>
                  <a:srgbClr val="9C9E9F"/>
                </a:solidFill>
                <a:latin typeface="Arial"/>
                <a:cs typeface="Arial"/>
              </a:rPr>
              <a:t> </a:t>
            </a:r>
            <a:r>
              <a:rPr dirty="0" sz="400" spc="15">
                <a:solidFill>
                  <a:srgbClr val="9C9E9F"/>
                </a:solidFill>
                <a:latin typeface="Arial"/>
                <a:cs typeface="Arial"/>
              </a:rPr>
              <a:t>f</a:t>
            </a:r>
            <a:r>
              <a:rPr dirty="0" sz="400" spc="-15">
                <a:solidFill>
                  <a:srgbClr val="9C9E9F"/>
                </a:solidFill>
                <a:latin typeface="Arial"/>
                <a:cs typeface="Arial"/>
              </a:rPr>
              <a:t>rom</a:t>
            </a:r>
            <a:r>
              <a:rPr dirty="0" sz="400" spc="-20">
                <a:solidFill>
                  <a:srgbClr val="9C9E9F"/>
                </a:solidFill>
                <a:latin typeface="Arial"/>
                <a:cs typeface="Arial"/>
              </a:rPr>
              <a:t> </a:t>
            </a:r>
            <a:r>
              <a:rPr dirty="0" sz="400" spc="-25">
                <a:solidFill>
                  <a:srgbClr val="9C9E9F"/>
                </a:solidFill>
                <a:latin typeface="Arial"/>
                <a:cs typeface="Arial"/>
                <a:hlinkClick r:id="rId5"/>
              </a:rPr>
              <a:t>www.nal.usda.gov</a:t>
            </a:r>
            <a:endParaRPr sz="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700191" y="5348779"/>
            <a:ext cx="757555" cy="882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00" spc="-10">
                <a:solidFill>
                  <a:srgbClr val="9C9E9F"/>
                </a:solidFill>
                <a:latin typeface="Arial"/>
                <a:cs typeface="Arial"/>
              </a:rPr>
              <a:t>Information</a:t>
            </a:r>
            <a:r>
              <a:rPr dirty="0" sz="400" spc="-20">
                <a:solidFill>
                  <a:srgbClr val="9C9E9F"/>
                </a:solidFill>
                <a:latin typeface="Arial"/>
                <a:cs typeface="Arial"/>
              </a:rPr>
              <a:t> </a:t>
            </a:r>
            <a:r>
              <a:rPr dirty="0" sz="400" spc="15">
                <a:solidFill>
                  <a:srgbClr val="9C9E9F"/>
                </a:solidFill>
                <a:latin typeface="Arial"/>
                <a:cs typeface="Arial"/>
              </a:rPr>
              <a:t>f</a:t>
            </a:r>
            <a:r>
              <a:rPr dirty="0" sz="400" spc="-15">
                <a:solidFill>
                  <a:srgbClr val="9C9E9F"/>
                </a:solidFill>
                <a:latin typeface="Arial"/>
                <a:cs typeface="Arial"/>
              </a:rPr>
              <a:t>rom</a:t>
            </a:r>
            <a:r>
              <a:rPr dirty="0" sz="400" spc="-20">
                <a:solidFill>
                  <a:srgbClr val="9C9E9F"/>
                </a:solidFill>
                <a:latin typeface="Arial"/>
                <a:cs typeface="Arial"/>
              </a:rPr>
              <a:t> </a:t>
            </a:r>
            <a:r>
              <a:rPr dirty="0" sz="400" spc="-25">
                <a:solidFill>
                  <a:srgbClr val="9C9E9F"/>
                </a:solidFill>
                <a:latin typeface="Arial"/>
                <a:cs typeface="Arial"/>
                <a:hlinkClick r:id="rId5"/>
              </a:rPr>
              <a:t>www.nal.usda.gov</a:t>
            </a:r>
            <a:endParaRPr sz="40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2452923" y="1271994"/>
            <a:ext cx="7620" cy="8836660"/>
            <a:chOff x="2452923" y="1271994"/>
            <a:chExt cx="7620" cy="8836660"/>
          </a:xfrm>
        </p:grpSpPr>
        <p:sp>
          <p:nvSpPr>
            <p:cNvPr id="12" name="object 12"/>
            <p:cNvSpPr/>
            <p:nvPr/>
          </p:nvSpPr>
          <p:spPr>
            <a:xfrm>
              <a:off x="2456663" y="1271994"/>
              <a:ext cx="0" cy="4333240"/>
            </a:xfrm>
            <a:custGeom>
              <a:avLst/>
              <a:gdLst/>
              <a:ahLst/>
              <a:cxnLst/>
              <a:rect l="l" t="t" r="r" b="b"/>
              <a:pathLst>
                <a:path w="0" h="4333240">
                  <a:moveTo>
                    <a:pt x="0" y="0"/>
                  </a:moveTo>
                  <a:lnTo>
                    <a:pt x="0" y="4332681"/>
                  </a:lnTo>
                </a:path>
              </a:pathLst>
            </a:custGeom>
            <a:ln w="7480">
              <a:solidFill>
                <a:srgbClr val="9C9E9F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2456670" y="5672078"/>
              <a:ext cx="0" cy="4421505"/>
            </a:xfrm>
            <a:custGeom>
              <a:avLst/>
              <a:gdLst/>
              <a:ahLst/>
              <a:cxnLst/>
              <a:rect l="l" t="t" r="r" b="b"/>
              <a:pathLst>
                <a:path w="0" h="4421505">
                  <a:moveTo>
                    <a:pt x="0" y="0"/>
                  </a:moveTo>
                  <a:lnTo>
                    <a:pt x="0" y="4421276"/>
                  </a:lnTo>
                </a:path>
              </a:pathLst>
            </a:custGeom>
            <a:ln w="7480">
              <a:solidFill>
                <a:srgbClr val="9C9E9F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2452928" y="5645848"/>
              <a:ext cx="7620" cy="4462780"/>
            </a:xfrm>
            <a:custGeom>
              <a:avLst/>
              <a:gdLst/>
              <a:ahLst/>
              <a:cxnLst/>
              <a:rect l="l" t="t" r="r" b="b"/>
              <a:pathLst>
                <a:path w="7619" h="4462780">
                  <a:moveTo>
                    <a:pt x="7480" y="4458754"/>
                  </a:moveTo>
                  <a:lnTo>
                    <a:pt x="6375" y="4456112"/>
                  </a:lnTo>
                  <a:lnTo>
                    <a:pt x="3733" y="4455020"/>
                  </a:lnTo>
                  <a:lnTo>
                    <a:pt x="1092" y="4456112"/>
                  </a:lnTo>
                  <a:lnTo>
                    <a:pt x="0" y="4458754"/>
                  </a:lnTo>
                  <a:lnTo>
                    <a:pt x="1092" y="4461395"/>
                  </a:lnTo>
                  <a:lnTo>
                    <a:pt x="3733" y="4462500"/>
                  </a:lnTo>
                  <a:lnTo>
                    <a:pt x="6375" y="4461395"/>
                  </a:lnTo>
                  <a:lnTo>
                    <a:pt x="7480" y="4458754"/>
                  </a:lnTo>
                  <a:close/>
                </a:path>
                <a:path w="7619" h="4462780">
                  <a:moveTo>
                    <a:pt x="7480" y="3733"/>
                  </a:moveTo>
                  <a:lnTo>
                    <a:pt x="6375" y="1092"/>
                  </a:lnTo>
                  <a:lnTo>
                    <a:pt x="3733" y="0"/>
                  </a:lnTo>
                  <a:lnTo>
                    <a:pt x="1092" y="1092"/>
                  </a:lnTo>
                  <a:lnTo>
                    <a:pt x="0" y="3733"/>
                  </a:lnTo>
                  <a:lnTo>
                    <a:pt x="1092" y="6375"/>
                  </a:lnTo>
                  <a:lnTo>
                    <a:pt x="3733" y="7480"/>
                  </a:lnTo>
                  <a:lnTo>
                    <a:pt x="6375" y="6375"/>
                  </a:lnTo>
                  <a:lnTo>
                    <a:pt x="7480" y="3733"/>
                  </a:lnTo>
                  <a:close/>
                </a:path>
              </a:pathLst>
            </a:custGeom>
            <a:solidFill>
              <a:srgbClr val="9C9E9F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5" name="object 15"/>
          <p:cNvGrpSpPr/>
          <p:nvPr/>
        </p:nvGrpSpPr>
        <p:grpSpPr>
          <a:xfrm>
            <a:off x="4553149" y="1271994"/>
            <a:ext cx="7620" cy="8836660"/>
            <a:chOff x="4553149" y="1271994"/>
            <a:chExt cx="7620" cy="8836660"/>
          </a:xfrm>
        </p:grpSpPr>
        <p:sp>
          <p:nvSpPr>
            <p:cNvPr id="16" name="object 16"/>
            <p:cNvSpPr/>
            <p:nvPr/>
          </p:nvSpPr>
          <p:spPr>
            <a:xfrm>
              <a:off x="4556889" y="1271994"/>
              <a:ext cx="0" cy="4333240"/>
            </a:xfrm>
            <a:custGeom>
              <a:avLst/>
              <a:gdLst/>
              <a:ahLst/>
              <a:cxnLst/>
              <a:rect l="l" t="t" r="r" b="b"/>
              <a:pathLst>
                <a:path w="0" h="4333240">
                  <a:moveTo>
                    <a:pt x="0" y="0"/>
                  </a:moveTo>
                  <a:lnTo>
                    <a:pt x="0" y="4332681"/>
                  </a:lnTo>
                </a:path>
              </a:pathLst>
            </a:custGeom>
            <a:ln w="7480">
              <a:solidFill>
                <a:srgbClr val="9C9E9F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4556895" y="5672078"/>
              <a:ext cx="0" cy="4421505"/>
            </a:xfrm>
            <a:custGeom>
              <a:avLst/>
              <a:gdLst/>
              <a:ahLst/>
              <a:cxnLst/>
              <a:rect l="l" t="t" r="r" b="b"/>
              <a:pathLst>
                <a:path w="0" h="4421505">
                  <a:moveTo>
                    <a:pt x="0" y="0"/>
                  </a:moveTo>
                  <a:lnTo>
                    <a:pt x="0" y="4421276"/>
                  </a:lnTo>
                </a:path>
              </a:pathLst>
            </a:custGeom>
            <a:ln w="7480">
              <a:solidFill>
                <a:srgbClr val="9C9E9F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4553153" y="5645848"/>
              <a:ext cx="7620" cy="4462780"/>
            </a:xfrm>
            <a:custGeom>
              <a:avLst/>
              <a:gdLst/>
              <a:ahLst/>
              <a:cxnLst/>
              <a:rect l="l" t="t" r="r" b="b"/>
              <a:pathLst>
                <a:path w="7620" h="4462780">
                  <a:moveTo>
                    <a:pt x="7480" y="4458754"/>
                  </a:moveTo>
                  <a:lnTo>
                    <a:pt x="6375" y="4456112"/>
                  </a:lnTo>
                  <a:lnTo>
                    <a:pt x="3733" y="4455020"/>
                  </a:lnTo>
                  <a:lnTo>
                    <a:pt x="1092" y="4456112"/>
                  </a:lnTo>
                  <a:lnTo>
                    <a:pt x="0" y="4458754"/>
                  </a:lnTo>
                  <a:lnTo>
                    <a:pt x="1092" y="4461395"/>
                  </a:lnTo>
                  <a:lnTo>
                    <a:pt x="3733" y="4462500"/>
                  </a:lnTo>
                  <a:lnTo>
                    <a:pt x="6375" y="4461395"/>
                  </a:lnTo>
                  <a:lnTo>
                    <a:pt x="7480" y="4458754"/>
                  </a:lnTo>
                  <a:close/>
                </a:path>
                <a:path w="7620" h="4462780">
                  <a:moveTo>
                    <a:pt x="7480" y="3733"/>
                  </a:moveTo>
                  <a:lnTo>
                    <a:pt x="6375" y="1092"/>
                  </a:lnTo>
                  <a:lnTo>
                    <a:pt x="3733" y="0"/>
                  </a:lnTo>
                  <a:lnTo>
                    <a:pt x="1092" y="1092"/>
                  </a:lnTo>
                  <a:lnTo>
                    <a:pt x="0" y="3733"/>
                  </a:lnTo>
                  <a:lnTo>
                    <a:pt x="1092" y="6375"/>
                  </a:lnTo>
                  <a:lnTo>
                    <a:pt x="3733" y="7480"/>
                  </a:lnTo>
                  <a:lnTo>
                    <a:pt x="6375" y="6375"/>
                  </a:lnTo>
                  <a:lnTo>
                    <a:pt x="7480" y="3733"/>
                  </a:lnTo>
                  <a:close/>
                </a:path>
              </a:pathLst>
            </a:custGeom>
            <a:solidFill>
              <a:srgbClr val="9C9E9F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9" name="object 19"/>
          <p:cNvGrpSpPr/>
          <p:nvPr/>
        </p:nvGrpSpPr>
        <p:grpSpPr>
          <a:xfrm>
            <a:off x="4662828" y="1276919"/>
            <a:ext cx="1888489" cy="4243705"/>
            <a:chOff x="4662828" y="1276919"/>
            <a:chExt cx="1888489" cy="4243705"/>
          </a:xfrm>
        </p:grpSpPr>
        <p:pic>
          <p:nvPicPr>
            <p:cNvPr id="20" name="object 2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662957" y="1366164"/>
              <a:ext cx="1888083" cy="1681429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4664733" y="1278824"/>
              <a:ext cx="1884680" cy="4239895"/>
            </a:xfrm>
            <a:custGeom>
              <a:avLst/>
              <a:gdLst/>
              <a:ahLst/>
              <a:cxnLst/>
              <a:rect l="l" t="t" r="r" b="b"/>
              <a:pathLst>
                <a:path w="1884679" h="4239895">
                  <a:moveTo>
                    <a:pt x="1884540" y="4239336"/>
                  </a:moveTo>
                  <a:lnTo>
                    <a:pt x="1884540" y="119710"/>
                  </a:lnTo>
                  <a:lnTo>
                    <a:pt x="1884352" y="107248"/>
                  </a:lnTo>
                  <a:lnTo>
                    <a:pt x="1867100" y="45144"/>
                  </a:lnTo>
                  <a:lnTo>
                    <a:pt x="1807479" y="5108"/>
                  </a:lnTo>
                  <a:lnTo>
                    <a:pt x="1762823" y="0"/>
                  </a:lnTo>
                  <a:lnTo>
                    <a:pt x="0" y="0"/>
                  </a:lnTo>
                  <a:lnTo>
                    <a:pt x="0" y="4119638"/>
                  </a:lnTo>
                  <a:lnTo>
                    <a:pt x="185" y="4132105"/>
                  </a:lnTo>
                  <a:lnTo>
                    <a:pt x="17432" y="4194209"/>
                  </a:lnTo>
                  <a:lnTo>
                    <a:pt x="77048" y="4234240"/>
                  </a:lnTo>
                  <a:lnTo>
                    <a:pt x="121704" y="4239348"/>
                  </a:lnTo>
                  <a:lnTo>
                    <a:pt x="172072" y="4239348"/>
                  </a:lnTo>
                  <a:lnTo>
                    <a:pt x="222440" y="4239348"/>
                  </a:lnTo>
                  <a:lnTo>
                    <a:pt x="272807" y="4239348"/>
                  </a:lnTo>
                  <a:lnTo>
                    <a:pt x="323175" y="4239348"/>
                  </a:lnTo>
                  <a:lnTo>
                    <a:pt x="373542" y="4239348"/>
                  </a:lnTo>
                  <a:lnTo>
                    <a:pt x="423910" y="4239347"/>
                  </a:lnTo>
                  <a:lnTo>
                    <a:pt x="474277" y="4239347"/>
                  </a:lnTo>
                  <a:lnTo>
                    <a:pt x="524644" y="4239347"/>
                  </a:lnTo>
                  <a:lnTo>
                    <a:pt x="575011" y="4239346"/>
                  </a:lnTo>
                  <a:lnTo>
                    <a:pt x="625378" y="4239346"/>
                  </a:lnTo>
                  <a:lnTo>
                    <a:pt x="675744" y="4239345"/>
                  </a:lnTo>
                  <a:lnTo>
                    <a:pt x="726111" y="4239345"/>
                  </a:lnTo>
                  <a:lnTo>
                    <a:pt x="776478" y="4239344"/>
                  </a:lnTo>
                  <a:lnTo>
                    <a:pt x="826844" y="4239344"/>
                  </a:lnTo>
                  <a:lnTo>
                    <a:pt x="877211" y="4239343"/>
                  </a:lnTo>
                  <a:lnTo>
                    <a:pt x="927577" y="4239343"/>
                  </a:lnTo>
                  <a:lnTo>
                    <a:pt x="977943" y="4239342"/>
                  </a:lnTo>
                  <a:lnTo>
                    <a:pt x="1028310" y="4239342"/>
                  </a:lnTo>
                  <a:lnTo>
                    <a:pt x="1078676" y="4239341"/>
                  </a:lnTo>
                  <a:lnTo>
                    <a:pt x="1129042" y="4239341"/>
                  </a:lnTo>
                  <a:lnTo>
                    <a:pt x="1179408" y="4239340"/>
                  </a:lnTo>
                  <a:lnTo>
                    <a:pt x="1229775" y="4239340"/>
                  </a:lnTo>
                  <a:lnTo>
                    <a:pt x="1280141" y="4239339"/>
                  </a:lnTo>
                  <a:lnTo>
                    <a:pt x="1330507" y="4239339"/>
                  </a:lnTo>
                  <a:lnTo>
                    <a:pt x="1380873" y="4239338"/>
                  </a:lnTo>
                  <a:lnTo>
                    <a:pt x="1431240" y="4239338"/>
                  </a:lnTo>
                  <a:lnTo>
                    <a:pt x="1481606" y="4239337"/>
                  </a:lnTo>
                  <a:lnTo>
                    <a:pt x="1531973" y="4239337"/>
                  </a:lnTo>
                  <a:lnTo>
                    <a:pt x="1582339" y="4239337"/>
                  </a:lnTo>
                  <a:lnTo>
                    <a:pt x="1632706" y="4239336"/>
                  </a:lnTo>
                  <a:lnTo>
                    <a:pt x="1683072" y="4239336"/>
                  </a:lnTo>
                  <a:lnTo>
                    <a:pt x="1733439" y="4239336"/>
                  </a:lnTo>
                  <a:lnTo>
                    <a:pt x="1783806" y="4239336"/>
                  </a:lnTo>
                  <a:lnTo>
                    <a:pt x="1834173" y="4239336"/>
                  </a:lnTo>
                  <a:lnTo>
                    <a:pt x="1884540" y="4239336"/>
                  </a:lnTo>
                  <a:close/>
                </a:path>
              </a:pathLst>
            </a:custGeom>
            <a:ln w="35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/>
          <p:cNvSpPr txBox="1"/>
          <p:nvPr/>
        </p:nvSpPr>
        <p:spPr>
          <a:xfrm>
            <a:off x="4769027" y="1383131"/>
            <a:ext cx="1668780" cy="127635"/>
          </a:xfrm>
          <a:prstGeom prst="rect">
            <a:avLst/>
          </a:prstGeom>
          <a:solidFill>
            <a:srgbClr val="000000"/>
          </a:solidFill>
        </p:spPr>
        <p:txBody>
          <a:bodyPr wrap="square" lIns="0" tIns="19685" rIns="0" bIns="0" rtlCol="0" vert="horz">
            <a:spAutoFit/>
          </a:bodyPr>
          <a:lstStyle/>
          <a:p>
            <a:pPr marL="29845">
              <a:lnSpc>
                <a:spcPct val="100000"/>
              </a:lnSpc>
              <a:spcBef>
                <a:spcPts val="155"/>
              </a:spcBef>
              <a:tabLst>
                <a:tab pos="1177925" algn="l"/>
              </a:tabLst>
            </a:pPr>
            <a:r>
              <a:rPr dirty="0" sz="550" spc="15" b="1">
                <a:solidFill>
                  <a:srgbClr val="FFFFFF"/>
                </a:solidFill>
                <a:latin typeface="Arial"/>
                <a:cs typeface="Arial"/>
              </a:rPr>
              <a:t>Nutrition </a:t>
            </a:r>
            <a:r>
              <a:rPr dirty="0" sz="550" spc="10" b="1">
                <a:solidFill>
                  <a:srgbClr val="FFFFFF"/>
                </a:solidFill>
                <a:latin typeface="Arial"/>
                <a:cs typeface="Arial"/>
              </a:rPr>
              <a:t>information	</a:t>
            </a:r>
            <a:r>
              <a:rPr dirty="0" sz="550" spc="-20">
                <a:solidFill>
                  <a:srgbClr val="FFFFFF"/>
                </a:solidFill>
                <a:latin typeface="Arial"/>
                <a:cs typeface="Arial"/>
              </a:rPr>
              <a:t>supplementary</a:t>
            </a:r>
            <a:endParaRPr sz="550">
              <a:latin typeface="Arial"/>
              <a:cs typeface="Arial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2562603" y="1276919"/>
            <a:ext cx="1888489" cy="4243705"/>
            <a:chOff x="2562603" y="1276919"/>
            <a:chExt cx="1888489" cy="4243705"/>
          </a:xfrm>
        </p:grpSpPr>
        <p:pic>
          <p:nvPicPr>
            <p:cNvPr id="24" name="object 2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562733" y="1323733"/>
              <a:ext cx="1888083" cy="1794735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2564508" y="1278824"/>
              <a:ext cx="1884680" cy="4239895"/>
            </a:xfrm>
            <a:custGeom>
              <a:avLst/>
              <a:gdLst/>
              <a:ahLst/>
              <a:cxnLst/>
              <a:rect l="l" t="t" r="r" b="b"/>
              <a:pathLst>
                <a:path w="1884679" h="4239895">
                  <a:moveTo>
                    <a:pt x="1884540" y="4239336"/>
                  </a:moveTo>
                  <a:lnTo>
                    <a:pt x="1884540" y="119710"/>
                  </a:lnTo>
                  <a:lnTo>
                    <a:pt x="1884354" y="107248"/>
                  </a:lnTo>
                  <a:lnTo>
                    <a:pt x="1867100" y="45144"/>
                  </a:lnTo>
                  <a:lnTo>
                    <a:pt x="1807479" y="5108"/>
                  </a:lnTo>
                  <a:lnTo>
                    <a:pt x="1762823" y="0"/>
                  </a:lnTo>
                  <a:lnTo>
                    <a:pt x="0" y="0"/>
                  </a:lnTo>
                  <a:lnTo>
                    <a:pt x="0" y="4119638"/>
                  </a:lnTo>
                  <a:lnTo>
                    <a:pt x="185" y="4132105"/>
                  </a:lnTo>
                  <a:lnTo>
                    <a:pt x="17432" y="4194209"/>
                  </a:lnTo>
                  <a:lnTo>
                    <a:pt x="77048" y="4234240"/>
                  </a:lnTo>
                  <a:lnTo>
                    <a:pt x="121704" y="4239348"/>
                  </a:lnTo>
                  <a:lnTo>
                    <a:pt x="172072" y="4239348"/>
                  </a:lnTo>
                  <a:lnTo>
                    <a:pt x="222440" y="4239348"/>
                  </a:lnTo>
                  <a:lnTo>
                    <a:pt x="272807" y="4239348"/>
                  </a:lnTo>
                  <a:lnTo>
                    <a:pt x="323175" y="4239348"/>
                  </a:lnTo>
                  <a:lnTo>
                    <a:pt x="373542" y="4239348"/>
                  </a:lnTo>
                  <a:lnTo>
                    <a:pt x="423910" y="4239347"/>
                  </a:lnTo>
                  <a:lnTo>
                    <a:pt x="474277" y="4239347"/>
                  </a:lnTo>
                  <a:lnTo>
                    <a:pt x="524644" y="4239347"/>
                  </a:lnTo>
                  <a:lnTo>
                    <a:pt x="575011" y="4239346"/>
                  </a:lnTo>
                  <a:lnTo>
                    <a:pt x="625378" y="4239346"/>
                  </a:lnTo>
                  <a:lnTo>
                    <a:pt x="675744" y="4239345"/>
                  </a:lnTo>
                  <a:lnTo>
                    <a:pt x="726111" y="4239345"/>
                  </a:lnTo>
                  <a:lnTo>
                    <a:pt x="776478" y="4239344"/>
                  </a:lnTo>
                  <a:lnTo>
                    <a:pt x="826844" y="4239344"/>
                  </a:lnTo>
                  <a:lnTo>
                    <a:pt x="877211" y="4239343"/>
                  </a:lnTo>
                  <a:lnTo>
                    <a:pt x="927577" y="4239343"/>
                  </a:lnTo>
                  <a:lnTo>
                    <a:pt x="977943" y="4239342"/>
                  </a:lnTo>
                  <a:lnTo>
                    <a:pt x="1028310" y="4239342"/>
                  </a:lnTo>
                  <a:lnTo>
                    <a:pt x="1078676" y="4239341"/>
                  </a:lnTo>
                  <a:lnTo>
                    <a:pt x="1129042" y="4239341"/>
                  </a:lnTo>
                  <a:lnTo>
                    <a:pt x="1179408" y="4239340"/>
                  </a:lnTo>
                  <a:lnTo>
                    <a:pt x="1229775" y="4239340"/>
                  </a:lnTo>
                  <a:lnTo>
                    <a:pt x="1280141" y="4239339"/>
                  </a:lnTo>
                  <a:lnTo>
                    <a:pt x="1330507" y="4239339"/>
                  </a:lnTo>
                  <a:lnTo>
                    <a:pt x="1380873" y="4239338"/>
                  </a:lnTo>
                  <a:lnTo>
                    <a:pt x="1431240" y="4239338"/>
                  </a:lnTo>
                  <a:lnTo>
                    <a:pt x="1481606" y="4239337"/>
                  </a:lnTo>
                  <a:lnTo>
                    <a:pt x="1531973" y="4239337"/>
                  </a:lnTo>
                  <a:lnTo>
                    <a:pt x="1582339" y="4239337"/>
                  </a:lnTo>
                  <a:lnTo>
                    <a:pt x="1632706" y="4239336"/>
                  </a:lnTo>
                  <a:lnTo>
                    <a:pt x="1683072" y="4239336"/>
                  </a:lnTo>
                  <a:lnTo>
                    <a:pt x="1733439" y="4239336"/>
                  </a:lnTo>
                  <a:lnTo>
                    <a:pt x="1783806" y="4239336"/>
                  </a:lnTo>
                  <a:lnTo>
                    <a:pt x="1834173" y="4239336"/>
                  </a:lnTo>
                  <a:lnTo>
                    <a:pt x="1884540" y="4239336"/>
                  </a:lnTo>
                  <a:close/>
                </a:path>
              </a:pathLst>
            </a:custGeom>
            <a:ln w="35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/>
          <p:cNvSpPr txBox="1"/>
          <p:nvPr/>
        </p:nvSpPr>
        <p:spPr>
          <a:xfrm>
            <a:off x="2668803" y="1383131"/>
            <a:ext cx="1668780" cy="127635"/>
          </a:xfrm>
          <a:prstGeom prst="rect">
            <a:avLst/>
          </a:prstGeom>
          <a:solidFill>
            <a:srgbClr val="000000"/>
          </a:solidFill>
        </p:spPr>
        <p:txBody>
          <a:bodyPr wrap="square" lIns="0" tIns="19685" rIns="0" bIns="0" rtlCol="0" vert="horz">
            <a:spAutoFit/>
          </a:bodyPr>
          <a:lstStyle/>
          <a:p>
            <a:pPr marL="29845">
              <a:lnSpc>
                <a:spcPct val="100000"/>
              </a:lnSpc>
              <a:spcBef>
                <a:spcPts val="155"/>
              </a:spcBef>
              <a:tabLst>
                <a:tab pos="1177925" algn="l"/>
              </a:tabLst>
            </a:pPr>
            <a:r>
              <a:rPr dirty="0" sz="550" spc="15" b="1">
                <a:solidFill>
                  <a:srgbClr val="FFFFFF"/>
                </a:solidFill>
                <a:latin typeface="Arial"/>
                <a:cs typeface="Arial"/>
              </a:rPr>
              <a:t>Nutrition </a:t>
            </a:r>
            <a:r>
              <a:rPr dirty="0" sz="550" spc="10" b="1">
                <a:solidFill>
                  <a:srgbClr val="FFFFFF"/>
                </a:solidFill>
                <a:latin typeface="Arial"/>
                <a:cs typeface="Arial"/>
              </a:rPr>
              <a:t>information	</a:t>
            </a:r>
            <a:r>
              <a:rPr dirty="0" sz="550" spc="-20">
                <a:solidFill>
                  <a:srgbClr val="FFFFFF"/>
                </a:solidFill>
                <a:latin typeface="Arial"/>
                <a:cs typeface="Arial"/>
              </a:rPr>
              <a:t>supplementary</a:t>
            </a:r>
            <a:endParaRPr sz="550">
              <a:latin typeface="Arial"/>
              <a:cs typeface="Arial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462512" y="1277052"/>
            <a:ext cx="1888489" cy="4243070"/>
            <a:chOff x="462512" y="1277052"/>
            <a:chExt cx="1888489" cy="4243070"/>
          </a:xfrm>
        </p:grpSpPr>
        <p:pic>
          <p:nvPicPr>
            <p:cNvPr id="28" name="object 2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98680" y="1734211"/>
              <a:ext cx="1688371" cy="1240478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464284" y="1278824"/>
              <a:ext cx="1884680" cy="4239895"/>
            </a:xfrm>
            <a:custGeom>
              <a:avLst/>
              <a:gdLst/>
              <a:ahLst/>
              <a:cxnLst/>
              <a:rect l="l" t="t" r="r" b="b"/>
              <a:pathLst>
                <a:path w="1884680" h="4239895">
                  <a:moveTo>
                    <a:pt x="1884540" y="4239336"/>
                  </a:moveTo>
                  <a:lnTo>
                    <a:pt x="1884540" y="119710"/>
                  </a:lnTo>
                  <a:lnTo>
                    <a:pt x="1884354" y="107248"/>
                  </a:lnTo>
                  <a:lnTo>
                    <a:pt x="1867100" y="45144"/>
                  </a:lnTo>
                  <a:lnTo>
                    <a:pt x="1807479" y="5108"/>
                  </a:lnTo>
                  <a:lnTo>
                    <a:pt x="1762823" y="0"/>
                  </a:lnTo>
                  <a:lnTo>
                    <a:pt x="0" y="0"/>
                  </a:lnTo>
                  <a:lnTo>
                    <a:pt x="0" y="4119638"/>
                  </a:lnTo>
                  <a:lnTo>
                    <a:pt x="185" y="4132105"/>
                  </a:lnTo>
                  <a:lnTo>
                    <a:pt x="17437" y="4194209"/>
                  </a:lnTo>
                  <a:lnTo>
                    <a:pt x="77050" y="4234240"/>
                  </a:lnTo>
                  <a:lnTo>
                    <a:pt x="121704" y="4239348"/>
                  </a:lnTo>
                  <a:lnTo>
                    <a:pt x="172072" y="4239348"/>
                  </a:lnTo>
                  <a:lnTo>
                    <a:pt x="222440" y="4239348"/>
                  </a:lnTo>
                  <a:lnTo>
                    <a:pt x="272807" y="4239348"/>
                  </a:lnTo>
                  <a:lnTo>
                    <a:pt x="323175" y="4239348"/>
                  </a:lnTo>
                  <a:lnTo>
                    <a:pt x="373542" y="4239348"/>
                  </a:lnTo>
                  <a:lnTo>
                    <a:pt x="423910" y="4239347"/>
                  </a:lnTo>
                  <a:lnTo>
                    <a:pt x="474277" y="4239347"/>
                  </a:lnTo>
                  <a:lnTo>
                    <a:pt x="524644" y="4239347"/>
                  </a:lnTo>
                  <a:lnTo>
                    <a:pt x="575011" y="4239346"/>
                  </a:lnTo>
                  <a:lnTo>
                    <a:pt x="625378" y="4239346"/>
                  </a:lnTo>
                  <a:lnTo>
                    <a:pt x="675744" y="4239345"/>
                  </a:lnTo>
                  <a:lnTo>
                    <a:pt x="726111" y="4239345"/>
                  </a:lnTo>
                  <a:lnTo>
                    <a:pt x="776478" y="4239344"/>
                  </a:lnTo>
                  <a:lnTo>
                    <a:pt x="826844" y="4239344"/>
                  </a:lnTo>
                  <a:lnTo>
                    <a:pt x="877211" y="4239343"/>
                  </a:lnTo>
                  <a:lnTo>
                    <a:pt x="927577" y="4239343"/>
                  </a:lnTo>
                  <a:lnTo>
                    <a:pt x="977943" y="4239342"/>
                  </a:lnTo>
                  <a:lnTo>
                    <a:pt x="1028310" y="4239342"/>
                  </a:lnTo>
                  <a:lnTo>
                    <a:pt x="1078676" y="4239341"/>
                  </a:lnTo>
                  <a:lnTo>
                    <a:pt x="1129042" y="4239341"/>
                  </a:lnTo>
                  <a:lnTo>
                    <a:pt x="1179408" y="4239340"/>
                  </a:lnTo>
                  <a:lnTo>
                    <a:pt x="1229775" y="4239340"/>
                  </a:lnTo>
                  <a:lnTo>
                    <a:pt x="1280141" y="4239339"/>
                  </a:lnTo>
                  <a:lnTo>
                    <a:pt x="1330507" y="4239339"/>
                  </a:lnTo>
                  <a:lnTo>
                    <a:pt x="1380873" y="4239338"/>
                  </a:lnTo>
                  <a:lnTo>
                    <a:pt x="1431240" y="4239338"/>
                  </a:lnTo>
                  <a:lnTo>
                    <a:pt x="1481606" y="4239337"/>
                  </a:lnTo>
                  <a:lnTo>
                    <a:pt x="1531973" y="4239337"/>
                  </a:lnTo>
                  <a:lnTo>
                    <a:pt x="1582339" y="4239337"/>
                  </a:lnTo>
                  <a:lnTo>
                    <a:pt x="1632706" y="4239336"/>
                  </a:lnTo>
                  <a:lnTo>
                    <a:pt x="1683072" y="4239336"/>
                  </a:lnTo>
                  <a:lnTo>
                    <a:pt x="1733439" y="4239336"/>
                  </a:lnTo>
                  <a:lnTo>
                    <a:pt x="1783806" y="4239336"/>
                  </a:lnTo>
                  <a:lnTo>
                    <a:pt x="1834173" y="4239336"/>
                  </a:lnTo>
                  <a:lnTo>
                    <a:pt x="1884540" y="4239336"/>
                  </a:lnTo>
                  <a:close/>
                </a:path>
              </a:pathLst>
            </a:custGeom>
            <a:ln w="35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0" name="object 30"/>
          <p:cNvSpPr/>
          <p:nvPr/>
        </p:nvSpPr>
        <p:spPr>
          <a:xfrm>
            <a:off x="4769027" y="2999663"/>
            <a:ext cx="1668780" cy="127635"/>
          </a:xfrm>
          <a:custGeom>
            <a:avLst/>
            <a:gdLst/>
            <a:ahLst/>
            <a:cxnLst/>
            <a:rect l="l" t="t" r="r" b="b"/>
            <a:pathLst>
              <a:path w="1668779" h="127635">
                <a:moveTo>
                  <a:pt x="1668449" y="0"/>
                </a:moveTo>
                <a:lnTo>
                  <a:pt x="0" y="0"/>
                </a:lnTo>
                <a:lnTo>
                  <a:pt x="0" y="127292"/>
                </a:lnTo>
                <a:lnTo>
                  <a:pt x="1668449" y="127292"/>
                </a:lnTo>
                <a:lnTo>
                  <a:pt x="166844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4786264" y="3001934"/>
            <a:ext cx="179070" cy="11557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550" spc="-15" b="1">
                <a:solidFill>
                  <a:srgbClr val="FFFFFF"/>
                </a:solidFill>
                <a:latin typeface="Arial"/>
                <a:cs typeface="Arial"/>
              </a:rPr>
              <a:t>Okra</a:t>
            </a:r>
            <a:endParaRPr sz="550">
              <a:latin typeface="Arial"/>
              <a:cs typeface="Arial"/>
            </a:endParaRPr>
          </a:p>
        </p:txBody>
      </p:sp>
      <p:graphicFrame>
        <p:nvGraphicFramePr>
          <p:cNvPr id="32" name="object 32"/>
          <p:cNvGraphicFramePr>
            <a:graphicFrameLocks noGrp="1"/>
          </p:cNvGraphicFramePr>
          <p:nvPr/>
        </p:nvGraphicFramePr>
        <p:xfrm>
          <a:off x="4769027" y="3126956"/>
          <a:ext cx="1668780" cy="15379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8380"/>
                <a:gridCol w="660400"/>
              </a:tblGrid>
              <a:tr h="2343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dirty="0" sz="550" spc="-5" b="1">
                          <a:latin typeface="Arial"/>
                          <a:cs typeface="Arial"/>
                        </a:rPr>
                        <a:t>Typical</a:t>
                      </a:r>
                      <a:r>
                        <a:rPr dirty="0" sz="550" b="1">
                          <a:latin typeface="Arial"/>
                          <a:cs typeface="Arial"/>
                        </a:rPr>
                        <a:t> composition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294640">
                        <a:lnSpc>
                          <a:spcPct val="100000"/>
                        </a:lnSpc>
                      </a:pPr>
                      <a:r>
                        <a:rPr dirty="0" sz="550" b="1">
                          <a:latin typeface="Arial"/>
                          <a:cs typeface="Arial"/>
                        </a:rPr>
                        <a:t>Per</a:t>
                      </a:r>
                      <a:r>
                        <a:rPr dirty="0" sz="5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50" b="1">
                          <a:latin typeface="Arial"/>
                          <a:cs typeface="Arial"/>
                        </a:rPr>
                        <a:t>100g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3175"/>
                </a:tc>
              </a:tr>
              <a:tr h="151130">
                <a:tc>
                  <a:txBody>
                    <a:bodyPr/>
                    <a:lstStyle/>
                    <a:p>
                      <a:pPr marL="29845">
                        <a:lnSpc>
                          <a:spcPts val="630"/>
                        </a:lnSpc>
                        <a:spcBef>
                          <a:spcPts val="459"/>
                        </a:spcBef>
                      </a:pPr>
                      <a:r>
                        <a:rPr dirty="0" sz="550" spc="-25">
                          <a:latin typeface="Arial"/>
                          <a:cs typeface="Arial"/>
                        </a:rPr>
                        <a:t>Energy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58419"/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ts val="630"/>
                        </a:lnSpc>
                        <a:spcBef>
                          <a:spcPts val="459"/>
                        </a:spcBef>
                      </a:pPr>
                      <a:r>
                        <a:rPr dirty="0" sz="550" spc="-10">
                          <a:latin typeface="Arial"/>
                          <a:cs typeface="Arial"/>
                        </a:rPr>
                        <a:t>129Kj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58419"/>
                </a:tc>
              </a:tr>
              <a:tr h="104775">
                <a:tc>
                  <a:txBody>
                    <a:bodyPr/>
                    <a:lstStyle/>
                    <a:p>
                      <a:pPr marL="29845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15">
                          <a:latin typeface="Arial"/>
                          <a:cs typeface="Arial"/>
                        </a:rPr>
                        <a:t>Protein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/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5">
                          <a:latin typeface="Arial"/>
                          <a:cs typeface="Arial"/>
                        </a:rPr>
                        <a:t>2g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/>
                </a:tc>
              </a:tr>
              <a:tr h="104775">
                <a:tc>
                  <a:txBody>
                    <a:bodyPr/>
                    <a:lstStyle/>
                    <a:p>
                      <a:pPr marL="29845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15">
                          <a:latin typeface="Arial"/>
                          <a:cs typeface="Arial"/>
                        </a:rPr>
                        <a:t>Carbohydrate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/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5">
                          <a:latin typeface="Arial"/>
                          <a:cs typeface="Arial"/>
                        </a:rPr>
                        <a:t>8g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/>
                </a:tc>
              </a:tr>
              <a:tr h="104775">
                <a:tc>
                  <a:txBody>
                    <a:bodyPr/>
                    <a:lstStyle/>
                    <a:p>
                      <a:pPr marL="29845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30">
                          <a:latin typeface="Arial"/>
                          <a:cs typeface="Arial"/>
                        </a:rPr>
                        <a:t>Fat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/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15">
                          <a:latin typeface="Arial"/>
                          <a:cs typeface="Arial"/>
                        </a:rPr>
                        <a:t>0.1g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/>
                </a:tc>
              </a:tr>
              <a:tr h="104775">
                <a:tc>
                  <a:txBody>
                    <a:bodyPr/>
                    <a:lstStyle/>
                    <a:p>
                      <a:pPr marL="29845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25">
                          <a:latin typeface="Arial"/>
                          <a:cs typeface="Arial"/>
                        </a:rPr>
                        <a:t>Fibre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/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15">
                          <a:latin typeface="Arial"/>
                          <a:cs typeface="Arial"/>
                        </a:rPr>
                        <a:t>3.2g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/>
                </a:tc>
              </a:tr>
              <a:tr h="3143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dirty="0" sz="550" spc="5" b="1">
                          <a:latin typeface="Arial"/>
                          <a:cs typeface="Arial"/>
                        </a:rPr>
                        <a:t>Vitamins</a:t>
                      </a:r>
                      <a:endParaRPr sz="550">
                        <a:latin typeface="Arial"/>
                        <a:cs typeface="Arial"/>
                      </a:endParaRPr>
                    </a:p>
                    <a:p>
                      <a:pPr marL="29845">
                        <a:lnSpc>
                          <a:spcPts val="630"/>
                        </a:lnSpc>
                        <a:spcBef>
                          <a:spcPts val="165"/>
                        </a:spcBef>
                      </a:pPr>
                      <a:r>
                        <a:rPr dirty="0" sz="550">
                          <a:latin typeface="Arial"/>
                          <a:cs typeface="Arial"/>
                        </a:rPr>
                        <a:t>Vit</a:t>
                      </a:r>
                      <a:r>
                        <a:rPr dirty="0" sz="55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50">
                          <a:latin typeface="Arial"/>
                          <a:cs typeface="Arial"/>
                        </a:rPr>
                        <a:t>B1</a:t>
                      </a:r>
                      <a:r>
                        <a:rPr dirty="0" sz="55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50">
                          <a:latin typeface="Arial"/>
                          <a:cs typeface="Arial"/>
                        </a:rPr>
                        <a:t>(thiamin)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698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294640">
                        <a:lnSpc>
                          <a:spcPts val="630"/>
                        </a:lnSpc>
                        <a:spcBef>
                          <a:spcPts val="360"/>
                        </a:spcBef>
                      </a:pPr>
                      <a:r>
                        <a:rPr dirty="0" sz="550" spc="-10">
                          <a:latin typeface="Arial"/>
                          <a:cs typeface="Arial"/>
                        </a:rPr>
                        <a:t>0.2mg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04775">
                <a:tc>
                  <a:txBody>
                    <a:bodyPr/>
                    <a:lstStyle/>
                    <a:p>
                      <a:pPr marL="29845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>
                          <a:latin typeface="Arial"/>
                          <a:cs typeface="Arial"/>
                        </a:rPr>
                        <a:t>Vit</a:t>
                      </a:r>
                      <a:r>
                        <a:rPr dirty="0" sz="55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50">
                          <a:latin typeface="Arial"/>
                          <a:cs typeface="Arial"/>
                        </a:rPr>
                        <a:t>C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/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5">
                          <a:latin typeface="Arial"/>
                          <a:cs typeface="Arial"/>
                        </a:rPr>
                        <a:t>21mg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/>
                </a:tc>
              </a:tr>
              <a:tr h="3143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dirty="0" sz="550" b="1">
                          <a:latin typeface="Arial"/>
                          <a:cs typeface="Arial"/>
                        </a:rPr>
                        <a:t>Minerals</a:t>
                      </a:r>
                      <a:endParaRPr sz="550">
                        <a:latin typeface="Arial"/>
                        <a:cs typeface="Arial"/>
                      </a:endParaRPr>
                    </a:p>
                    <a:p>
                      <a:pPr marL="29845">
                        <a:lnSpc>
                          <a:spcPts val="630"/>
                        </a:lnSpc>
                        <a:spcBef>
                          <a:spcPts val="165"/>
                        </a:spcBef>
                      </a:pPr>
                      <a:r>
                        <a:rPr dirty="0" sz="550" spc="5">
                          <a:latin typeface="Arial"/>
                          <a:cs typeface="Arial"/>
                        </a:rPr>
                        <a:t>Iron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698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294640">
                        <a:lnSpc>
                          <a:spcPts val="630"/>
                        </a:lnSpc>
                        <a:spcBef>
                          <a:spcPts val="360"/>
                        </a:spcBef>
                      </a:pPr>
                      <a:r>
                        <a:rPr dirty="0" sz="550" spc="-10">
                          <a:latin typeface="Arial"/>
                          <a:cs typeface="Arial"/>
                        </a:rPr>
                        <a:t>0.8mg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33" name="object 33"/>
          <p:cNvSpPr/>
          <p:nvPr/>
        </p:nvSpPr>
        <p:spPr>
          <a:xfrm>
            <a:off x="4798964" y="3513040"/>
            <a:ext cx="1609090" cy="0"/>
          </a:xfrm>
          <a:custGeom>
            <a:avLst/>
            <a:gdLst/>
            <a:ahLst/>
            <a:cxnLst/>
            <a:rect l="l" t="t" r="r" b="b"/>
            <a:pathLst>
              <a:path w="1609089" h="0">
                <a:moveTo>
                  <a:pt x="0" y="0"/>
                </a:moveTo>
                <a:lnTo>
                  <a:pt x="1608582" y="0"/>
                </a:lnTo>
              </a:path>
            </a:pathLst>
          </a:custGeom>
          <a:ln w="37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798964" y="3617817"/>
            <a:ext cx="1609090" cy="0"/>
          </a:xfrm>
          <a:custGeom>
            <a:avLst/>
            <a:gdLst/>
            <a:ahLst/>
            <a:cxnLst/>
            <a:rect l="l" t="t" r="r" b="b"/>
            <a:pathLst>
              <a:path w="1609089" h="0">
                <a:moveTo>
                  <a:pt x="0" y="0"/>
                </a:moveTo>
                <a:lnTo>
                  <a:pt x="1608582" y="0"/>
                </a:lnTo>
              </a:path>
            </a:pathLst>
          </a:custGeom>
          <a:ln w="37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798964" y="3722592"/>
            <a:ext cx="1609090" cy="0"/>
          </a:xfrm>
          <a:custGeom>
            <a:avLst/>
            <a:gdLst/>
            <a:ahLst/>
            <a:cxnLst/>
            <a:rect l="l" t="t" r="r" b="b"/>
            <a:pathLst>
              <a:path w="1609089" h="0">
                <a:moveTo>
                  <a:pt x="0" y="0"/>
                </a:moveTo>
                <a:lnTo>
                  <a:pt x="1608582" y="0"/>
                </a:lnTo>
              </a:path>
            </a:pathLst>
          </a:custGeom>
          <a:ln w="37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798964" y="3827367"/>
            <a:ext cx="1609090" cy="0"/>
          </a:xfrm>
          <a:custGeom>
            <a:avLst/>
            <a:gdLst/>
            <a:ahLst/>
            <a:cxnLst/>
            <a:rect l="l" t="t" r="r" b="b"/>
            <a:pathLst>
              <a:path w="1609089" h="0">
                <a:moveTo>
                  <a:pt x="0" y="0"/>
                </a:moveTo>
                <a:lnTo>
                  <a:pt x="1608582" y="0"/>
                </a:lnTo>
              </a:path>
            </a:pathLst>
          </a:custGeom>
          <a:ln w="37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798964" y="3932143"/>
            <a:ext cx="1609090" cy="0"/>
          </a:xfrm>
          <a:custGeom>
            <a:avLst/>
            <a:gdLst/>
            <a:ahLst/>
            <a:cxnLst/>
            <a:rect l="l" t="t" r="r" b="b"/>
            <a:pathLst>
              <a:path w="1609089" h="0">
                <a:moveTo>
                  <a:pt x="0" y="0"/>
                </a:moveTo>
                <a:lnTo>
                  <a:pt x="1608582" y="0"/>
                </a:lnTo>
              </a:path>
            </a:pathLst>
          </a:custGeom>
          <a:ln w="37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798964" y="4246469"/>
            <a:ext cx="1609090" cy="0"/>
          </a:xfrm>
          <a:custGeom>
            <a:avLst/>
            <a:gdLst/>
            <a:ahLst/>
            <a:cxnLst/>
            <a:rect l="l" t="t" r="r" b="b"/>
            <a:pathLst>
              <a:path w="1609089" h="0">
                <a:moveTo>
                  <a:pt x="0" y="0"/>
                </a:moveTo>
                <a:lnTo>
                  <a:pt x="1608582" y="0"/>
                </a:lnTo>
              </a:path>
            </a:pathLst>
          </a:custGeom>
          <a:ln w="37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798964" y="4351246"/>
            <a:ext cx="1609090" cy="0"/>
          </a:xfrm>
          <a:custGeom>
            <a:avLst/>
            <a:gdLst/>
            <a:ahLst/>
            <a:cxnLst/>
            <a:rect l="l" t="t" r="r" b="b"/>
            <a:pathLst>
              <a:path w="1609089" h="0">
                <a:moveTo>
                  <a:pt x="0" y="0"/>
                </a:moveTo>
                <a:lnTo>
                  <a:pt x="1608582" y="0"/>
                </a:lnTo>
              </a:path>
            </a:pathLst>
          </a:custGeom>
          <a:ln w="37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798964" y="4665572"/>
            <a:ext cx="1609090" cy="0"/>
          </a:xfrm>
          <a:custGeom>
            <a:avLst/>
            <a:gdLst/>
            <a:ahLst/>
            <a:cxnLst/>
            <a:rect l="l" t="t" r="r" b="b"/>
            <a:pathLst>
              <a:path w="1609089" h="0">
                <a:moveTo>
                  <a:pt x="0" y="0"/>
                </a:moveTo>
                <a:lnTo>
                  <a:pt x="1608582" y="0"/>
                </a:lnTo>
              </a:path>
            </a:pathLst>
          </a:custGeom>
          <a:ln w="37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2668803" y="2999663"/>
            <a:ext cx="1668780" cy="127635"/>
          </a:xfrm>
          <a:prstGeom prst="rect">
            <a:avLst/>
          </a:prstGeom>
          <a:solidFill>
            <a:srgbClr val="000000"/>
          </a:solidFill>
        </p:spPr>
        <p:txBody>
          <a:bodyPr wrap="square" lIns="0" tIns="19685" rIns="0" bIns="0" rtlCol="0" vert="horz">
            <a:spAutoFit/>
          </a:bodyPr>
          <a:lstStyle/>
          <a:p>
            <a:pPr marL="29845">
              <a:lnSpc>
                <a:spcPct val="100000"/>
              </a:lnSpc>
              <a:spcBef>
                <a:spcPts val="155"/>
              </a:spcBef>
            </a:pPr>
            <a:r>
              <a:rPr dirty="0" sz="550" spc="-5" b="1">
                <a:solidFill>
                  <a:srgbClr val="FFFFFF"/>
                </a:solidFill>
                <a:latin typeface="Arial"/>
                <a:cs typeface="Arial"/>
              </a:rPr>
              <a:t>Callaloo</a:t>
            </a:r>
            <a:r>
              <a:rPr dirty="0" sz="55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50" spc="5" b="1">
                <a:solidFill>
                  <a:srgbClr val="FFFFFF"/>
                </a:solidFill>
                <a:latin typeface="Arial"/>
                <a:cs typeface="Arial"/>
              </a:rPr>
              <a:t>(taro)</a:t>
            </a:r>
            <a:endParaRPr sz="550">
              <a:latin typeface="Arial"/>
              <a:cs typeface="Arial"/>
            </a:endParaRPr>
          </a:p>
        </p:txBody>
      </p:sp>
      <p:grpSp>
        <p:nvGrpSpPr>
          <p:cNvPr id="42" name="object 42"/>
          <p:cNvGrpSpPr/>
          <p:nvPr/>
        </p:nvGrpSpPr>
        <p:grpSpPr>
          <a:xfrm>
            <a:off x="2698739" y="3511167"/>
            <a:ext cx="1609090" cy="1156335"/>
            <a:chOff x="2698739" y="3511167"/>
            <a:chExt cx="1609090" cy="1156335"/>
          </a:xfrm>
        </p:grpSpPr>
        <p:sp>
          <p:nvSpPr>
            <p:cNvPr id="43" name="object 43"/>
            <p:cNvSpPr/>
            <p:nvPr/>
          </p:nvSpPr>
          <p:spPr>
            <a:xfrm>
              <a:off x="2698739" y="3513041"/>
              <a:ext cx="1609090" cy="0"/>
            </a:xfrm>
            <a:custGeom>
              <a:avLst/>
              <a:gdLst/>
              <a:ahLst/>
              <a:cxnLst/>
              <a:rect l="l" t="t" r="r" b="b"/>
              <a:pathLst>
                <a:path w="1609089" h="0">
                  <a:moveTo>
                    <a:pt x="0" y="0"/>
                  </a:moveTo>
                  <a:lnTo>
                    <a:pt x="1608582" y="0"/>
                  </a:lnTo>
                </a:path>
              </a:pathLst>
            </a:custGeom>
            <a:ln w="374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/>
            <p:cNvSpPr/>
            <p:nvPr/>
          </p:nvSpPr>
          <p:spPr>
            <a:xfrm>
              <a:off x="2698739" y="3617817"/>
              <a:ext cx="1609090" cy="0"/>
            </a:xfrm>
            <a:custGeom>
              <a:avLst/>
              <a:gdLst/>
              <a:ahLst/>
              <a:cxnLst/>
              <a:rect l="l" t="t" r="r" b="b"/>
              <a:pathLst>
                <a:path w="1609089" h="0">
                  <a:moveTo>
                    <a:pt x="0" y="0"/>
                  </a:moveTo>
                  <a:lnTo>
                    <a:pt x="1608582" y="0"/>
                  </a:lnTo>
                </a:path>
              </a:pathLst>
            </a:custGeom>
            <a:ln w="374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/>
            <p:cNvSpPr/>
            <p:nvPr/>
          </p:nvSpPr>
          <p:spPr>
            <a:xfrm>
              <a:off x="2698739" y="3722592"/>
              <a:ext cx="1609090" cy="0"/>
            </a:xfrm>
            <a:custGeom>
              <a:avLst/>
              <a:gdLst/>
              <a:ahLst/>
              <a:cxnLst/>
              <a:rect l="l" t="t" r="r" b="b"/>
              <a:pathLst>
                <a:path w="1609089" h="0">
                  <a:moveTo>
                    <a:pt x="0" y="0"/>
                  </a:moveTo>
                  <a:lnTo>
                    <a:pt x="1608582" y="0"/>
                  </a:lnTo>
                </a:path>
              </a:pathLst>
            </a:custGeom>
            <a:ln w="374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/>
            <p:cNvSpPr/>
            <p:nvPr/>
          </p:nvSpPr>
          <p:spPr>
            <a:xfrm>
              <a:off x="2698739" y="3827367"/>
              <a:ext cx="1609090" cy="0"/>
            </a:xfrm>
            <a:custGeom>
              <a:avLst/>
              <a:gdLst/>
              <a:ahLst/>
              <a:cxnLst/>
              <a:rect l="l" t="t" r="r" b="b"/>
              <a:pathLst>
                <a:path w="1609089" h="0">
                  <a:moveTo>
                    <a:pt x="0" y="0"/>
                  </a:moveTo>
                  <a:lnTo>
                    <a:pt x="1608582" y="0"/>
                  </a:lnTo>
                </a:path>
              </a:pathLst>
            </a:custGeom>
            <a:ln w="374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/>
            <p:cNvSpPr/>
            <p:nvPr/>
          </p:nvSpPr>
          <p:spPr>
            <a:xfrm>
              <a:off x="2698739" y="3932143"/>
              <a:ext cx="1609090" cy="0"/>
            </a:xfrm>
            <a:custGeom>
              <a:avLst/>
              <a:gdLst/>
              <a:ahLst/>
              <a:cxnLst/>
              <a:rect l="l" t="t" r="r" b="b"/>
              <a:pathLst>
                <a:path w="1609089" h="0">
                  <a:moveTo>
                    <a:pt x="0" y="0"/>
                  </a:moveTo>
                  <a:lnTo>
                    <a:pt x="1608582" y="0"/>
                  </a:lnTo>
                </a:path>
              </a:pathLst>
            </a:custGeom>
            <a:ln w="374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/>
            <p:cNvSpPr/>
            <p:nvPr/>
          </p:nvSpPr>
          <p:spPr>
            <a:xfrm>
              <a:off x="2698739" y="4246469"/>
              <a:ext cx="1609090" cy="0"/>
            </a:xfrm>
            <a:custGeom>
              <a:avLst/>
              <a:gdLst/>
              <a:ahLst/>
              <a:cxnLst/>
              <a:rect l="l" t="t" r="r" b="b"/>
              <a:pathLst>
                <a:path w="1609089" h="0">
                  <a:moveTo>
                    <a:pt x="0" y="0"/>
                  </a:moveTo>
                  <a:lnTo>
                    <a:pt x="1608582" y="0"/>
                  </a:lnTo>
                </a:path>
              </a:pathLst>
            </a:custGeom>
            <a:ln w="374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/>
            <p:cNvSpPr/>
            <p:nvPr/>
          </p:nvSpPr>
          <p:spPr>
            <a:xfrm>
              <a:off x="2698739" y="4351246"/>
              <a:ext cx="1609090" cy="0"/>
            </a:xfrm>
            <a:custGeom>
              <a:avLst/>
              <a:gdLst/>
              <a:ahLst/>
              <a:cxnLst/>
              <a:rect l="l" t="t" r="r" b="b"/>
              <a:pathLst>
                <a:path w="1609089" h="0">
                  <a:moveTo>
                    <a:pt x="0" y="0"/>
                  </a:moveTo>
                  <a:lnTo>
                    <a:pt x="1608582" y="0"/>
                  </a:lnTo>
                </a:path>
              </a:pathLst>
            </a:custGeom>
            <a:ln w="374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/>
            <p:cNvSpPr/>
            <p:nvPr/>
          </p:nvSpPr>
          <p:spPr>
            <a:xfrm>
              <a:off x="2698739" y="4665572"/>
              <a:ext cx="1609090" cy="0"/>
            </a:xfrm>
            <a:custGeom>
              <a:avLst/>
              <a:gdLst/>
              <a:ahLst/>
              <a:cxnLst/>
              <a:rect l="l" t="t" r="r" b="b"/>
              <a:pathLst>
                <a:path w="1609089" h="0">
                  <a:moveTo>
                    <a:pt x="0" y="0"/>
                  </a:moveTo>
                  <a:lnTo>
                    <a:pt x="1608582" y="0"/>
                  </a:lnTo>
                </a:path>
              </a:pathLst>
            </a:custGeom>
            <a:ln w="374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1" name="object 51"/>
          <p:cNvSpPr txBox="1"/>
          <p:nvPr/>
        </p:nvSpPr>
        <p:spPr>
          <a:xfrm>
            <a:off x="2686039" y="3192863"/>
            <a:ext cx="1598930" cy="74422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  <a:tabLst>
                <a:tab pos="1285240" algn="l"/>
              </a:tabLst>
            </a:pPr>
            <a:r>
              <a:rPr dirty="0" sz="550" spc="-15" b="1">
                <a:latin typeface="Arial"/>
                <a:cs typeface="Arial"/>
              </a:rPr>
              <a:t>T</a:t>
            </a:r>
            <a:r>
              <a:rPr dirty="0" sz="550" b="1">
                <a:latin typeface="Arial"/>
                <a:cs typeface="Arial"/>
              </a:rPr>
              <a:t>ypical</a:t>
            </a:r>
            <a:r>
              <a:rPr dirty="0" sz="550" spc="10" b="1">
                <a:latin typeface="Arial"/>
                <a:cs typeface="Arial"/>
              </a:rPr>
              <a:t> </a:t>
            </a:r>
            <a:r>
              <a:rPr dirty="0" sz="550" b="1">
                <a:latin typeface="Arial"/>
                <a:cs typeface="Arial"/>
              </a:rPr>
              <a:t>composition</a:t>
            </a:r>
            <a:r>
              <a:rPr dirty="0" sz="550" b="1">
                <a:latin typeface="Arial"/>
                <a:cs typeface="Arial"/>
              </a:rPr>
              <a:t>	</a:t>
            </a:r>
            <a:r>
              <a:rPr dirty="0" sz="550" spc="-10" b="1">
                <a:latin typeface="Arial"/>
                <a:cs typeface="Arial"/>
              </a:rPr>
              <a:t>Per</a:t>
            </a:r>
            <a:r>
              <a:rPr dirty="0" sz="550" spc="10" b="1">
                <a:latin typeface="Arial"/>
                <a:cs typeface="Arial"/>
              </a:rPr>
              <a:t> </a:t>
            </a:r>
            <a:r>
              <a:rPr dirty="0" sz="550" spc="20" b="1">
                <a:latin typeface="Arial"/>
                <a:cs typeface="Arial"/>
              </a:rPr>
              <a:t>100g</a:t>
            </a:r>
            <a:endParaRPr sz="5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1285240" algn="l"/>
              </a:tabLst>
            </a:pPr>
            <a:r>
              <a:rPr dirty="0" sz="550" spc="-25">
                <a:latin typeface="Arial"/>
                <a:cs typeface="Arial"/>
              </a:rPr>
              <a:t>Energy	</a:t>
            </a:r>
            <a:r>
              <a:rPr dirty="0" sz="550" spc="-10">
                <a:latin typeface="Arial"/>
                <a:cs typeface="Arial"/>
              </a:rPr>
              <a:t>177Kj</a:t>
            </a:r>
            <a:endParaRPr sz="5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  <a:tabLst>
                <a:tab pos="1285240" algn="l"/>
              </a:tabLst>
            </a:pPr>
            <a:r>
              <a:rPr dirty="0" sz="550" spc="-15">
                <a:latin typeface="Arial"/>
                <a:cs typeface="Arial"/>
              </a:rPr>
              <a:t>Protein	</a:t>
            </a:r>
            <a:r>
              <a:rPr dirty="0" sz="550" spc="-5">
                <a:latin typeface="Arial"/>
                <a:cs typeface="Arial"/>
              </a:rPr>
              <a:t>5g</a:t>
            </a:r>
            <a:endParaRPr sz="5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  <a:tabLst>
                <a:tab pos="1285240" algn="l"/>
              </a:tabLst>
            </a:pPr>
            <a:r>
              <a:rPr dirty="0" sz="550" spc="-15">
                <a:latin typeface="Arial"/>
                <a:cs typeface="Arial"/>
              </a:rPr>
              <a:t>Carbohydrate	</a:t>
            </a:r>
            <a:r>
              <a:rPr dirty="0" sz="550" spc="-5">
                <a:latin typeface="Arial"/>
                <a:cs typeface="Arial"/>
              </a:rPr>
              <a:t>10g</a:t>
            </a:r>
            <a:endParaRPr sz="5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  <a:tabLst>
                <a:tab pos="1285240" algn="l"/>
              </a:tabLst>
            </a:pPr>
            <a:r>
              <a:rPr dirty="0" sz="550" spc="-30">
                <a:latin typeface="Arial"/>
                <a:cs typeface="Arial"/>
              </a:rPr>
              <a:t>Fat	</a:t>
            </a:r>
            <a:r>
              <a:rPr dirty="0" sz="550" spc="-15">
                <a:latin typeface="Arial"/>
                <a:cs typeface="Arial"/>
              </a:rPr>
              <a:t>0.7g</a:t>
            </a:r>
            <a:endParaRPr sz="5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  <a:tabLst>
                <a:tab pos="1285240" algn="l"/>
              </a:tabLst>
            </a:pPr>
            <a:r>
              <a:rPr dirty="0" sz="550" spc="-25">
                <a:latin typeface="Arial"/>
                <a:cs typeface="Arial"/>
              </a:rPr>
              <a:t>Fibre	</a:t>
            </a:r>
            <a:r>
              <a:rPr dirty="0" sz="550" spc="-15">
                <a:latin typeface="Arial"/>
                <a:cs typeface="Arial"/>
              </a:rPr>
              <a:t>3.7g</a:t>
            </a:r>
            <a:endParaRPr sz="55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686039" y="4016102"/>
            <a:ext cx="491490" cy="234950"/>
          </a:xfrm>
          <a:prstGeom prst="rect">
            <a:avLst/>
          </a:prstGeom>
        </p:spPr>
        <p:txBody>
          <a:bodyPr wrap="square" lIns="0" tIns="3238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dirty="0" sz="550" spc="5" b="1">
                <a:latin typeface="Arial"/>
                <a:cs typeface="Arial"/>
              </a:rPr>
              <a:t>Vitamins</a:t>
            </a:r>
            <a:endParaRPr sz="5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dirty="0" sz="550" spc="5">
                <a:latin typeface="Arial"/>
                <a:cs typeface="Arial"/>
              </a:rPr>
              <a:t>Vit</a:t>
            </a:r>
            <a:r>
              <a:rPr dirty="0" sz="550" spc="-25">
                <a:latin typeface="Arial"/>
                <a:cs typeface="Arial"/>
              </a:rPr>
              <a:t> </a:t>
            </a:r>
            <a:r>
              <a:rPr dirty="0" sz="550" spc="-30">
                <a:latin typeface="Arial"/>
                <a:cs typeface="Arial"/>
              </a:rPr>
              <a:t>B1</a:t>
            </a:r>
            <a:r>
              <a:rPr dirty="0" sz="550" spc="-25">
                <a:latin typeface="Arial"/>
                <a:cs typeface="Arial"/>
              </a:rPr>
              <a:t> </a:t>
            </a:r>
            <a:r>
              <a:rPr dirty="0" sz="550" spc="-5">
                <a:latin typeface="Arial"/>
                <a:cs typeface="Arial"/>
              </a:rPr>
              <a:t>(thiamin)</a:t>
            </a:r>
            <a:endParaRPr sz="55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958915" y="4135845"/>
            <a:ext cx="213995" cy="11557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550" spc="-10">
                <a:latin typeface="Arial"/>
                <a:cs typeface="Arial"/>
              </a:rPr>
              <a:t>0.2mg</a:t>
            </a:r>
            <a:endParaRPr sz="55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686039" y="4240621"/>
            <a:ext cx="169545" cy="11557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550" spc="5">
                <a:latin typeface="Arial"/>
                <a:cs typeface="Arial"/>
              </a:rPr>
              <a:t>Vit</a:t>
            </a:r>
            <a:r>
              <a:rPr dirty="0" sz="550" spc="-25">
                <a:latin typeface="Arial"/>
                <a:cs typeface="Arial"/>
              </a:rPr>
              <a:t> </a:t>
            </a:r>
            <a:r>
              <a:rPr dirty="0" sz="550" spc="-65">
                <a:latin typeface="Arial"/>
                <a:cs typeface="Arial"/>
              </a:rPr>
              <a:t>C</a:t>
            </a:r>
            <a:endParaRPr sz="55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958915" y="4240621"/>
            <a:ext cx="200025" cy="11557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550" spc="-5">
                <a:latin typeface="Arial"/>
                <a:cs typeface="Arial"/>
              </a:rPr>
              <a:t>52mg</a:t>
            </a:r>
            <a:endParaRPr sz="55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686039" y="4435205"/>
            <a:ext cx="313690" cy="234950"/>
          </a:xfrm>
          <a:prstGeom prst="rect">
            <a:avLst/>
          </a:prstGeom>
        </p:spPr>
        <p:txBody>
          <a:bodyPr wrap="square" lIns="0" tIns="3238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dirty="0" sz="550" b="1">
                <a:latin typeface="Arial"/>
                <a:cs typeface="Arial"/>
              </a:rPr>
              <a:t>Minerals</a:t>
            </a:r>
            <a:endParaRPr sz="5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dirty="0" sz="550" spc="5">
                <a:latin typeface="Arial"/>
                <a:cs typeface="Arial"/>
              </a:rPr>
              <a:t>Iron</a:t>
            </a:r>
            <a:endParaRPr sz="55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958915" y="4554948"/>
            <a:ext cx="213995" cy="11557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550" spc="-10">
                <a:latin typeface="Arial"/>
                <a:cs typeface="Arial"/>
              </a:rPr>
              <a:t>2.3mg</a:t>
            </a:r>
            <a:endParaRPr sz="550">
              <a:latin typeface="Arial"/>
              <a:cs typeface="Arial"/>
            </a:endParaRPr>
          </a:p>
        </p:txBody>
      </p:sp>
      <p:graphicFrame>
        <p:nvGraphicFramePr>
          <p:cNvPr id="58" name="object 58"/>
          <p:cNvGraphicFramePr>
            <a:graphicFrameLocks noGrp="1"/>
          </p:cNvGraphicFramePr>
          <p:nvPr/>
        </p:nvGraphicFramePr>
        <p:xfrm>
          <a:off x="568579" y="2999663"/>
          <a:ext cx="1668780" cy="16649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8380"/>
                <a:gridCol w="660400"/>
              </a:tblGrid>
              <a:tr h="127000"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5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Salt</a:t>
                      </a:r>
                      <a:r>
                        <a:rPr dirty="0" sz="55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Fish</a:t>
                      </a:r>
                      <a:r>
                        <a:rPr dirty="0" sz="55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5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(cod)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dirty="0" sz="550" spc="-5" b="1">
                          <a:latin typeface="Arial"/>
                          <a:cs typeface="Arial"/>
                        </a:rPr>
                        <a:t>Typical</a:t>
                      </a:r>
                      <a:r>
                        <a:rPr dirty="0" sz="550" b="1">
                          <a:latin typeface="Arial"/>
                          <a:cs typeface="Arial"/>
                        </a:rPr>
                        <a:t> composition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algn="r" marR="57150">
                        <a:lnSpc>
                          <a:spcPct val="100000"/>
                        </a:lnSpc>
                      </a:pPr>
                      <a:r>
                        <a:rPr dirty="0" sz="550" b="1">
                          <a:latin typeface="Arial"/>
                          <a:cs typeface="Arial"/>
                        </a:rPr>
                        <a:t>Per</a:t>
                      </a:r>
                      <a:r>
                        <a:rPr dirty="0" sz="5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50" b="1">
                          <a:latin typeface="Arial"/>
                          <a:cs typeface="Arial"/>
                        </a:rPr>
                        <a:t>100g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3175"/>
                </a:tc>
              </a:tr>
              <a:tr h="151130">
                <a:tc>
                  <a:txBody>
                    <a:bodyPr/>
                    <a:lstStyle/>
                    <a:p>
                      <a:pPr marL="29845">
                        <a:lnSpc>
                          <a:spcPts val="630"/>
                        </a:lnSpc>
                        <a:spcBef>
                          <a:spcPts val="459"/>
                        </a:spcBef>
                      </a:pPr>
                      <a:r>
                        <a:rPr dirty="0" sz="550" spc="-25">
                          <a:latin typeface="Arial"/>
                          <a:cs typeface="Arial"/>
                        </a:rPr>
                        <a:t>Energy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58419"/>
                </a:tc>
                <a:tc>
                  <a:txBody>
                    <a:bodyPr/>
                    <a:lstStyle/>
                    <a:p>
                      <a:pPr algn="r" marR="70485">
                        <a:lnSpc>
                          <a:spcPts val="630"/>
                        </a:lnSpc>
                        <a:spcBef>
                          <a:spcPts val="459"/>
                        </a:spcBef>
                      </a:pPr>
                      <a:r>
                        <a:rPr dirty="0" sz="550" spc="-10">
                          <a:latin typeface="Arial"/>
                          <a:cs typeface="Arial"/>
                        </a:rPr>
                        <a:t>1212Kj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58419"/>
                </a:tc>
              </a:tr>
              <a:tr h="104775">
                <a:tc>
                  <a:txBody>
                    <a:bodyPr/>
                    <a:lstStyle/>
                    <a:p>
                      <a:pPr marL="29845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15">
                          <a:latin typeface="Arial"/>
                          <a:cs typeface="Arial"/>
                        </a:rPr>
                        <a:t>Protein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/>
                </a:tc>
                <a:tc>
                  <a:txBody>
                    <a:bodyPr/>
                    <a:lstStyle/>
                    <a:p>
                      <a:pPr algn="r" marR="167005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5">
                          <a:latin typeface="Arial"/>
                          <a:cs typeface="Arial"/>
                        </a:rPr>
                        <a:t>63g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/>
                </a:tc>
              </a:tr>
              <a:tr h="104775">
                <a:tc>
                  <a:txBody>
                    <a:bodyPr/>
                    <a:lstStyle/>
                    <a:p>
                      <a:pPr marL="29845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15">
                          <a:latin typeface="Arial"/>
                          <a:cs typeface="Arial"/>
                        </a:rPr>
                        <a:t>Carbohydrate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/>
                </a:tc>
                <a:tc>
                  <a:txBody>
                    <a:bodyPr/>
                    <a:lstStyle/>
                    <a:p>
                      <a:pPr marL="368300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5">
                          <a:latin typeface="Arial"/>
                          <a:cs typeface="Arial"/>
                        </a:rPr>
                        <a:t>0g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/>
                </a:tc>
              </a:tr>
              <a:tr h="104775">
                <a:tc>
                  <a:txBody>
                    <a:bodyPr/>
                    <a:lstStyle/>
                    <a:p>
                      <a:pPr marL="29845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30">
                          <a:latin typeface="Arial"/>
                          <a:cs typeface="Arial"/>
                        </a:rPr>
                        <a:t>Fat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/>
                </a:tc>
                <a:tc>
                  <a:txBody>
                    <a:bodyPr/>
                    <a:lstStyle/>
                    <a:p>
                      <a:pPr algn="r" marR="153035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15">
                          <a:latin typeface="Arial"/>
                          <a:cs typeface="Arial"/>
                        </a:rPr>
                        <a:t>2.4g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/>
                </a:tc>
              </a:tr>
              <a:tr h="104775">
                <a:tc>
                  <a:txBody>
                    <a:bodyPr/>
                    <a:lstStyle/>
                    <a:p>
                      <a:pPr marL="29845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25">
                          <a:latin typeface="Arial"/>
                          <a:cs typeface="Arial"/>
                        </a:rPr>
                        <a:t>Fibre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/>
                </a:tc>
                <a:tc>
                  <a:txBody>
                    <a:bodyPr/>
                    <a:lstStyle/>
                    <a:p>
                      <a:pPr marL="368300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5">
                          <a:latin typeface="Arial"/>
                          <a:cs typeface="Arial"/>
                        </a:rPr>
                        <a:t>0g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/>
                </a:tc>
              </a:tr>
              <a:tr h="3143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dirty="0" sz="550" spc="5" b="1">
                          <a:latin typeface="Arial"/>
                          <a:cs typeface="Arial"/>
                        </a:rPr>
                        <a:t>Vitamins</a:t>
                      </a:r>
                      <a:endParaRPr sz="550">
                        <a:latin typeface="Arial"/>
                        <a:cs typeface="Arial"/>
                      </a:endParaRPr>
                    </a:p>
                    <a:p>
                      <a:pPr marL="29845">
                        <a:lnSpc>
                          <a:spcPts val="630"/>
                        </a:lnSpc>
                        <a:spcBef>
                          <a:spcPts val="165"/>
                        </a:spcBef>
                      </a:pPr>
                      <a:r>
                        <a:rPr dirty="0" sz="550">
                          <a:latin typeface="Arial"/>
                          <a:cs typeface="Arial"/>
                        </a:rPr>
                        <a:t>Vit</a:t>
                      </a:r>
                      <a:r>
                        <a:rPr dirty="0" sz="55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50">
                          <a:latin typeface="Arial"/>
                          <a:cs typeface="Arial"/>
                        </a:rPr>
                        <a:t>B1</a:t>
                      </a:r>
                      <a:r>
                        <a:rPr dirty="0" sz="55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50">
                          <a:latin typeface="Arial"/>
                          <a:cs typeface="Arial"/>
                        </a:rPr>
                        <a:t>(thiamin)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698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294640">
                        <a:lnSpc>
                          <a:spcPts val="630"/>
                        </a:lnSpc>
                        <a:spcBef>
                          <a:spcPts val="360"/>
                        </a:spcBef>
                      </a:pPr>
                      <a:r>
                        <a:rPr dirty="0" sz="550" spc="-10">
                          <a:latin typeface="Arial"/>
                          <a:cs typeface="Arial"/>
                        </a:rPr>
                        <a:t>0.27mg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04775">
                <a:tc>
                  <a:txBody>
                    <a:bodyPr/>
                    <a:lstStyle/>
                    <a:p>
                      <a:pPr marL="29845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>
                          <a:latin typeface="Arial"/>
                          <a:cs typeface="Arial"/>
                        </a:rPr>
                        <a:t>Vit</a:t>
                      </a:r>
                      <a:r>
                        <a:rPr dirty="0" sz="55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50">
                          <a:latin typeface="Arial"/>
                          <a:cs typeface="Arial"/>
                        </a:rPr>
                        <a:t>C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/>
                </a:tc>
                <a:tc>
                  <a:txBody>
                    <a:bodyPr/>
                    <a:lstStyle/>
                    <a:p>
                      <a:pPr algn="r" marR="95250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10">
                          <a:latin typeface="Arial"/>
                          <a:cs typeface="Arial"/>
                        </a:rPr>
                        <a:t>3.5mg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/>
                </a:tc>
              </a:tr>
              <a:tr h="3143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dirty="0" sz="550" b="1">
                          <a:latin typeface="Arial"/>
                          <a:cs typeface="Arial"/>
                        </a:rPr>
                        <a:t>Minerals</a:t>
                      </a:r>
                      <a:endParaRPr sz="550">
                        <a:latin typeface="Arial"/>
                        <a:cs typeface="Arial"/>
                      </a:endParaRPr>
                    </a:p>
                    <a:p>
                      <a:pPr marL="29845">
                        <a:lnSpc>
                          <a:spcPts val="630"/>
                        </a:lnSpc>
                        <a:spcBef>
                          <a:spcPts val="165"/>
                        </a:spcBef>
                      </a:pPr>
                      <a:r>
                        <a:rPr dirty="0" sz="550" spc="5">
                          <a:latin typeface="Arial"/>
                          <a:cs typeface="Arial"/>
                        </a:rPr>
                        <a:t>Iron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698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r" marR="95250">
                        <a:lnSpc>
                          <a:spcPts val="630"/>
                        </a:lnSpc>
                        <a:spcBef>
                          <a:spcPts val="360"/>
                        </a:spcBef>
                      </a:pPr>
                      <a:r>
                        <a:rPr dirty="0" sz="550" spc="-10">
                          <a:latin typeface="Arial"/>
                          <a:cs typeface="Arial"/>
                        </a:rPr>
                        <a:t>2.5mg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9" name="object 59"/>
          <p:cNvSpPr/>
          <p:nvPr/>
        </p:nvSpPr>
        <p:spPr>
          <a:xfrm>
            <a:off x="598515" y="3513040"/>
            <a:ext cx="1609090" cy="0"/>
          </a:xfrm>
          <a:custGeom>
            <a:avLst/>
            <a:gdLst/>
            <a:ahLst/>
            <a:cxnLst/>
            <a:rect l="l" t="t" r="r" b="b"/>
            <a:pathLst>
              <a:path w="1609089" h="0">
                <a:moveTo>
                  <a:pt x="0" y="0"/>
                </a:moveTo>
                <a:lnTo>
                  <a:pt x="1608582" y="0"/>
                </a:lnTo>
              </a:path>
            </a:pathLst>
          </a:custGeom>
          <a:ln w="37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598515" y="3617817"/>
            <a:ext cx="1609090" cy="0"/>
          </a:xfrm>
          <a:custGeom>
            <a:avLst/>
            <a:gdLst/>
            <a:ahLst/>
            <a:cxnLst/>
            <a:rect l="l" t="t" r="r" b="b"/>
            <a:pathLst>
              <a:path w="1609089" h="0">
                <a:moveTo>
                  <a:pt x="0" y="0"/>
                </a:moveTo>
                <a:lnTo>
                  <a:pt x="1608582" y="0"/>
                </a:lnTo>
              </a:path>
            </a:pathLst>
          </a:custGeom>
          <a:ln w="37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598515" y="3722592"/>
            <a:ext cx="1609090" cy="0"/>
          </a:xfrm>
          <a:custGeom>
            <a:avLst/>
            <a:gdLst/>
            <a:ahLst/>
            <a:cxnLst/>
            <a:rect l="l" t="t" r="r" b="b"/>
            <a:pathLst>
              <a:path w="1609089" h="0">
                <a:moveTo>
                  <a:pt x="0" y="0"/>
                </a:moveTo>
                <a:lnTo>
                  <a:pt x="1608582" y="0"/>
                </a:lnTo>
              </a:path>
            </a:pathLst>
          </a:custGeom>
          <a:ln w="37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598515" y="3827367"/>
            <a:ext cx="1609090" cy="0"/>
          </a:xfrm>
          <a:custGeom>
            <a:avLst/>
            <a:gdLst/>
            <a:ahLst/>
            <a:cxnLst/>
            <a:rect l="l" t="t" r="r" b="b"/>
            <a:pathLst>
              <a:path w="1609089" h="0">
                <a:moveTo>
                  <a:pt x="0" y="0"/>
                </a:moveTo>
                <a:lnTo>
                  <a:pt x="1608582" y="0"/>
                </a:lnTo>
              </a:path>
            </a:pathLst>
          </a:custGeom>
          <a:ln w="37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598515" y="3932143"/>
            <a:ext cx="1609090" cy="0"/>
          </a:xfrm>
          <a:custGeom>
            <a:avLst/>
            <a:gdLst/>
            <a:ahLst/>
            <a:cxnLst/>
            <a:rect l="l" t="t" r="r" b="b"/>
            <a:pathLst>
              <a:path w="1609089" h="0">
                <a:moveTo>
                  <a:pt x="0" y="0"/>
                </a:moveTo>
                <a:lnTo>
                  <a:pt x="1608582" y="0"/>
                </a:lnTo>
              </a:path>
            </a:pathLst>
          </a:custGeom>
          <a:ln w="37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598515" y="4246469"/>
            <a:ext cx="1609090" cy="0"/>
          </a:xfrm>
          <a:custGeom>
            <a:avLst/>
            <a:gdLst/>
            <a:ahLst/>
            <a:cxnLst/>
            <a:rect l="l" t="t" r="r" b="b"/>
            <a:pathLst>
              <a:path w="1609089" h="0">
                <a:moveTo>
                  <a:pt x="0" y="0"/>
                </a:moveTo>
                <a:lnTo>
                  <a:pt x="1608582" y="0"/>
                </a:lnTo>
              </a:path>
            </a:pathLst>
          </a:custGeom>
          <a:ln w="37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598515" y="4351246"/>
            <a:ext cx="1609090" cy="0"/>
          </a:xfrm>
          <a:custGeom>
            <a:avLst/>
            <a:gdLst/>
            <a:ahLst/>
            <a:cxnLst/>
            <a:rect l="l" t="t" r="r" b="b"/>
            <a:pathLst>
              <a:path w="1609089" h="0">
                <a:moveTo>
                  <a:pt x="0" y="0"/>
                </a:moveTo>
                <a:lnTo>
                  <a:pt x="1608582" y="0"/>
                </a:lnTo>
              </a:path>
            </a:pathLst>
          </a:custGeom>
          <a:ln w="37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598515" y="4665572"/>
            <a:ext cx="1609090" cy="0"/>
          </a:xfrm>
          <a:custGeom>
            <a:avLst/>
            <a:gdLst/>
            <a:ahLst/>
            <a:cxnLst/>
            <a:rect l="l" t="t" r="r" b="b"/>
            <a:pathLst>
              <a:path w="1609089" h="0">
                <a:moveTo>
                  <a:pt x="0" y="0"/>
                </a:moveTo>
                <a:lnTo>
                  <a:pt x="1608582" y="0"/>
                </a:lnTo>
              </a:path>
            </a:pathLst>
          </a:custGeom>
          <a:ln w="37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 txBox="1"/>
          <p:nvPr/>
        </p:nvSpPr>
        <p:spPr>
          <a:xfrm>
            <a:off x="568579" y="1383131"/>
            <a:ext cx="1668780" cy="127635"/>
          </a:xfrm>
          <a:prstGeom prst="rect">
            <a:avLst/>
          </a:prstGeom>
          <a:solidFill>
            <a:srgbClr val="000000"/>
          </a:solidFill>
        </p:spPr>
        <p:txBody>
          <a:bodyPr wrap="square" lIns="0" tIns="19685" rIns="0" bIns="0" rtlCol="0" vert="horz">
            <a:spAutoFit/>
          </a:bodyPr>
          <a:lstStyle/>
          <a:p>
            <a:pPr marL="29845">
              <a:lnSpc>
                <a:spcPct val="100000"/>
              </a:lnSpc>
              <a:spcBef>
                <a:spcPts val="155"/>
              </a:spcBef>
              <a:tabLst>
                <a:tab pos="1313815" algn="l"/>
              </a:tabLst>
            </a:pPr>
            <a:r>
              <a:rPr dirty="0" sz="550" spc="15" b="1">
                <a:solidFill>
                  <a:srgbClr val="FFFFFF"/>
                </a:solidFill>
                <a:latin typeface="Arial"/>
                <a:cs typeface="Arial"/>
              </a:rPr>
              <a:t>Nutrition </a:t>
            </a:r>
            <a:r>
              <a:rPr dirty="0" sz="550" spc="10" b="1">
                <a:solidFill>
                  <a:srgbClr val="FFFFFF"/>
                </a:solidFill>
                <a:latin typeface="Arial"/>
                <a:cs typeface="Arial"/>
              </a:rPr>
              <a:t>information	</a:t>
            </a:r>
            <a:r>
              <a:rPr dirty="0" sz="550" spc="-10">
                <a:solidFill>
                  <a:srgbClr val="FFFFFF"/>
                </a:solidFill>
                <a:latin typeface="Arial"/>
                <a:cs typeface="Arial"/>
              </a:rPr>
              <a:t>plantation</a:t>
            </a:r>
            <a:endParaRPr sz="550">
              <a:latin typeface="Arial"/>
              <a:cs typeface="Arial"/>
            </a:endParaRPr>
          </a:p>
        </p:txBody>
      </p:sp>
      <p:pic>
        <p:nvPicPr>
          <p:cNvPr id="68" name="object 6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68586" y="9694102"/>
            <a:ext cx="424789" cy="198932"/>
          </a:xfrm>
          <a:prstGeom prst="rect">
            <a:avLst/>
          </a:prstGeom>
        </p:spPr>
      </p:pic>
      <p:pic>
        <p:nvPicPr>
          <p:cNvPr id="69" name="object 6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668812" y="9694102"/>
            <a:ext cx="424789" cy="198932"/>
          </a:xfrm>
          <a:prstGeom prst="rect">
            <a:avLst/>
          </a:prstGeom>
        </p:spPr>
      </p:pic>
      <p:pic>
        <p:nvPicPr>
          <p:cNvPr id="70" name="object 7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769036" y="9694102"/>
            <a:ext cx="424789" cy="198932"/>
          </a:xfrm>
          <a:prstGeom prst="rect">
            <a:avLst/>
          </a:prstGeom>
        </p:spPr>
      </p:pic>
      <p:sp>
        <p:nvSpPr>
          <p:cNvPr id="71" name="object 71"/>
          <p:cNvSpPr txBox="1"/>
          <p:nvPr/>
        </p:nvSpPr>
        <p:spPr>
          <a:xfrm>
            <a:off x="1499768" y="9827369"/>
            <a:ext cx="757555" cy="882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00" spc="-10">
                <a:solidFill>
                  <a:srgbClr val="9C9E9F"/>
                </a:solidFill>
                <a:latin typeface="Arial"/>
                <a:cs typeface="Arial"/>
              </a:rPr>
              <a:t>Information</a:t>
            </a:r>
            <a:r>
              <a:rPr dirty="0" sz="400" spc="-20">
                <a:solidFill>
                  <a:srgbClr val="9C9E9F"/>
                </a:solidFill>
                <a:latin typeface="Arial"/>
                <a:cs typeface="Arial"/>
              </a:rPr>
              <a:t> </a:t>
            </a:r>
            <a:r>
              <a:rPr dirty="0" sz="400" spc="15">
                <a:solidFill>
                  <a:srgbClr val="9C9E9F"/>
                </a:solidFill>
                <a:latin typeface="Arial"/>
                <a:cs typeface="Arial"/>
              </a:rPr>
              <a:t>f</a:t>
            </a:r>
            <a:r>
              <a:rPr dirty="0" sz="400" spc="-15">
                <a:solidFill>
                  <a:srgbClr val="9C9E9F"/>
                </a:solidFill>
                <a:latin typeface="Arial"/>
                <a:cs typeface="Arial"/>
              </a:rPr>
              <a:t>rom</a:t>
            </a:r>
            <a:r>
              <a:rPr dirty="0" sz="400" spc="-20">
                <a:solidFill>
                  <a:srgbClr val="9C9E9F"/>
                </a:solidFill>
                <a:latin typeface="Arial"/>
                <a:cs typeface="Arial"/>
              </a:rPr>
              <a:t> </a:t>
            </a:r>
            <a:r>
              <a:rPr dirty="0" sz="400" spc="-25">
                <a:solidFill>
                  <a:srgbClr val="9C9E9F"/>
                </a:solidFill>
                <a:latin typeface="Arial"/>
                <a:cs typeface="Arial"/>
                <a:hlinkClick r:id="rId5"/>
              </a:rPr>
              <a:t>www.nal.usda.gov</a:t>
            </a:r>
            <a:endParaRPr sz="40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599983" y="9827369"/>
            <a:ext cx="757555" cy="882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00" spc="-10">
                <a:solidFill>
                  <a:srgbClr val="9C9E9F"/>
                </a:solidFill>
                <a:latin typeface="Arial"/>
                <a:cs typeface="Arial"/>
              </a:rPr>
              <a:t>Information</a:t>
            </a:r>
            <a:r>
              <a:rPr dirty="0" sz="400" spc="-20">
                <a:solidFill>
                  <a:srgbClr val="9C9E9F"/>
                </a:solidFill>
                <a:latin typeface="Arial"/>
                <a:cs typeface="Arial"/>
              </a:rPr>
              <a:t> </a:t>
            </a:r>
            <a:r>
              <a:rPr dirty="0" sz="400" spc="15">
                <a:solidFill>
                  <a:srgbClr val="9C9E9F"/>
                </a:solidFill>
                <a:latin typeface="Arial"/>
                <a:cs typeface="Arial"/>
              </a:rPr>
              <a:t>f</a:t>
            </a:r>
            <a:r>
              <a:rPr dirty="0" sz="400" spc="-15">
                <a:solidFill>
                  <a:srgbClr val="9C9E9F"/>
                </a:solidFill>
                <a:latin typeface="Arial"/>
                <a:cs typeface="Arial"/>
              </a:rPr>
              <a:t>rom</a:t>
            </a:r>
            <a:r>
              <a:rPr dirty="0" sz="400" spc="-20">
                <a:solidFill>
                  <a:srgbClr val="9C9E9F"/>
                </a:solidFill>
                <a:latin typeface="Arial"/>
                <a:cs typeface="Arial"/>
              </a:rPr>
              <a:t> </a:t>
            </a:r>
            <a:r>
              <a:rPr dirty="0" sz="400" spc="-25">
                <a:solidFill>
                  <a:srgbClr val="9C9E9F"/>
                </a:solidFill>
                <a:latin typeface="Arial"/>
                <a:cs typeface="Arial"/>
                <a:hlinkClick r:id="rId5"/>
              </a:rPr>
              <a:t>www.nal.usda.gov</a:t>
            </a:r>
            <a:endParaRPr sz="40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5700198" y="9827369"/>
            <a:ext cx="757555" cy="882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00" spc="-10">
                <a:solidFill>
                  <a:srgbClr val="9C9E9F"/>
                </a:solidFill>
                <a:latin typeface="Arial"/>
                <a:cs typeface="Arial"/>
              </a:rPr>
              <a:t>Information</a:t>
            </a:r>
            <a:r>
              <a:rPr dirty="0" sz="400" spc="-20">
                <a:solidFill>
                  <a:srgbClr val="9C9E9F"/>
                </a:solidFill>
                <a:latin typeface="Arial"/>
                <a:cs typeface="Arial"/>
              </a:rPr>
              <a:t> </a:t>
            </a:r>
            <a:r>
              <a:rPr dirty="0" sz="400" spc="15">
                <a:solidFill>
                  <a:srgbClr val="9C9E9F"/>
                </a:solidFill>
                <a:latin typeface="Arial"/>
                <a:cs typeface="Arial"/>
              </a:rPr>
              <a:t>f</a:t>
            </a:r>
            <a:r>
              <a:rPr dirty="0" sz="400" spc="-15">
                <a:solidFill>
                  <a:srgbClr val="9C9E9F"/>
                </a:solidFill>
                <a:latin typeface="Arial"/>
                <a:cs typeface="Arial"/>
              </a:rPr>
              <a:t>rom</a:t>
            </a:r>
            <a:r>
              <a:rPr dirty="0" sz="400" spc="-20">
                <a:solidFill>
                  <a:srgbClr val="9C9E9F"/>
                </a:solidFill>
                <a:latin typeface="Arial"/>
                <a:cs typeface="Arial"/>
              </a:rPr>
              <a:t> </a:t>
            </a:r>
            <a:r>
              <a:rPr dirty="0" sz="400" spc="-25">
                <a:solidFill>
                  <a:srgbClr val="9C9E9F"/>
                </a:solidFill>
                <a:latin typeface="Arial"/>
                <a:cs typeface="Arial"/>
                <a:hlinkClick r:id="rId5"/>
              </a:rPr>
              <a:t>www.nal.usda.gov</a:t>
            </a:r>
            <a:endParaRPr sz="400">
              <a:latin typeface="Arial"/>
              <a:cs typeface="Arial"/>
            </a:endParaRPr>
          </a:p>
        </p:txBody>
      </p:sp>
      <p:grpSp>
        <p:nvGrpSpPr>
          <p:cNvPr id="74" name="object 74"/>
          <p:cNvGrpSpPr/>
          <p:nvPr/>
        </p:nvGrpSpPr>
        <p:grpSpPr>
          <a:xfrm>
            <a:off x="4662957" y="5755656"/>
            <a:ext cx="1888489" cy="4243070"/>
            <a:chOff x="4662957" y="5755656"/>
            <a:chExt cx="1888489" cy="4243070"/>
          </a:xfrm>
        </p:grpSpPr>
        <p:pic>
          <p:nvPicPr>
            <p:cNvPr id="75" name="object 7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662957" y="6107356"/>
              <a:ext cx="1216361" cy="1365475"/>
            </a:xfrm>
            <a:prstGeom prst="rect">
              <a:avLst/>
            </a:prstGeom>
          </p:spPr>
        </p:pic>
        <p:sp>
          <p:nvSpPr>
            <p:cNvPr id="76" name="object 76"/>
            <p:cNvSpPr/>
            <p:nvPr/>
          </p:nvSpPr>
          <p:spPr>
            <a:xfrm>
              <a:off x="4664732" y="5757428"/>
              <a:ext cx="1884680" cy="4239895"/>
            </a:xfrm>
            <a:custGeom>
              <a:avLst/>
              <a:gdLst/>
              <a:ahLst/>
              <a:cxnLst/>
              <a:rect l="l" t="t" r="r" b="b"/>
              <a:pathLst>
                <a:path w="1884679" h="4239895">
                  <a:moveTo>
                    <a:pt x="1884540" y="4239323"/>
                  </a:moveTo>
                  <a:lnTo>
                    <a:pt x="1884540" y="119697"/>
                  </a:lnTo>
                  <a:lnTo>
                    <a:pt x="1884354" y="107235"/>
                  </a:lnTo>
                  <a:lnTo>
                    <a:pt x="1867100" y="45134"/>
                  </a:lnTo>
                  <a:lnTo>
                    <a:pt x="1807479" y="5106"/>
                  </a:lnTo>
                  <a:lnTo>
                    <a:pt x="1762823" y="0"/>
                  </a:lnTo>
                  <a:lnTo>
                    <a:pt x="0" y="0"/>
                  </a:lnTo>
                  <a:lnTo>
                    <a:pt x="0" y="4119626"/>
                  </a:lnTo>
                  <a:lnTo>
                    <a:pt x="185" y="4132093"/>
                  </a:lnTo>
                  <a:lnTo>
                    <a:pt x="17439" y="4194196"/>
                  </a:lnTo>
                  <a:lnTo>
                    <a:pt x="77055" y="4234227"/>
                  </a:lnTo>
                  <a:lnTo>
                    <a:pt x="121704" y="4239336"/>
                  </a:lnTo>
                  <a:lnTo>
                    <a:pt x="172072" y="4239336"/>
                  </a:lnTo>
                  <a:lnTo>
                    <a:pt x="222440" y="4239336"/>
                  </a:lnTo>
                  <a:lnTo>
                    <a:pt x="272807" y="4239335"/>
                  </a:lnTo>
                  <a:lnTo>
                    <a:pt x="323175" y="4239335"/>
                  </a:lnTo>
                  <a:lnTo>
                    <a:pt x="373542" y="4239335"/>
                  </a:lnTo>
                  <a:lnTo>
                    <a:pt x="423910" y="4239335"/>
                  </a:lnTo>
                  <a:lnTo>
                    <a:pt x="474277" y="4239334"/>
                  </a:lnTo>
                  <a:lnTo>
                    <a:pt x="524644" y="4239334"/>
                  </a:lnTo>
                  <a:lnTo>
                    <a:pt x="575011" y="4239334"/>
                  </a:lnTo>
                  <a:lnTo>
                    <a:pt x="625378" y="4239333"/>
                  </a:lnTo>
                  <a:lnTo>
                    <a:pt x="675744" y="4239333"/>
                  </a:lnTo>
                  <a:lnTo>
                    <a:pt x="726111" y="4239332"/>
                  </a:lnTo>
                  <a:lnTo>
                    <a:pt x="776478" y="4239332"/>
                  </a:lnTo>
                  <a:lnTo>
                    <a:pt x="826844" y="4239331"/>
                  </a:lnTo>
                  <a:lnTo>
                    <a:pt x="877211" y="4239331"/>
                  </a:lnTo>
                  <a:lnTo>
                    <a:pt x="927577" y="4239330"/>
                  </a:lnTo>
                  <a:lnTo>
                    <a:pt x="977943" y="4239330"/>
                  </a:lnTo>
                  <a:lnTo>
                    <a:pt x="1028310" y="4239329"/>
                  </a:lnTo>
                  <a:lnTo>
                    <a:pt x="1078676" y="4239329"/>
                  </a:lnTo>
                  <a:lnTo>
                    <a:pt x="1129042" y="4239328"/>
                  </a:lnTo>
                  <a:lnTo>
                    <a:pt x="1179408" y="4239327"/>
                  </a:lnTo>
                  <a:lnTo>
                    <a:pt x="1229775" y="4239327"/>
                  </a:lnTo>
                  <a:lnTo>
                    <a:pt x="1280141" y="4239326"/>
                  </a:lnTo>
                  <a:lnTo>
                    <a:pt x="1330507" y="4239326"/>
                  </a:lnTo>
                  <a:lnTo>
                    <a:pt x="1380873" y="4239326"/>
                  </a:lnTo>
                  <a:lnTo>
                    <a:pt x="1431240" y="4239325"/>
                  </a:lnTo>
                  <a:lnTo>
                    <a:pt x="1481606" y="4239325"/>
                  </a:lnTo>
                  <a:lnTo>
                    <a:pt x="1531973" y="4239324"/>
                  </a:lnTo>
                  <a:lnTo>
                    <a:pt x="1582339" y="4239324"/>
                  </a:lnTo>
                  <a:lnTo>
                    <a:pt x="1632706" y="4239324"/>
                  </a:lnTo>
                  <a:lnTo>
                    <a:pt x="1683072" y="4239323"/>
                  </a:lnTo>
                  <a:lnTo>
                    <a:pt x="1733439" y="4239323"/>
                  </a:lnTo>
                  <a:lnTo>
                    <a:pt x="1783806" y="4239323"/>
                  </a:lnTo>
                  <a:lnTo>
                    <a:pt x="1834173" y="4239323"/>
                  </a:lnTo>
                  <a:lnTo>
                    <a:pt x="1884540" y="4239323"/>
                  </a:lnTo>
                  <a:close/>
                </a:path>
              </a:pathLst>
            </a:custGeom>
            <a:ln w="35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77" name="object 77"/>
          <p:cNvGrpSpPr/>
          <p:nvPr/>
        </p:nvGrpSpPr>
        <p:grpSpPr>
          <a:xfrm>
            <a:off x="2562603" y="5755523"/>
            <a:ext cx="1888489" cy="4243705"/>
            <a:chOff x="2562603" y="5755523"/>
            <a:chExt cx="1888489" cy="4243705"/>
          </a:xfrm>
        </p:grpSpPr>
        <p:pic>
          <p:nvPicPr>
            <p:cNvPr id="78" name="object 78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680738" y="6152175"/>
              <a:ext cx="1770078" cy="1219210"/>
            </a:xfrm>
            <a:prstGeom prst="rect">
              <a:avLst/>
            </a:prstGeom>
          </p:spPr>
        </p:pic>
        <p:sp>
          <p:nvSpPr>
            <p:cNvPr id="79" name="object 79"/>
            <p:cNvSpPr/>
            <p:nvPr/>
          </p:nvSpPr>
          <p:spPr>
            <a:xfrm>
              <a:off x="2564508" y="5757428"/>
              <a:ext cx="1884680" cy="4239895"/>
            </a:xfrm>
            <a:custGeom>
              <a:avLst/>
              <a:gdLst/>
              <a:ahLst/>
              <a:cxnLst/>
              <a:rect l="l" t="t" r="r" b="b"/>
              <a:pathLst>
                <a:path w="1884679" h="4239895">
                  <a:moveTo>
                    <a:pt x="1884540" y="4239323"/>
                  </a:moveTo>
                  <a:lnTo>
                    <a:pt x="1884540" y="119697"/>
                  </a:lnTo>
                  <a:lnTo>
                    <a:pt x="1884354" y="107235"/>
                  </a:lnTo>
                  <a:lnTo>
                    <a:pt x="1867100" y="45134"/>
                  </a:lnTo>
                  <a:lnTo>
                    <a:pt x="1807479" y="5106"/>
                  </a:lnTo>
                  <a:lnTo>
                    <a:pt x="1762823" y="0"/>
                  </a:lnTo>
                  <a:lnTo>
                    <a:pt x="0" y="0"/>
                  </a:lnTo>
                  <a:lnTo>
                    <a:pt x="0" y="4119626"/>
                  </a:lnTo>
                  <a:lnTo>
                    <a:pt x="185" y="4132093"/>
                  </a:lnTo>
                  <a:lnTo>
                    <a:pt x="17437" y="4194196"/>
                  </a:lnTo>
                  <a:lnTo>
                    <a:pt x="77050" y="4234227"/>
                  </a:lnTo>
                  <a:lnTo>
                    <a:pt x="121704" y="4239336"/>
                  </a:lnTo>
                  <a:lnTo>
                    <a:pt x="172072" y="4239336"/>
                  </a:lnTo>
                  <a:lnTo>
                    <a:pt x="222440" y="4239336"/>
                  </a:lnTo>
                  <a:lnTo>
                    <a:pt x="272807" y="4239335"/>
                  </a:lnTo>
                  <a:lnTo>
                    <a:pt x="323175" y="4239335"/>
                  </a:lnTo>
                  <a:lnTo>
                    <a:pt x="373542" y="4239335"/>
                  </a:lnTo>
                  <a:lnTo>
                    <a:pt x="423910" y="4239335"/>
                  </a:lnTo>
                  <a:lnTo>
                    <a:pt x="474277" y="4239334"/>
                  </a:lnTo>
                  <a:lnTo>
                    <a:pt x="524644" y="4239334"/>
                  </a:lnTo>
                  <a:lnTo>
                    <a:pt x="575011" y="4239334"/>
                  </a:lnTo>
                  <a:lnTo>
                    <a:pt x="625378" y="4239333"/>
                  </a:lnTo>
                  <a:lnTo>
                    <a:pt x="675744" y="4239333"/>
                  </a:lnTo>
                  <a:lnTo>
                    <a:pt x="726111" y="4239332"/>
                  </a:lnTo>
                  <a:lnTo>
                    <a:pt x="776478" y="4239332"/>
                  </a:lnTo>
                  <a:lnTo>
                    <a:pt x="826844" y="4239331"/>
                  </a:lnTo>
                  <a:lnTo>
                    <a:pt x="877211" y="4239331"/>
                  </a:lnTo>
                  <a:lnTo>
                    <a:pt x="927577" y="4239330"/>
                  </a:lnTo>
                  <a:lnTo>
                    <a:pt x="977943" y="4239330"/>
                  </a:lnTo>
                  <a:lnTo>
                    <a:pt x="1028310" y="4239329"/>
                  </a:lnTo>
                  <a:lnTo>
                    <a:pt x="1078676" y="4239329"/>
                  </a:lnTo>
                  <a:lnTo>
                    <a:pt x="1129042" y="4239328"/>
                  </a:lnTo>
                  <a:lnTo>
                    <a:pt x="1179408" y="4239327"/>
                  </a:lnTo>
                  <a:lnTo>
                    <a:pt x="1229775" y="4239327"/>
                  </a:lnTo>
                  <a:lnTo>
                    <a:pt x="1280141" y="4239326"/>
                  </a:lnTo>
                  <a:lnTo>
                    <a:pt x="1330507" y="4239326"/>
                  </a:lnTo>
                  <a:lnTo>
                    <a:pt x="1380873" y="4239326"/>
                  </a:lnTo>
                  <a:lnTo>
                    <a:pt x="1431240" y="4239325"/>
                  </a:lnTo>
                  <a:lnTo>
                    <a:pt x="1481606" y="4239325"/>
                  </a:lnTo>
                  <a:lnTo>
                    <a:pt x="1531973" y="4239324"/>
                  </a:lnTo>
                  <a:lnTo>
                    <a:pt x="1582339" y="4239324"/>
                  </a:lnTo>
                  <a:lnTo>
                    <a:pt x="1632706" y="4239324"/>
                  </a:lnTo>
                  <a:lnTo>
                    <a:pt x="1683072" y="4239323"/>
                  </a:lnTo>
                  <a:lnTo>
                    <a:pt x="1733439" y="4239323"/>
                  </a:lnTo>
                  <a:lnTo>
                    <a:pt x="1783806" y="4239323"/>
                  </a:lnTo>
                  <a:lnTo>
                    <a:pt x="1834173" y="4239323"/>
                  </a:lnTo>
                  <a:lnTo>
                    <a:pt x="1884540" y="4239323"/>
                  </a:lnTo>
                  <a:close/>
                </a:path>
              </a:pathLst>
            </a:custGeom>
            <a:ln w="35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80" name="object 80"/>
          <p:cNvGrpSpPr/>
          <p:nvPr/>
        </p:nvGrpSpPr>
        <p:grpSpPr>
          <a:xfrm>
            <a:off x="462512" y="5755656"/>
            <a:ext cx="1888489" cy="4243070"/>
            <a:chOff x="462512" y="5755656"/>
            <a:chExt cx="1888489" cy="4243070"/>
          </a:xfrm>
        </p:grpSpPr>
        <p:pic>
          <p:nvPicPr>
            <p:cNvPr id="81" name="object 81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726881" y="6164867"/>
              <a:ext cx="1379914" cy="1148978"/>
            </a:xfrm>
            <a:prstGeom prst="rect">
              <a:avLst/>
            </a:prstGeom>
          </p:spPr>
        </p:pic>
        <p:sp>
          <p:nvSpPr>
            <p:cNvPr id="82" name="object 82"/>
            <p:cNvSpPr/>
            <p:nvPr/>
          </p:nvSpPr>
          <p:spPr>
            <a:xfrm>
              <a:off x="464284" y="5757428"/>
              <a:ext cx="1884680" cy="4239895"/>
            </a:xfrm>
            <a:custGeom>
              <a:avLst/>
              <a:gdLst/>
              <a:ahLst/>
              <a:cxnLst/>
              <a:rect l="l" t="t" r="r" b="b"/>
              <a:pathLst>
                <a:path w="1884680" h="4239895">
                  <a:moveTo>
                    <a:pt x="1884540" y="4239323"/>
                  </a:moveTo>
                  <a:lnTo>
                    <a:pt x="1884540" y="119697"/>
                  </a:lnTo>
                  <a:lnTo>
                    <a:pt x="1884354" y="107235"/>
                  </a:lnTo>
                  <a:lnTo>
                    <a:pt x="1867100" y="45134"/>
                  </a:lnTo>
                  <a:lnTo>
                    <a:pt x="1807479" y="5106"/>
                  </a:lnTo>
                  <a:lnTo>
                    <a:pt x="1762823" y="0"/>
                  </a:lnTo>
                  <a:lnTo>
                    <a:pt x="0" y="0"/>
                  </a:lnTo>
                  <a:lnTo>
                    <a:pt x="0" y="4119626"/>
                  </a:lnTo>
                  <a:lnTo>
                    <a:pt x="185" y="4132093"/>
                  </a:lnTo>
                  <a:lnTo>
                    <a:pt x="17437" y="4194196"/>
                  </a:lnTo>
                  <a:lnTo>
                    <a:pt x="77050" y="4234227"/>
                  </a:lnTo>
                  <a:lnTo>
                    <a:pt x="121704" y="4239336"/>
                  </a:lnTo>
                  <a:lnTo>
                    <a:pt x="172072" y="4239336"/>
                  </a:lnTo>
                  <a:lnTo>
                    <a:pt x="222440" y="4239336"/>
                  </a:lnTo>
                  <a:lnTo>
                    <a:pt x="272807" y="4239335"/>
                  </a:lnTo>
                  <a:lnTo>
                    <a:pt x="323175" y="4239335"/>
                  </a:lnTo>
                  <a:lnTo>
                    <a:pt x="373542" y="4239335"/>
                  </a:lnTo>
                  <a:lnTo>
                    <a:pt x="423910" y="4239335"/>
                  </a:lnTo>
                  <a:lnTo>
                    <a:pt x="474277" y="4239334"/>
                  </a:lnTo>
                  <a:lnTo>
                    <a:pt x="524644" y="4239334"/>
                  </a:lnTo>
                  <a:lnTo>
                    <a:pt x="575011" y="4239334"/>
                  </a:lnTo>
                  <a:lnTo>
                    <a:pt x="625378" y="4239333"/>
                  </a:lnTo>
                  <a:lnTo>
                    <a:pt x="675744" y="4239333"/>
                  </a:lnTo>
                  <a:lnTo>
                    <a:pt x="726111" y="4239332"/>
                  </a:lnTo>
                  <a:lnTo>
                    <a:pt x="776478" y="4239332"/>
                  </a:lnTo>
                  <a:lnTo>
                    <a:pt x="826844" y="4239331"/>
                  </a:lnTo>
                  <a:lnTo>
                    <a:pt x="877211" y="4239331"/>
                  </a:lnTo>
                  <a:lnTo>
                    <a:pt x="927577" y="4239330"/>
                  </a:lnTo>
                  <a:lnTo>
                    <a:pt x="977943" y="4239330"/>
                  </a:lnTo>
                  <a:lnTo>
                    <a:pt x="1028310" y="4239329"/>
                  </a:lnTo>
                  <a:lnTo>
                    <a:pt x="1078676" y="4239329"/>
                  </a:lnTo>
                  <a:lnTo>
                    <a:pt x="1129042" y="4239328"/>
                  </a:lnTo>
                  <a:lnTo>
                    <a:pt x="1179408" y="4239327"/>
                  </a:lnTo>
                  <a:lnTo>
                    <a:pt x="1229775" y="4239327"/>
                  </a:lnTo>
                  <a:lnTo>
                    <a:pt x="1280141" y="4239326"/>
                  </a:lnTo>
                  <a:lnTo>
                    <a:pt x="1330507" y="4239326"/>
                  </a:lnTo>
                  <a:lnTo>
                    <a:pt x="1380873" y="4239326"/>
                  </a:lnTo>
                  <a:lnTo>
                    <a:pt x="1431240" y="4239325"/>
                  </a:lnTo>
                  <a:lnTo>
                    <a:pt x="1481606" y="4239325"/>
                  </a:lnTo>
                  <a:lnTo>
                    <a:pt x="1531973" y="4239324"/>
                  </a:lnTo>
                  <a:lnTo>
                    <a:pt x="1582339" y="4239324"/>
                  </a:lnTo>
                  <a:lnTo>
                    <a:pt x="1632706" y="4239324"/>
                  </a:lnTo>
                  <a:lnTo>
                    <a:pt x="1683072" y="4239323"/>
                  </a:lnTo>
                  <a:lnTo>
                    <a:pt x="1733439" y="4239323"/>
                  </a:lnTo>
                  <a:lnTo>
                    <a:pt x="1783806" y="4239323"/>
                  </a:lnTo>
                  <a:lnTo>
                    <a:pt x="1834173" y="4239323"/>
                  </a:lnTo>
                  <a:lnTo>
                    <a:pt x="1884540" y="4239323"/>
                  </a:lnTo>
                  <a:close/>
                </a:path>
              </a:pathLst>
            </a:custGeom>
            <a:ln w="35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3" name="object 83"/>
          <p:cNvSpPr txBox="1"/>
          <p:nvPr/>
        </p:nvSpPr>
        <p:spPr>
          <a:xfrm>
            <a:off x="4769040" y="5861723"/>
            <a:ext cx="1668780" cy="127635"/>
          </a:xfrm>
          <a:prstGeom prst="rect">
            <a:avLst/>
          </a:prstGeom>
          <a:solidFill>
            <a:srgbClr val="000000"/>
          </a:solidFill>
        </p:spPr>
        <p:txBody>
          <a:bodyPr wrap="square" lIns="0" tIns="19685" rIns="0" bIns="0" rtlCol="0" vert="horz">
            <a:spAutoFit/>
          </a:bodyPr>
          <a:lstStyle/>
          <a:p>
            <a:pPr marL="29845">
              <a:lnSpc>
                <a:spcPct val="100000"/>
              </a:lnSpc>
              <a:spcBef>
                <a:spcPts val="155"/>
              </a:spcBef>
              <a:tabLst>
                <a:tab pos="1177925" algn="l"/>
              </a:tabLst>
            </a:pPr>
            <a:r>
              <a:rPr dirty="0" sz="550" spc="15" b="1">
                <a:solidFill>
                  <a:srgbClr val="FFFFFF"/>
                </a:solidFill>
                <a:latin typeface="Arial"/>
                <a:cs typeface="Arial"/>
              </a:rPr>
              <a:t>Nutrition </a:t>
            </a:r>
            <a:r>
              <a:rPr dirty="0" sz="550" spc="10" b="1">
                <a:solidFill>
                  <a:srgbClr val="FFFFFF"/>
                </a:solidFill>
                <a:latin typeface="Arial"/>
                <a:cs typeface="Arial"/>
              </a:rPr>
              <a:t>information	</a:t>
            </a:r>
            <a:r>
              <a:rPr dirty="0" sz="550" spc="-20">
                <a:solidFill>
                  <a:srgbClr val="FFFFFF"/>
                </a:solidFill>
                <a:latin typeface="Arial"/>
                <a:cs typeface="Arial"/>
              </a:rPr>
              <a:t>supplementary</a:t>
            </a:r>
            <a:endParaRPr sz="550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2668816" y="5861723"/>
            <a:ext cx="1668780" cy="127635"/>
          </a:xfrm>
          <a:prstGeom prst="rect">
            <a:avLst/>
          </a:prstGeom>
          <a:solidFill>
            <a:srgbClr val="000000"/>
          </a:solidFill>
        </p:spPr>
        <p:txBody>
          <a:bodyPr wrap="square" lIns="0" tIns="19685" rIns="0" bIns="0" rtlCol="0" vert="horz">
            <a:spAutoFit/>
          </a:bodyPr>
          <a:lstStyle/>
          <a:p>
            <a:pPr marL="29845">
              <a:lnSpc>
                <a:spcPct val="100000"/>
              </a:lnSpc>
              <a:spcBef>
                <a:spcPts val="155"/>
              </a:spcBef>
              <a:tabLst>
                <a:tab pos="1177925" algn="l"/>
              </a:tabLst>
            </a:pPr>
            <a:r>
              <a:rPr dirty="0" sz="550" spc="15" b="1">
                <a:solidFill>
                  <a:srgbClr val="FFFFFF"/>
                </a:solidFill>
                <a:latin typeface="Arial"/>
                <a:cs typeface="Arial"/>
              </a:rPr>
              <a:t>Nutrition </a:t>
            </a:r>
            <a:r>
              <a:rPr dirty="0" sz="550" spc="10" b="1">
                <a:solidFill>
                  <a:srgbClr val="FFFFFF"/>
                </a:solidFill>
                <a:latin typeface="Arial"/>
                <a:cs typeface="Arial"/>
              </a:rPr>
              <a:t>information	</a:t>
            </a:r>
            <a:r>
              <a:rPr dirty="0" sz="550" spc="-20">
                <a:solidFill>
                  <a:srgbClr val="FFFFFF"/>
                </a:solidFill>
                <a:latin typeface="Arial"/>
                <a:cs typeface="Arial"/>
              </a:rPr>
              <a:t>supplementary</a:t>
            </a:r>
            <a:endParaRPr sz="55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568591" y="5861723"/>
            <a:ext cx="1668780" cy="127635"/>
          </a:xfrm>
          <a:prstGeom prst="rect">
            <a:avLst/>
          </a:prstGeom>
          <a:solidFill>
            <a:srgbClr val="000000"/>
          </a:solidFill>
        </p:spPr>
        <p:txBody>
          <a:bodyPr wrap="square" lIns="0" tIns="19685" rIns="0" bIns="0" rtlCol="0" vert="horz">
            <a:spAutoFit/>
          </a:bodyPr>
          <a:lstStyle/>
          <a:p>
            <a:pPr marL="29845">
              <a:lnSpc>
                <a:spcPct val="100000"/>
              </a:lnSpc>
              <a:spcBef>
                <a:spcPts val="155"/>
              </a:spcBef>
              <a:tabLst>
                <a:tab pos="1177925" algn="l"/>
              </a:tabLst>
            </a:pPr>
            <a:r>
              <a:rPr dirty="0" sz="550" spc="15" b="1">
                <a:solidFill>
                  <a:srgbClr val="FFFFFF"/>
                </a:solidFill>
                <a:latin typeface="Arial"/>
                <a:cs typeface="Arial"/>
              </a:rPr>
              <a:t>Nutrition </a:t>
            </a:r>
            <a:r>
              <a:rPr dirty="0" sz="550" spc="10" b="1">
                <a:solidFill>
                  <a:srgbClr val="FFFFFF"/>
                </a:solidFill>
                <a:latin typeface="Arial"/>
                <a:cs typeface="Arial"/>
              </a:rPr>
              <a:t>information	</a:t>
            </a:r>
            <a:r>
              <a:rPr dirty="0" sz="550" spc="-20">
                <a:solidFill>
                  <a:srgbClr val="FFFFFF"/>
                </a:solidFill>
                <a:latin typeface="Arial"/>
                <a:cs typeface="Arial"/>
              </a:rPr>
              <a:t>supplementary</a:t>
            </a:r>
            <a:endParaRPr sz="550">
              <a:latin typeface="Arial"/>
              <a:cs typeface="Arial"/>
            </a:endParaRPr>
          </a:p>
        </p:txBody>
      </p:sp>
      <p:graphicFrame>
        <p:nvGraphicFramePr>
          <p:cNvPr id="86" name="object 86"/>
          <p:cNvGraphicFramePr>
            <a:graphicFrameLocks noGrp="1"/>
          </p:cNvGraphicFramePr>
          <p:nvPr/>
        </p:nvGraphicFramePr>
        <p:xfrm>
          <a:off x="4769040" y="7478255"/>
          <a:ext cx="1668780" cy="16649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8380"/>
                <a:gridCol w="660400"/>
              </a:tblGrid>
              <a:tr h="127000"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55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Red </a:t>
                      </a:r>
                      <a:r>
                        <a:rPr dirty="0" sz="5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palm</a:t>
                      </a:r>
                      <a:r>
                        <a:rPr dirty="0" sz="55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5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oil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dirty="0" sz="550" spc="-5" b="1">
                          <a:latin typeface="Arial"/>
                          <a:cs typeface="Arial"/>
                        </a:rPr>
                        <a:t>Typical</a:t>
                      </a:r>
                      <a:r>
                        <a:rPr dirty="0" sz="550" b="1">
                          <a:latin typeface="Arial"/>
                          <a:cs typeface="Arial"/>
                        </a:rPr>
                        <a:t> composition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294640">
                        <a:lnSpc>
                          <a:spcPct val="100000"/>
                        </a:lnSpc>
                      </a:pPr>
                      <a:r>
                        <a:rPr dirty="0" sz="550" b="1">
                          <a:latin typeface="Arial"/>
                          <a:cs typeface="Arial"/>
                        </a:rPr>
                        <a:t>Per</a:t>
                      </a:r>
                      <a:r>
                        <a:rPr dirty="0" sz="5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50" b="1">
                          <a:latin typeface="Arial"/>
                          <a:cs typeface="Arial"/>
                        </a:rPr>
                        <a:t>100g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3175"/>
                </a:tc>
              </a:tr>
              <a:tr h="151130">
                <a:tc>
                  <a:txBody>
                    <a:bodyPr/>
                    <a:lstStyle/>
                    <a:p>
                      <a:pPr marL="29845">
                        <a:lnSpc>
                          <a:spcPts val="630"/>
                        </a:lnSpc>
                        <a:spcBef>
                          <a:spcPts val="459"/>
                        </a:spcBef>
                      </a:pPr>
                      <a:r>
                        <a:rPr dirty="0" sz="550" spc="-25">
                          <a:latin typeface="Arial"/>
                          <a:cs typeface="Arial"/>
                        </a:rPr>
                        <a:t>Energy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58419"/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ts val="630"/>
                        </a:lnSpc>
                        <a:spcBef>
                          <a:spcPts val="459"/>
                        </a:spcBef>
                      </a:pPr>
                      <a:r>
                        <a:rPr dirty="0" sz="550" spc="-10">
                          <a:latin typeface="Arial"/>
                          <a:cs typeface="Arial"/>
                        </a:rPr>
                        <a:t>3607Kj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58419"/>
                </a:tc>
              </a:tr>
              <a:tr h="104775">
                <a:tc>
                  <a:txBody>
                    <a:bodyPr/>
                    <a:lstStyle/>
                    <a:p>
                      <a:pPr marL="29845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15">
                          <a:latin typeface="Arial"/>
                          <a:cs typeface="Arial"/>
                        </a:rPr>
                        <a:t>Protein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/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5">
                          <a:latin typeface="Arial"/>
                          <a:cs typeface="Arial"/>
                        </a:rPr>
                        <a:t>0g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/>
                </a:tc>
              </a:tr>
              <a:tr h="104775">
                <a:tc>
                  <a:txBody>
                    <a:bodyPr/>
                    <a:lstStyle/>
                    <a:p>
                      <a:pPr marL="29845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15">
                          <a:latin typeface="Arial"/>
                          <a:cs typeface="Arial"/>
                        </a:rPr>
                        <a:t>Carbohydrate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/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5">
                          <a:latin typeface="Arial"/>
                          <a:cs typeface="Arial"/>
                        </a:rPr>
                        <a:t>0g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/>
                </a:tc>
              </a:tr>
              <a:tr h="104775">
                <a:tc>
                  <a:txBody>
                    <a:bodyPr/>
                    <a:lstStyle/>
                    <a:p>
                      <a:pPr marL="29845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30">
                          <a:latin typeface="Arial"/>
                          <a:cs typeface="Arial"/>
                        </a:rPr>
                        <a:t>Fat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/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>
                          <a:latin typeface="Arial"/>
                          <a:cs typeface="Arial"/>
                        </a:rPr>
                        <a:t>100g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/>
                </a:tc>
              </a:tr>
              <a:tr h="104775">
                <a:tc>
                  <a:txBody>
                    <a:bodyPr/>
                    <a:lstStyle/>
                    <a:p>
                      <a:pPr marL="29845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25">
                          <a:latin typeface="Arial"/>
                          <a:cs typeface="Arial"/>
                        </a:rPr>
                        <a:t>Fibre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/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5">
                          <a:latin typeface="Arial"/>
                          <a:cs typeface="Arial"/>
                        </a:rPr>
                        <a:t>0g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/>
                </a:tc>
              </a:tr>
              <a:tr h="3143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dirty="0" sz="550" spc="5" b="1">
                          <a:latin typeface="Arial"/>
                          <a:cs typeface="Arial"/>
                        </a:rPr>
                        <a:t>Vitamins</a:t>
                      </a:r>
                      <a:endParaRPr sz="550">
                        <a:latin typeface="Arial"/>
                        <a:cs typeface="Arial"/>
                      </a:endParaRPr>
                    </a:p>
                    <a:p>
                      <a:pPr marL="29845">
                        <a:lnSpc>
                          <a:spcPts val="630"/>
                        </a:lnSpc>
                        <a:spcBef>
                          <a:spcPts val="165"/>
                        </a:spcBef>
                      </a:pPr>
                      <a:r>
                        <a:rPr dirty="0" sz="550">
                          <a:latin typeface="Arial"/>
                          <a:cs typeface="Arial"/>
                        </a:rPr>
                        <a:t>Vit</a:t>
                      </a:r>
                      <a:r>
                        <a:rPr dirty="0" sz="55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50">
                          <a:latin typeface="Arial"/>
                          <a:cs typeface="Arial"/>
                        </a:rPr>
                        <a:t>B1</a:t>
                      </a:r>
                      <a:r>
                        <a:rPr dirty="0" sz="55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50">
                          <a:latin typeface="Arial"/>
                          <a:cs typeface="Arial"/>
                        </a:rPr>
                        <a:t>(thiamin)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698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294640">
                        <a:lnSpc>
                          <a:spcPts val="630"/>
                        </a:lnSpc>
                        <a:spcBef>
                          <a:spcPts val="360"/>
                        </a:spcBef>
                      </a:pPr>
                      <a:r>
                        <a:rPr dirty="0" sz="550" spc="-5">
                          <a:latin typeface="Arial"/>
                          <a:cs typeface="Arial"/>
                        </a:rPr>
                        <a:t>0mg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04775">
                <a:tc>
                  <a:txBody>
                    <a:bodyPr/>
                    <a:lstStyle/>
                    <a:p>
                      <a:pPr marL="29845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>
                          <a:latin typeface="Arial"/>
                          <a:cs typeface="Arial"/>
                        </a:rPr>
                        <a:t>Vit</a:t>
                      </a:r>
                      <a:r>
                        <a:rPr dirty="0" sz="55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50">
                          <a:latin typeface="Arial"/>
                          <a:cs typeface="Arial"/>
                        </a:rPr>
                        <a:t>C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/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5">
                          <a:latin typeface="Arial"/>
                          <a:cs typeface="Arial"/>
                        </a:rPr>
                        <a:t>0mg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/>
                </a:tc>
              </a:tr>
              <a:tr h="3143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dirty="0" sz="550" b="1">
                          <a:latin typeface="Arial"/>
                          <a:cs typeface="Arial"/>
                        </a:rPr>
                        <a:t>Minerals</a:t>
                      </a:r>
                      <a:endParaRPr sz="550">
                        <a:latin typeface="Arial"/>
                        <a:cs typeface="Arial"/>
                      </a:endParaRPr>
                    </a:p>
                    <a:p>
                      <a:pPr marL="29845">
                        <a:lnSpc>
                          <a:spcPts val="630"/>
                        </a:lnSpc>
                        <a:spcBef>
                          <a:spcPts val="165"/>
                        </a:spcBef>
                      </a:pPr>
                      <a:r>
                        <a:rPr dirty="0" sz="550" spc="5">
                          <a:latin typeface="Arial"/>
                          <a:cs typeface="Arial"/>
                        </a:rPr>
                        <a:t>Iron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698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294640">
                        <a:lnSpc>
                          <a:spcPts val="630"/>
                        </a:lnSpc>
                        <a:spcBef>
                          <a:spcPts val="360"/>
                        </a:spcBef>
                      </a:pPr>
                      <a:r>
                        <a:rPr dirty="0" sz="550" spc="-5">
                          <a:latin typeface="Arial"/>
                          <a:cs typeface="Arial"/>
                        </a:rPr>
                        <a:t>0mg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87" name="object 87"/>
          <p:cNvSpPr/>
          <p:nvPr/>
        </p:nvSpPr>
        <p:spPr>
          <a:xfrm>
            <a:off x="4798971" y="7991632"/>
            <a:ext cx="1609090" cy="0"/>
          </a:xfrm>
          <a:custGeom>
            <a:avLst/>
            <a:gdLst/>
            <a:ahLst/>
            <a:cxnLst/>
            <a:rect l="l" t="t" r="r" b="b"/>
            <a:pathLst>
              <a:path w="1609089" h="0">
                <a:moveTo>
                  <a:pt x="0" y="0"/>
                </a:moveTo>
                <a:lnTo>
                  <a:pt x="1608582" y="0"/>
                </a:lnTo>
              </a:path>
            </a:pathLst>
          </a:custGeom>
          <a:ln w="37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4798971" y="8096407"/>
            <a:ext cx="1609090" cy="0"/>
          </a:xfrm>
          <a:custGeom>
            <a:avLst/>
            <a:gdLst/>
            <a:ahLst/>
            <a:cxnLst/>
            <a:rect l="l" t="t" r="r" b="b"/>
            <a:pathLst>
              <a:path w="1609089" h="0">
                <a:moveTo>
                  <a:pt x="0" y="0"/>
                </a:moveTo>
                <a:lnTo>
                  <a:pt x="1608582" y="0"/>
                </a:lnTo>
              </a:path>
            </a:pathLst>
          </a:custGeom>
          <a:ln w="37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4798971" y="8201183"/>
            <a:ext cx="1609090" cy="0"/>
          </a:xfrm>
          <a:custGeom>
            <a:avLst/>
            <a:gdLst/>
            <a:ahLst/>
            <a:cxnLst/>
            <a:rect l="l" t="t" r="r" b="b"/>
            <a:pathLst>
              <a:path w="1609089" h="0">
                <a:moveTo>
                  <a:pt x="0" y="0"/>
                </a:moveTo>
                <a:lnTo>
                  <a:pt x="1608582" y="0"/>
                </a:lnTo>
              </a:path>
            </a:pathLst>
          </a:custGeom>
          <a:ln w="37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4798971" y="8305958"/>
            <a:ext cx="1609090" cy="0"/>
          </a:xfrm>
          <a:custGeom>
            <a:avLst/>
            <a:gdLst/>
            <a:ahLst/>
            <a:cxnLst/>
            <a:rect l="l" t="t" r="r" b="b"/>
            <a:pathLst>
              <a:path w="1609089" h="0">
                <a:moveTo>
                  <a:pt x="0" y="0"/>
                </a:moveTo>
                <a:lnTo>
                  <a:pt x="1608582" y="0"/>
                </a:lnTo>
              </a:path>
            </a:pathLst>
          </a:custGeom>
          <a:ln w="37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4798971" y="8410733"/>
            <a:ext cx="1609090" cy="0"/>
          </a:xfrm>
          <a:custGeom>
            <a:avLst/>
            <a:gdLst/>
            <a:ahLst/>
            <a:cxnLst/>
            <a:rect l="l" t="t" r="r" b="b"/>
            <a:pathLst>
              <a:path w="1609089" h="0">
                <a:moveTo>
                  <a:pt x="0" y="0"/>
                </a:moveTo>
                <a:lnTo>
                  <a:pt x="1608582" y="0"/>
                </a:lnTo>
              </a:path>
            </a:pathLst>
          </a:custGeom>
          <a:ln w="37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4798971" y="8725061"/>
            <a:ext cx="1609090" cy="0"/>
          </a:xfrm>
          <a:custGeom>
            <a:avLst/>
            <a:gdLst/>
            <a:ahLst/>
            <a:cxnLst/>
            <a:rect l="l" t="t" r="r" b="b"/>
            <a:pathLst>
              <a:path w="1609089" h="0">
                <a:moveTo>
                  <a:pt x="0" y="0"/>
                </a:moveTo>
                <a:lnTo>
                  <a:pt x="1608582" y="0"/>
                </a:lnTo>
              </a:path>
            </a:pathLst>
          </a:custGeom>
          <a:ln w="37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4798971" y="8829836"/>
            <a:ext cx="1609090" cy="0"/>
          </a:xfrm>
          <a:custGeom>
            <a:avLst/>
            <a:gdLst/>
            <a:ahLst/>
            <a:cxnLst/>
            <a:rect l="l" t="t" r="r" b="b"/>
            <a:pathLst>
              <a:path w="1609089" h="0">
                <a:moveTo>
                  <a:pt x="0" y="0"/>
                </a:moveTo>
                <a:lnTo>
                  <a:pt x="1608582" y="0"/>
                </a:lnTo>
              </a:path>
            </a:pathLst>
          </a:custGeom>
          <a:ln w="37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4798971" y="9144162"/>
            <a:ext cx="1609090" cy="0"/>
          </a:xfrm>
          <a:custGeom>
            <a:avLst/>
            <a:gdLst/>
            <a:ahLst/>
            <a:cxnLst/>
            <a:rect l="l" t="t" r="r" b="b"/>
            <a:pathLst>
              <a:path w="1609089" h="0">
                <a:moveTo>
                  <a:pt x="0" y="0"/>
                </a:moveTo>
                <a:lnTo>
                  <a:pt x="1608582" y="0"/>
                </a:lnTo>
              </a:path>
            </a:pathLst>
          </a:custGeom>
          <a:ln w="37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 txBox="1"/>
          <p:nvPr/>
        </p:nvSpPr>
        <p:spPr>
          <a:xfrm>
            <a:off x="2668816" y="7478255"/>
            <a:ext cx="1668780" cy="127635"/>
          </a:xfrm>
          <a:prstGeom prst="rect">
            <a:avLst/>
          </a:prstGeom>
          <a:solidFill>
            <a:srgbClr val="000000"/>
          </a:solidFill>
        </p:spPr>
        <p:txBody>
          <a:bodyPr wrap="square" lIns="0" tIns="19685" rIns="0" bIns="0" rtlCol="0" vert="horz">
            <a:spAutoFit/>
          </a:bodyPr>
          <a:lstStyle/>
          <a:p>
            <a:pPr marL="29845">
              <a:lnSpc>
                <a:spcPct val="100000"/>
              </a:lnSpc>
              <a:spcBef>
                <a:spcPts val="155"/>
              </a:spcBef>
            </a:pPr>
            <a:r>
              <a:rPr dirty="0" sz="550" spc="-5" b="1">
                <a:solidFill>
                  <a:srgbClr val="FFFFFF"/>
                </a:solidFill>
                <a:latin typeface="Arial"/>
                <a:cs typeface="Arial"/>
              </a:rPr>
              <a:t>Pigeon</a:t>
            </a:r>
            <a:r>
              <a:rPr dirty="0" sz="55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50" spc="-10" b="1">
                <a:solidFill>
                  <a:srgbClr val="FFFFFF"/>
                </a:solidFill>
                <a:latin typeface="Arial"/>
                <a:cs typeface="Arial"/>
              </a:rPr>
              <a:t>peas</a:t>
            </a:r>
            <a:endParaRPr sz="550">
              <a:latin typeface="Arial"/>
              <a:cs typeface="Arial"/>
            </a:endParaRPr>
          </a:p>
        </p:txBody>
      </p:sp>
      <p:grpSp>
        <p:nvGrpSpPr>
          <p:cNvPr id="96" name="object 96"/>
          <p:cNvGrpSpPr/>
          <p:nvPr/>
        </p:nvGrpSpPr>
        <p:grpSpPr>
          <a:xfrm>
            <a:off x="2698746" y="7989759"/>
            <a:ext cx="1609090" cy="1156335"/>
            <a:chOff x="2698746" y="7989759"/>
            <a:chExt cx="1609090" cy="1156335"/>
          </a:xfrm>
        </p:grpSpPr>
        <p:sp>
          <p:nvSpPr>
            <p:cNvPr id="97" name="object 97"/>
            <p:cNvSpPr/>
            <p:nvPr/>
          </p:nvSpPr>
          <p:spPr>
            <a:xfrm>
              <a:off x="2698746" y="7991632"/>
              <a:ext cx="1609090" cy="0"/>
            </a:xfrm>
            <a:custGeom>
              <a:avLst/>
              <a:gdLst/>
              <a:ahLst/>
              <a:cxnLst/>
              <a:rect l="l" t="t" r="r" b="b"/>
              <a:pathLst>
                <a:path w="1609089" h="0">
                  <a:moveTo>
                    <a:pt x="0" y="0"/>
                  </a:moveTo>
                  <a:lnTo>
                    <a:pt x="1608582" y="0"/>
                  </a:lnTo>
                </a:path>
              </a:pathLst>
            </a:custGeom>
            <a:ln w="374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8" name="object 98"/>
            <p:cNvSpPr/>
            <p:nvPr/>
          </p:nvSpPr>
          <p:spPr>
            <a:xfrm>
              <a:off x="2698746" y="8096407"/>
              <a:ext cx="1609090" cy="0"/>
            </a:xfrm>
            <a:custGeom>
              <a:avLst/>
              <a:gdLst/>
              <a:ahLst/>
              <a:cxnLst/>
              <a:rect l="l" t="t" r="r" b="b"/>
              <a:pathLst>
                <a:path w="1609089" h="0">
                  <a:moveTo>
                    <a:pt x="0" y="0"/>
                  </a:moveTo>
                  <a:lnTo>
                    <a:pt x="1608582" y="0"/>
                  </a:lnTo>
                </a:path>
              </a:pathLst>
            </a:custGeom>
            <a:ln w="374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9" name="object 99"/>
            <p:cNvSpPr/>
            <p:nvPr/>
          </p:nvSpPr>
          <p:spPr>
            <a:xfrm>
              <a:off x="2698746" y="8201184"/>
              <a:ext cx="1609090" cy="0"/>
            </a:xfrm>
            <a:custGeom>
              <a:avLst/>
              <a:gdLst/>
              <a:ahLst/>
              <a:cxnLst/>
              <a:rect l="l" t="t" r="r" b="b"/>
              <a:pathLst>
                <a:path w="1609089" h="0">
                  <a:moveTo>
                    <a:pt x="0" y="0"/>
                  </a:moveTo>
                  <a:lnTo>
                    <a:pt x="1608582" y="0"/>
                  </a:lnTo>
                </a:path>
              </a:pathLst>
            </a:custGeom>
            <a:ln w="374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0" name="object 100"/>
            <p:cNvSpPr/>
            <p:nvPr/>
          </p:nvSpPr>
          <p:spPr>
            <a:xfrm>
              <a:off x="2698746" y="8305959"/>
              <a:ext cx="1609090" cy="0"/>
            </a:xfrm>
            <a:custGeom>
              <a:avLst/>
              <a:gdLst/>
              <a:ahLst/>
              <a:cxnLst/>
              <a:rect l="l" t="t" r="r" b="b"/>
              <a:pathLst>
                <a:path w="1609089" h="0">
                  <a:moveTo>
                    <a:pt x="0" y="0"/>
                  </a:moveTo>
                  <a:lnTo>
                    <a:pt x="1608582" y="0"/>
                  </a:lnTo>
                </a:path>
              </a:pathLst>
            </a:custGeom>
            <a:ln w="374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1" name="object 101"/>
            <p:cNvSpPr/>
            <p:nvPr/>
          </p:nvSpPr>
          <p:spPr>
            <a:xfrm>
              <a:off x="2698746" y="8410734"/>
              <a:ext cx="1609090" cy="0"/>
            </a:xfrm>
            <a:custGeom>
              <a:avLst/>
              <a:gdLst/>
              <a:ahLst/>
              <a:cxnLst/>
              <a:rect l="l" t="t" r="r" b="b"/>
              <a:pathLst>
                <a:path w="1609089" h="0">
                  <a:moveTo>
                    <a:pt x="0" y="0"/>
                  </a:moveTo>
                  <a:lnTo>
                    <a:pt x="1608582" y="0"/>
                  </a:lnTo>
                </a:path>
              </a:pathLst>
            </a:custGeom>
            <a:ln w="374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2" name="object 102"/>
            <p:cNvSpPr/>
            <p:nvPr/>
          </p:nvSpPr>
          <p:spPr>
            <a:xfrm>
              <a:off x="2698746" y="8725061"/>
              <a:ext cx="1609090" cy="0"/>
            </a:xfrm>
            <a:custGeom>
              <a:avLst/>
              <a:gdLst/>
              <a:ahLst/>
              <a:cxnLst/>
              <a:rect l="l" t="t" r="r" b="b"/>
              <a:pathLst>
                <a:path w="1609089" h="0">
                  <a:moveTo>
                    <a:pt x="0" y="0"/>
                  </a:moveTo>
                  <a:lnTo>
                    <a:pt x="1608582" y="0"/>
                  </a:lnTo>
                </a:path>
              </a:pathLst>
            </a:custGeom>
            <a:ln w="374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3" name="object 103"/>
            <p:cNvSpPr/>
            <p:nvPr/>
          </p:nvSpPr>
          <p:spPr>
            <a:xfrm>
              <a:off x="2698746" y="8829836"/>
              <a:ext cx="1609090" cy="0"/>
            </a:xfrm>
            <a:custGeom>
              <a:avLst/>
              <a:gdLst/>
              <a:ahLst/>
              <a:cxnLst/>
              <a:rect l="l" t="t" r="r" b="b"/>
              <a:pathLst>
                <a:path w="1609089" h="0">
                  <a:moveTo>
                    <a:pt x="0" y="0"/>
                  </a:moveTo>
                  <a:lnTo>
                    <a:pt x="1608582" y="0"/>
                  </a:lnTo>
                </a:path>
              </a:pathLst>
            </a:custGeom>
            <a:ln w="374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4" name="object 104"/>
            <p:cNvSpPr/>
            <p:nvPr/>
          </p:nvSpPr>
          <p:spPr>
            <a:xfrm>
              <a:off x="2698746" y="9144162"/>
              <a:ext cx="1609090" cy="0"/>
            </a:xfrm>
            <a:custGeom>
              <a:avLst/>
              <a:gdLst/>
              <a:ahLst/>
              <a:cxnLst/>
              <a:rect l="l" t="t" r="r" b="b"/>
              <a:pathLst>
                <a:path w="1609089" h="0">
                  <a:moveTo>
                    <a:pt x="0" y="0"/>
                  </a:moveTo>
                  <a:lnTo>
                    <a:pt x="1608582" y="0"/>
                  </a:lnTo>
                </a:path>
              </a:pathLst>
            </a:custGeom>
            <a:ln w="374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5" name="object 105"/>
          <p:cNvSpPr txBox="1"/>
          <p:nvPr/>
        </p:nvSpPr>
        <p:spPr>
          <a:xfrm>
            <a:off x="2686046" y="7671456"/>
            <a:ext cx="1598930" cy="74422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  <a:tabLst>
                <a:tab pos="1285240" algn="l"/>
              </a:tabLst>
            </a:pPr>
            <a:r>
              <a:rPr dirty="0" sz="550" spc="-15" b="1">
                <a:latin typeface="Arial"/>
                <a:cs typeface="Arial"/>
              </a:rPr>
              <a:t>T</a:t>
            </a:r>
            <a:r>
              <a:rPr dirty="0" sz="550" b="1">
                <a:latin typeface="Arial"/>
                <a:cs typeface="Arial"/>
              </a:rPr>
              <a:t>ypical</a:t>
            </a:r>
            <a:r>
              <a:rPr dirty="0" sz="550" spc="10" b="1">
                <a:latin typeface="Arial"/>
                <a:cs typeface="Arial"/>
              </a:rPr>
              <a:t> </a:t>
            </a:r>
            <a:r>
              <a:rPr dirty="0" sz="550" b="1">
                <a:latin typeface="Arial"/>
                <a:cs typeface="Arial"/>
              </a:rPr>
              <a:t>composition</a:t>
            </a:r>
            <a:r>
              <a:rPr dirty="0" sz="550" b="1">
                <a:latin typeface="Arial"/>
                <a:cs typeface="Arial"/>
              </a:rPr>
              <a:t>	</a:t>
            </a:r>
            <a:r>
              <a:rPr dirty="0" sz="550" spc="-10" b="1">
                <a:latin typeface="Arial"/>
                <a:cs typeface="Arial"/>
              </a:rPr>
              <a:t>Per</a:t>
            </a:r>
            <a:r>
              <a:rPr dirty="0" sz="550" spc="10" b="1">
                <a:latin typeface="Arial"/>
                <a:cs typeface="Arial"/>
              </a:rPr>
              <a:t> </a:t>
            </a:r>
            <a:r>
              <a:rPr dirty="0" sz="550" spc="20" b="1">
                <a:latin typeface="Arial"/>
                <a:cs typeface="Arial"/>
              </a:rPr>
              <a:t>100g</a:t>
            </a:r>
            <a:endParaRPr sz="5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1285240" algn="l"/>
              </a:tabLst>
            </a:pPr>
            <a:r>
              <a:rPr dirty="0" sz="550" spc="-25">
                <a:latin typeface="Arial"/>
                <a:cs typeface="Arial"/>
              </a:rPr>
              <a:t>Energy	</a:t>
            </a:r>
            <a:r>
              <a:rPr dirty="0" sz="550" spc="-10">
                <a:latin typeface="Arial"/>
                <a:cs typeface="Arial"/>
              </a:rPr>
              <a:t>1435Kj</a:t>
            </a:r>
            <a:endParaRPr sz="5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  <a:tabLst>
                <a:tab pos="1285240" algn="l"/>
              </a:tabLst>
            </a:pPr>
            <a:r>
              <a:rPr dirty="0" sz="550" spc="-15">
                <a:latin typeface="Arial"/>
                <a:cs typeface="Arial"/>
              </a:rPr>
              <a:t>Protein	</a:t>
            </a:r>
            <a:r>
              <a:rPr dirty="0" sz="550">
                <a:latin typeface="Arial"/>
                <a:cs typeface="Arial"/>
              </a:rPr>
              <a:t>22g</a:t>
            </a:r>
            <a:endParaRPr sz="5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  <a:tabLst>
                <a:tab pos="1285240" algn="l"/>
              </a:tabLst>
            </a:pPr>
            <a:r>
              <a:rPr dirty="0" sz="550" spc="-15">
                <a:latin typeface="Arial"/>
                <a:cs typeface="Arial"/>
              </a:rPr>
              <a:t>Carbohydrate	</a:t>
            </a:r>
            <a:r>
              <a:rPr dirty="0" sz="550" spc="-5">
                <a:latin typeface="Arial"/>
                <a:cs typeface="Arial"/>
              </a:rPr>
              <a:t>63g</a:t>
            </a:r>
            <a:endParaRPr sz="5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  <a:tabLst>
                <a:tab pos="1285240" algn="l"/>
              </a:tabLst>
            </a:pPr>
            <a:r>
              <a:rPr dirty="0" sz="550" spc="-30">
                <a:latin typeface="Arial"/>
                <a:cs typeface="Arial"/>
              </a:rPr>
              <a:t>Fat	</a:t>
            </a:r>
            <a:r>
              <a:rPr dirty="0" sz="550" spc="-15">
                <a:latin typeface="Arial"/>
                <a:cs typeface="Arial"/>
              </a:rPr>
              <a:t>1.5g</a:t>
            </a:r>
            <a:endParaRPr sz="5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  <a:tabLst>
                <a:tab pos="1285240" algn="l"/>
              </a:tabLst>
            </a:pPr>
            <a:r>
              <a:rPr dirty="0" sz="550" spc="-25">
                <a:latin typeface="Arial"/>
                <a:cs typeface="Arial"/>
              </a:rPr>
              <a:t>Fibre	</a:t>
            </a:r>
            <a:r>
              <a:rPr dirty="0" sz="550">
                <a:latin typeface="Arial"/>
                <a:cs typeface="Arial"/>
              </a:rPr>
              <a:t>15g</a:t>
            </a:r>
            <a:endParaRPr sz="550">
              <a:latin typeface="Arial"/>
              <a:cs typeface="Arial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2686046" y="8494694"/>
            <a:ext cx="491490" cy="234950"/>
          </a:xfrm>
          <a:prstGeom prst="rect">
            <a:avLst/>
          </a:prstGeom>
        </p:spPr>
        <p:txBody>
          <a:bodyPr wrap="square" lIns="0" tIns="3238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dirty="0" sz="550" spc="5" b="1">
                <a:latin typeface="Arial"/>
                <a:cs typeface="Arial"/>
              </a:rPr>
              <a:t>Vitamins</a:t>
            </a:r>
            <a:endParaRPr sz="5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dirty="0" sz="550" spc="5">
                <a:latin typeface="Arial"/>
                <a:cs typeface="Arial"/>
              </a:rPr>
              <a:t>Vit</a:t>
            </a:r>
            <a:r>
              <a:rPr dirty="0" sz="550" spc="-25">
                <a:latin typeface="Arial"/>
                <a:cs typeface="Arial"/>
              </a:rPr>
              <a:t> </a:t>
            </a:r>
            <a:r>
              <a:rPr dirty="0" sz="550" spc="-30">
                <a:latin typeface="Arial"/>
                <a:cs typeface="Arial"/>
              </a:rPr>
              <a:t>B1</a:t>
            </a:r>
            <a:r>
              <a:rPr dirty="0" sz="550" spc="-25">
                <a:latin typeface="Arial"/>
                <a:cs typeface="Arial"/>
              </a:rPr>
              <a:t> </a:t>
            </a:r>
            <a:r>
              <a:rPr dirty="0" sz="550" spc="-5">
                <a:latin typeface="Arial"/>
                <a:cs typeface="Arial"/>
              </a:rPr>
              <a:t>(thiamin)</a:t>
            </a:r>
            <a:endParaRPr sz="550">
              <a:latin typeface="Arial"/>
              <a:cs typeface="Arial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3958921" y="8614438"/>
            <a:ext cx="253365" cy="11557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550" spc="-10">
                <a:latin typeface="Arial"/>
                <a:cs typeface="Arial"/>
              </a:rPr>
              <a:t>0.64mg</a:t>
            </a:r>
            <a:endParaRPr sz="550">
              <a:latin typeface="Arial"/>
              <a:cs typeface="Arial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2686046" y="8719214"/>
            <a:ext cx="169545" cy="11557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550" spc="5">
                <a:latin typeface="Arial"/>
                <a:cs typeface="Arial"/>
              </a:rPr>
              <a:t>Vit</a:t>
            </a:r>
            <a:r>
              <a:rPr dirty="0" sz="550" spc="-25">
                <a:latin typeface="Arial"/>
                <a:cs typeface="Arial"/>
              </a:rPr>
              <a:t> </a:t>
            </a:r>
            <a:r>
              <a:rPr dirty="0" sz="550" spc="-65">
                <a:latin typeface="Arial"/>
                <a:cs typeface="Arial"/>
              </a:rPr>
              <a:t>C</a:t>
            </a:r>
            <a:endParaRPr sz="550">
              <a:latin typeface="Arial"/>
              <a:cs typeface="Arial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3958921" y="8719214"/>
            <a:ext cx="160655" cy="11557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550" spc="-5">
                <a:latin typeface="Arial"/>
                <a:cs typeface="Arial"/>
              </a:rPr>
              <a:t>0mg</a:t>
            </a:r>
            <a:endParaRPr sz="550">
              <a:latin typeface="Arial"/>
              <a:cs typeface="Arial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2686046" y="8913797"/>
            <a:ext cx="313690" cy="234950"/>
          </a:xfrm>
          <a:prstGeom prst="rect">
            <a:avLst/>
          </a:prstGeom>
        </p:spPr>
        <p:txBody>
          <a:bodyPr wrap="square" lIns="0" tIns="3238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dirty="0" sz="550" b="1">
                <a:latin typeface="Arial"/>
                <a:cs typeface="Arial"/>
              </a:rPr>
              <a:t>Minerals</a:t>
            </a:r>
            <a:endParaRPr sz="5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dirty="0" sz="550" spc="5">
                <a:latin typeface="Arial"/>
                <a:cs typeface="Arial"/>
              </a:rPr>
              <a:t>Iron</a:t>
            </a:r>
            <a:endParaRPr sz="550">
              <a:latin typeface="Arial"/>
              <a:cs typeface="Arial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3958921" y="9033541"/>
            <a:ext cx="213995" cy="11557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550" spc="-10">
                <a:latin typeface="Arial"/>
                <a:cs typeface="Arial"/>
              </a:rPr>
              <a:t>5.2mg</a:t>
            </a:r>
            <a:endParaRPr sz="550">
              <a:latin typeface="Arial"/>
              <a:cs typeface="Arial"/>
            </a:endParaRPr>
          </a:p>
        </p:txBody>
      </p:sp>
      <p:graphicFrame>
        <p:nvGraphicFramePr>
          <p:cNvPr id="112" name="object 112"/>
          <p:cNvGraphicFramePr>
            <a:graphicFrameLocks noGrp="1"/>
          </p:cNvGraphicFramePr>
          <p:nvPr/>
        </p:nvGraphicFramePr>
        <p:xfrm>
          <a:off x="568591" y="7478255"/>
          <a:ext cx="1668780" cy="16649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8380"/>
                <a:gridCol w="660400"/>
              </a:tblGrid>
              <a:tr h="127000"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55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Soursop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dirty="0" sz="550" spc="-5" b="1">
                          <a:latin typeface="Arial"/>
                          <a:cs typeface="Arial"/>
                        </a:rPr>
                        <a:t>Typical</a:t>
                      </a:r>
                      <a:r>
                        <a:rPr dirty="0" sz="550" b="1">
                          <a:latin typeface="Arial"/>
                          <a:cs typeface="Arial"/>
                        </a:rPr>
                        <a:t> composition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294640">
                        <a:lnSpc>
                          <a:spcPct val="100000"/>
                        </a:lnSpc>
                      </a:pPr>
                      <a:r>
                        <a:rPr dirty="0" sz="550" b="1">
                          <a:latin typeface="Arial"/>
                          <a:cs typeface="Arial"/>
                        </a:rPr>
                        <a:t>Per</a:t>
                      </a:r>
                      <a:r>
                        <a:rPr dirty="0" sz="5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50" b="1">
                          <a:latin typeface="Arial"/>
                          <a:cs typeface="Arial"/>
                        </a:rPr>
                        <a:t>100g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3175"/>
                </a:tc>
              </a:tr>
              <a:tr h="151130">
                <a:tc>
                  <a:txBody>
                    <a:bodyPr/>
                    <a:lstStyle/>
                    <a:p>
                      <a:pPr marL="29845">
                        <a:lnSpc>
                          <a:spcPts val="630"/>
                        </a:lnSpc>
                        <a:spcBef>
                          <a:spcPts val="459"/>
                        </a:spcBef>
                      </a:pPr>
                      <a:r>
                        <a:rPr dirty="0" sz="550" spc="-25">
                          <a:latin typeface="Arial"/>
                          <a:cs typeface="Arial"/>
                        </a:rPr>
                        <a:t>Energy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58419"/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ts val="630"/>
                        </a:lnSpc>
                        <a:spcBef>
                          <a:spcPts val="459"/>
                        </a:spcBef>
                      </a:pPr>
                      <a:r>
                        <a:rPr dirty="0" sz="550" spc="-10">
                          <a:latin typeface="Arial"/>
                          <a:cs typeface="Arial"/>
                        </a:rPr>
                        <a:t>276Kj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58419"/>
                </a:tc>
              </a:tr>
              <a:tr h="104775">
                <a:tc>
                  <a:txBody>
                    <a:bodyPr/>
                    <a:lstStyle/>
                    <a:p>
                      <a:pPr marL="29845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15">
                          <a:latin typeface="Arial"/>
                          <a:cs typeface="Arial"/>
                        </a:rPr>
                        <a:t>Protein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/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5">
                          <a:latin typeface="Arial"/>
                          <a:cs typeface="Arial"/>
                        </a:rPr>
                        <a:t>1g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/>
                </a:tc>
              </a:tr>
              <a:tr h="104775">
                <a:tc>
                  <a:txBody>
                    <a:bodyPr/>
                    <a:lstStyle/>
                    <a:p>
                      <a:pPr marL="29845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15">
                          <a:latin typeface="Arial"/>
                          <a:cs typeface="Arial"/>
                        </a:rPr>
                        <a:t>Carbohydrate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/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5">
                          <a:latin typeface="Arial"/>
                          <a:cs typeface="Arial"/>
                        </a:rPr>
                        <a:t>30g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/>
                </a:tc>
              </a:tr>
              <a:tr h="104775">
                <a:tc>
                  <a:txBody>
                    <a:bodyPr/>
                    <a:lstStyle/>
                    <a:p>
                      <a:pPr marL="29845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30">
                          <a:latin typeface="Arial"/>
                          <a:cs typeface="Arial"/>
                        </a:rPr>
                        <a:t>Fat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/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15">
                          <a:latin typeface="Arial"/>
                          <a:cs typeface="Arial"/>
                        </a:rPr>
                        <a:t>0.3g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/>
                </a:tc>
              </a:tr>
              <a:tr h="104775">
                <a:tc>
                  <a:txBody>
                    <a:bodyPr/>
                    <a:lstStyle/>
                    <a:p>
                      <a:pPr marL="29845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25">
                          <a:latin typeface="Arial"/>
                          <a:cs typeface="Arial"/>
                        </a:rPr>
                        <a:t>Fibre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/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15">
                          <a:latin typeface="Arial"/>
                          <a:cs typeface="Arial"/>
                        </a:rPr>
                        <a:t>3.3g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/>
                </a:tc>
              </a:tr>
              <a:tr h="3143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dirty="0" sz="550" spc="5" b="1">
                          <a:latin typeface="Arial"/>
                          <a:cs typeface="Arial"/>
                        </a:rPr>
                        <a:t>Vitamins</a:t>
                      </a:r>
                      <a:endParaRPr sz="550">
                        <a:latin typeface="Arial"/>
                        <a:cs typeface="Arial"/>
                      </a:endParaRPr>
                    </a:p>
                    <a:p>
                      <a:pPr marL="29845">
                        <a:lnSpc>
                          <a:spcPts val="630"/>
                        </a:lnSpc>
                        <a:spcBef>
                          <a:spcPts val="165"/>
                        </a:spcBef>
                      </a:pPr>
                      <a:r>
                        <a:rPr dirty="0" sz="550">
                          <a:latin typeface="Arial"/>
                          <a:cs typeface="Arial"/>
                        </a:rPr>
                        <a:t>Vit</a:t>
                      </a:r>
                      <a:r>
                        <a:rPr dirty="0" sz="55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50">
                          <a:latin typeface="Arial"/>
                          <a:cs typeface="Arial"/>
                        </a:rPr>
                        <a:t>B1</a:t>
                      </a:r>
                      <a:r>
                        <a:rPr dirty="0" sz="55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50">
                          <a:latin typeface="Arial"/>
                          <a:cs typeface="Arial"/>
                        </a:rPr>
                        <a:t>(thiamin)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698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294640">
                        <a:lnSpc>
                          <a:spcPts val="630"/>
                        </a:lnSpc>
                        <a:spcBef>
                          <a:spcPts val="360"/>
                        </a:spcBef>
                      </a:pPr>
                      <a:r>
                        <a:rPr dirty="0" sz="550" spc="-10">
                          <a:latin typeface="Arial"/>
                          <a:cs typeface="Arial"/>
                        </a:rPr>
                        <a:t>0.07mg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04775">
                <a:tc>
                  <a:txBody>
                    <a:bodyPr/>
                    <a:lstStyle/>
                    <a:p>
                      <a:pPr marL="29845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>
                          <a:latin typeface="Arial"/>
                          <a:cs typeface="Arial"/>
                        </a:rPr>
                        <a:t>Vit</a:t>
                      </a:r>
                      <a:r>
                        <a:rPr dirty="0" sz="55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50">
                          <a:latin typeface="Arial"/>
                          <a:cs typeface="Arial"/>
                        </a:rPr>
                        <a:t>C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/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ts val="630"/>
                        </a:lnSpc>
                        <a:spcBef>
                          <a:spcPts val="90"/>
                        </a:spcBef>
                      </a:pPr>
                      <a:r>
                        <a:rPr dirty="0" sz="550" spc="-5">
                          <a:latin typeface="Arial"/>
                          <a:cs typeface="Arial"/>
                        </a:rPr>
                        <a:t>21mg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1430"/>
                </a:tc>
              </a:tr>
              <a:tr h="3143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dirty="0" sz="550" b="1">
                          <a:latin typeface="Arial"/>
                          <a:cs typeface="Arial"/>
                        </a:rPr>
                        <a:t>Minerals</a:t>
                      </a:r>
                      <a:endParaRPr sz="550">
                        <a:latin typeface="Arial"/>
                        <a:cs typeface="Arial"/>
                      </a:endParaRPr>
                    </a:p>
                    <a:p>
                      <a:pPr marL="29845">
                        <a:lnSpc>
                          <a:spcPts val="630"/>
                        </a:lnSpc>
                        <a:spcBef>
                          <a:spcPts val="165"/>
                        </a:spcBef>
                      </a:pPr>
                      <a:r>
                        <a:rPr dirty="0" sz="550" spc="5">
                          <a:latin typeface="Arial"/>
                          <a:cs typeface="Arial"/>
                        </a:rPr>
                        <a:t>Iron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698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294640">
                        <a:lnSpc>
                          <a:spcPts val="630"/>
                        </a:lnSpc>
                        <a:spcBef>
                          <a:spcPts val="360"/>
                        </a:spcBef>
                      </a:pPr>
                      <a:r>
                        <a:rPr dirty="0" sz="550" spc="-10">
                          <a:latin typeface="Arial"/>
                          <a:cs typeface="Arial"/>
                        </a:rPr>
                        <a:t>0.6mg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113" name="object 113"/>
          <p:cNvSpPr/>
          <p:nvPr/>
        </p:nvSpPr>
        <p:spPr>
          <a:xfrm>
            <a:off x="598521" y="7991632"/>
            <a:ext cx="1609090" cy="0"/>
          </a:xfrm>
          <a:custGeom>
            <a:avLst/>
            <a:gdLst/>
            <a:ahLst/>
            <a:cxnLst/>
            <a:rect l="l" t="t" r="r" b="b"/>
            <a:pathLst>
              <a:path w="1609089" h="0">
                <a:moveTo>
                  <a:pt x="0" y="0"/>
                </a:moveTo>
                <a:lnTo>
                  <a:pt x="1608582" y="0"/>
                </a:lnTo>
              </a:path>
            </a:pathLst>
          </a:custGeom>
          <a:ln w="37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598521" y="8096407"/>
            <a:ext cx="1609090" cy="0"/>
          </a:xfrm>
          <a:custGeom>
            <a:avLst/>
            <a:gdLst/>
            <a:ahLst/>
            <a:cxnLst/>
            <a:rect l="l" t="t" r="r" b="b"/>
            <a:pathLst>
              <a:path w="1609089" h="0">
                <a:moveTo>
                  <a:pt x="0" y="0"/>
                </a:moveTo>
                <a:lnTo>
                  <a:pt x="1608582" y="0"/>
                </a:lnTo>
              </a:path>
            </a:pathLst>
          </a:custGeom>
          <a:ln w="37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598521" y="8201183"/>
            <a:ext cx="1609090" cy="0"/>
          </a:xfrm>
          <a:custGeom>
            <a:avLst/>
            <a:gdLst/>
            <a:ahLst/>
            <a:cxnLst/>
            <a:rect l="l" t="t" r="r" b="b"/>
            <a:pathLst>
              <a:path w="1609089" h="0">
                <a:moveTo>
                  <a:pt x="0" y="0"/>
                </a:moveTo>
                <a:lnTo>
                  <a:pt x="1608582" y="0"/>
                </a:lnTo>
              </a:path>
            </a:pathLst>
          </a:custGeom>
          <a:ln w="37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598521" y="8305958"/>
            <a:ext cx="1609090" cy="0"/>
          </a:xfrm>
          <a:custGeom>
            <a:avLst/>
            <a:gdLst/>
            <a:ahLst/>
            <a:cxnLst/>
            <a:rect l="l" t="t" r="r" b="b"/>
            <a:pathLst>
              <a:path w="1609089" h="0">
                <a:moveTo>
                  <a:pt x="0" y="0"/>
                </a:moveTo>
                <a:lnTo>
                  <a:pt x="1608582" y="0"/>
                </a:lnTo>
              </a:path>
            </a:pathLst>
          </a:custGeom>
          <a:ln w="37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598521" y="8410733"/>
            <a:ext cx="1609090" cy="0"/>
          </a:xfrm>
          <a:custGeom>
            <a:avLst/>
            <a:gdLst/>
            <a:ahLst/>
            <a:cxnLst/>
            <a:rect l="l" t="t" r="r" b="b"/>
            <a:pathLst>
              <a:path w="1609089" h="0">
                <a:moveTo>
                  <a:pt x="0" y="0"/>
                </a:moveTo>
                <a:lnTo>
                  <a:pt x="1608582" y="0"/>
                </a:lnTo>
              </a:path>
            </a:pathLst>
          </a:custGeom>
          <a:ln w="37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598521" y="8725061"/>
            <a:ext cx="1609090" cy="0"/>
          </a:xfrm>
          <a:custGeom>
            <a:avLst/>
            <a:gdLst/>
            <a:ahLst/>
            <a:cxnLst/>
            <a:rect l="l" t="t" r="r" b="b"/>
            <a:pathLst>
              <a:path w="1609089" h="0">
                <a:moveTo>
                  <a:pt x="0" y="0"/>
                </a:moveTo>
                <a:lnTo>
                  <a:pt x="1608582" y="0"/>
                </a:lnTo>
              </a:path>
            </a:pathLst>
          </a:custGeom>
          <a:ln w="37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598521" y="8829836"/>
            <a:ext cx="1609090" cy="0"/>
          </a:xfrm>
          <a:custGeom>
            <a:avLst/>
            <a:gdLst/>
            <a:ahLst/>
            <a:cxnLst/>
            <a:rect l="l" t="t" r="r" b="b"/>
            <a:pathLst>
              <a:path w="1609089" h="0">
                <a:moveTo>
                  <a:pt x="0" y="0"/>
                </a:moveTo>
                <a:lnTo>
                  <a:pt x="1608582" y="0"/>
                </a:lnTo>
              </a:path>
            </a:pathLst>
          </a:custGeom>
          <a:ln w="37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598521" y="9144162"/>
            <a:ext cx="1609090" cy="0"/>
          </a:xfrm>
          <a:custGeom>
            <a:avLst/>
            <a:gdLst/>
            <a:ahLst/>
            <a:cxnLst/>
            <a:rect l="l" t="t" r="r" b="b"/>
            <a:pathLst>
              <a:path w="1609089" h="0">
                <a:moveTo>
                  <a:pt x="0" y="0"/>
                </a:moveTo>
                <a:lnTo>
                  <a:pt x="1608582" y="0"/>
                </a:lnTo>
              </a:path>
            </a:pathLst>
          </a:custGeom>
          <a:ln w="37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16562"/>
            <a:ext cx="132143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65" b="1">
                <a:solidFill>
                  <a:srgbClr val="A70230"/>
                </a:solidFill>
                <a:latin typeface="Arial"/>
                <a:cs typeface="Arial"/>
              </a:rPr>
              <a:t>Classroom</a:t>
            </a:r>
            <a:r>
              <a:rPr dirty="0" sz="1100" spc="-65" b="1">
                <a:solidFill>
                  <a:srgbClr val="A70230"/>
                </a:solidFill>
                <a:latin typeface="Arial"/>
                <a:cs typeface="Arial"/>
              </a:rPr>
              <a:t> </a:t>
            </a:r>
            <a:r>
              <a:rPr dirty="0" sz="1100" spc="-60" b="1">
                <a:solidFill>
                  <a:srgbClr val="A70230"/>
                </a:solidFill>
                <a:latin typeface="Arial"/>
                <a:cs typeface="Arial"/>
              </a:rPr>
              <a:t>resources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200" y="10234804"/>
            <a:ext cx="6635115" cy="0"/>
          </a:xfrm>
          <a:custGeom>
            <a:avLst/>
            <a:gdLst/>
            <a:ahLst/>
            <a:cxnLst/>
            <a:rect l="l" t="t" r="r" b="b"/>
            <a:pathLst>
              <a:path w="6635115" h="0">
                <a:moveTo>
                  <a:pt x="0" y="0"/>
                </a:moveTo>
                <a:lnTo>
                  <a:pt x="6634797" y="0"/>
                </a:lnTo>
              </a:path>
            </a:pathLst>
          </a:custGeom>
          <a:ln w="6350">
            <a:solidFill>
              <a:srgbClr val="9C9E9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735179"/>
            <a:ext cx="6635115" cy="0"/>
          </a:xfrm>
          <a:custGeom>
            <a:avLst/>
            <a:gdLst/>
            <a:ahLst/>
            <a:cxnLst/>
            <a:rect l="l" t="t" r="r" b="b"/>
            <a:pathLst>
              <a:path w="6635115" h="0">
                <a:moveTo>
                  <a:pt x="0" y="0"/>
                </a:moveTo>
                <a:lnTo>
                  <a:pt x="6634797" y="0"/>
                </a:lnTo>
              </a:path>
            </a:pathLst>
          </a:custGeom>
          <a:ln w="6350">
            <a:solidFill>
              <a:srgbClr val="9C9E9F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57200" y="1269009"/>
          <a:ext cx="6642734" cy="20662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7985"/>
                <a:gridCol w="1657985"/>
                <a:gridCol w="1657985"/>
                <a:gridCol w="1657985"/>
              </a:tblGrid>
              <a:tr h="222885">
                <a:tc gridSpan="4"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2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Guideline</a:t>
                      </a:r>
                      <a:r>
                        <a:rPr dirty="0" sz="12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daily</a:t>
                      </a:r>
                      <a:r>
                        <a:rPr dirty="0" sz="12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amounts</a:t>
                      </a:r>
                      <a:r>
                        <a:rPr dirty="0" sz="12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(GDAs)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20320">
                    <a:solidFill>
                      <a:srgbClr val="A7023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228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9C9E9F"/>
                      </a:solidFill>
                      <a:prstDash val="solid"/>
                    </a:lnL>
                    <a:lnR w="6350">
                      <a:solidFill>
                        <a:srgbClr val="9C9E9F"/>
                      </a:solidFill>
                      <a:prstDash val="solid"/>
                    </a:lnR>
                    <a:lnB w="6350">
                      <a:solidFill>
                        <a:srgbClr val="9C9E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2796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000" spc="-35" b="1">
                          <a:latin typeface="Arial"/>
                          <a:cs typeface="Arial"/>
                        </a:rPr>
                        <a:t>Women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0">
                    <a:lnL w="6350">
                      <a:solidFill>
                        <a:srgbClr val="9C9E9F"/>
                      </a:solidFill>
                      <a:prstDash val="solid"/>
                    </a:lnL>
                    <a:lnR w="6350">
                      <a:solidFill>
                        <a:srgbClr val="9C9E9F"/>
                      </a:solidFill>
                      <a:prstDash val="solid"/>
                    </a:lnR>
                    <a:lnB w="6350">
                      <a:solidFill>
                        <a:srgbClr val="9C9E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2796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Men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0">
                    <a:lnL w="6350">
                      <a:solidFill>
                        <a:srgbClr val="9C9E9F"/>
                      </a:solidFill>
                      <a:prstDash val="solid"/>
                    </a:lnL>
                    <a:lnR w="6350">
                      <a:solidFill>
                        <a:srgbClr val="9C9E9F"/>
                      </a:solidFill>
                      <a:prstDash val="solid"/>
                    </a:lnR>
                    <a:lnB w="6350">
                      <a:solidFill>
                        <a:srgbClr val="9C9E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2796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000" spc="-35" b="1">
                          <a:latin typeface="Arial"/>
                          <a:cs typeface="Arial"/>
                        </a:rPr>
                        <a:t>Children</a:t>
                      </a:r>
                      <a:r>
                        <a:rPr dirty="0" sz="10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(5-10</a:t>
                      </a:r>
                      <a:r>
                        <a:rPr dirty="0" sz="10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45" b="1">
                          <a:latin typeface="Arial"/>
                          <a:cs typeface="Arial"/>
                        </a:rPr>
                        <a:t>years)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0">
                    <a:lnL w="6350">
                      <a:solidFill>
                        <a:srgbClr val="9C9E9F"/>
                      </a:solidFill>
                      <a:prstDash val="solid"/>
                    </a:lnL>
                    <a:lnR w="6350">
                      <a:solidFill>
                        <a:srgbClr val="9C9E9F"/>
                      </a:solidFill>
                      <a:prstDash val="solid"/>
                    </a:lnR>
                    <a:lnB w="6350">
                      <a:solidFill>
                        <a:srgbClr val="9C9E9F"/>
                      </a:solidFill>
                      <a:prstDash val="solid"/>
                    </a:lnB>
                  </a:tcPr>
                </a:tc>
              </a:tr>
              <a:tr h="202565">
                <a:tc>
                  <a:txBody>
                    <a:bodyPr/>
                    <a:lstStyle/>
                    <a:p>
                      <a:pPr marL="13906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000" spc="-70">
                          <a:latin typeface="Arial"/>
                          <a:cs typeface="Arial"/>
                        </a:rPr>
                        <a:t>Calories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0">
                    <a:lnL w="6350">
                      <a:solidFill>
                        <a:srgbClr val="9C9E9F"/>
                      </a:solidFill>
                      <a:prstDash val="solid"/>
                    </a:lnL>
                    <a:lnR w="6350">
                      <a:solidFill>
                        <a:srgbClr val="9C9E9F"/>
                      </a:solidFill>
                      <a:prstDash val="solid"/>
                    </a:lnR>
                    <a:lnT w="6350">
                      <a:solidFill>
                        <a:srgbClr val="9C9E9F"/>
                      </a:solidFill>
                      <a:prstDash val="solid"/>
                    </a:lnT>
                    <a:lnB w="6350">
                      <a:solidFill>
                        <a:srgbClr val="9C9E9F"/>
                      </a:solidFill>
                      <a:prstDash val="solid"/>
                    </a:lnB>
                    <a:solidFill>
                      <a:srgbClr val="D9DADB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4066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000" spc="-65">
                          <a:latin typeface="Arial"/>
                          <a:cs typeface="Arial"/>
                        </a:rPr>
                        <a:t>2,000Kcal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0">
                    <a:lnL w="6350">
                      <a:solidFill>
                        <a:srgbClr val="9C9E9F"/>
                      </a:solidFill>
                      <a:prstDash val="solid"/>
                    </a:lnL>
                    <a:lnR w="6350">
                      <a:solidFill>
                        <a:srgbClr val="9C9E9F"/>
                      </a:solidFill>
                      <a:prstDash val="solid"/>
                    </a:lnR>
                    <a:lnT w="6350">
                      <a:solidFill>
                        <a:srgbClr val="9C9E9F"/>
                      </a:solidFill>
                      <a:prstDash val="solid"/>
                    </a:lnT>
                    <a:lnB w="6350">
                      <a:solidFill>
                        <a:srgbClr val="9C9E9F"/>
                      </a:solidFill>
                      <a:prstDash val="solid"/>
                    </a:lnB>
                    <a:solidFill>
                      <a:srgbClr val="D9DADB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2796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000" spc="-55">
                          <a:latin typeface="Arial"/>
                          <a:cs typeface="Arial"/>
                        </a:rPr>
                        <a:t>2,500kcal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0">
                    <a:lnL w="6350">
                      <a:solidFill>
                        <a:srgbClr val="9C9E9F"/>
                      </a:solidFill>
                      <a:prstDash val="solid"/>
                    </a:lnL>
                    <a:lnR w="6350">
                      <a:solidFill>
                        <a:srgbClr val="9C9E9F"/>
                      </a:solidFill>
                      <a:prstDash val="solid"/>
                    </a:lnR>
                    <a:lnT w="6350">
                      <a:solidFill>
                        <a:srgbClr val="9C9E9F"/>
                      </a:solidFill>
                      <a:prstDash val="solid"/>
                    </a:lnT>
                    <a:lnB w="6350">
                      <a:solidFill>
                        <a:srgbClr val="9C9E9F"/>
                      </a:solidFill>
                      <a:prstDash val="solid"/>
                    </a:lnB>
                    <a:solidFill>
                      <a:srgbClr val="D9DADB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2796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000">
                          <a:latin typeface="Arial"/>
                          <a:cs typeface="Arial"/>
                        </a:rPr>
                        <a:t>1,800</a:t>
                      </a:r>
                      <a:r>
                        <a:rPr dirty="0" sz="10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Kcal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0">
                    <a:lnL w="6350">
                      <a:solidFill>
                        <a:srgbClr val="9C9E9F"/>
                      </a:solidFill>
                      <a:prstDash val="solid"/>
                    </a:lnL>
                    <a:lnR w="6350">
                      <a:solidFill>
                        <a:srgbClr val="9C9E9F"/>
                      </a:solidFill>
                      <a:prstDash val="solid"/>
                    </a:lnR>
                    <a:lnT w="6350">
                      <a:solidFill>
                        <a:srgbClr val="9C9E9F"/>
                      </a:solidFill>
                      <a:prstDash val="solid"/>
                    </a:lnT>
                    <a:lnB w="6350">
                      <a:solidFill>
                        <a:srgbClr val="9C9E9F"/>
                      </a:solidFill>
                      <a:prstDash val="solid"/>
                    </a:lnB>
                    <a:solidFill>
                      <a:srgbClr val="D9DADB"/>
                    </a:solidFill>
                  </a:tcPr>
                </a:tc>
              </a:tr>
              <a:tr h="202565">
                <a:tc>
                  <a:txBody>
                    <a:bodyPr/>
                    <a:lstStyle/>
                    <a:p>
                      <a:pPr marL="13906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000" spc="-55">
                          <a:latin typeface="Arial"/>
                          <a:cs typeface="Arial"/>
                        </a:rPr>
                        <a:t>Protein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0">
                    <a:lnL w="6350">
                      <a:solidFill>
                        <a:srgbClr val="9C9E9F"/>
                      </a:solidFill>
                      <a:prstDash val="solid"/>
                    </a:lnL>
                    <a:lnR w="6350">
                      <a:solidFill>
                        <a:srgbClr val="9C9E9F"/>
                      </a:solidFill>
                      <a:prstDash val="solid"/>
                    </a:lnR>
                    <a:lnT w="6350">
                      <a:solidFill>
                        <a:srgbClr val="9C9E9F"/>
                      </a:solidFill>
                      <a:prstDash val="solid"/>
                    </a:lnT>
                    <a:lnB w="6350">
                      <a:solidFill>
                        <a:srgbClr val="9C9E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4066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000" spc="-40">
                          <a:latin typeface="Arial"/>
                          <a:cs typeface="Arial"/>
                        </a:rPr>
                        <a:t>45g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0">
                    <a:lnL w="6350">
                      <a:solidFill>
                        <a:srgbClr val="9C9E9F"/>
                      </a:solidFill>
                      <a:prstDash val="solid"/>
                    </a:lnL>
                    <a:lnR w="6350">
                      <a:solidFill>
                        <a:srgbClr val="9C9E9F"/>
                      </a:solidFill>
                      <a:prstDash val="solid"/>
                    </a:lnR>
                    <a:lnT w="6350">
                      <a:solidFill>
                        <a:srgbClr val="9C9E9F"/>
                      </a:solidFill>
                      <a:prstDash val="solid"/>
                    </a:lnT>
                    <a:lnB w="6350">
                      <a:solidFill>
                        <a:srgbClr val="9C9E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2796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000" spc="-40">
                          <a:latin typeface="Arial"/>
                          <a:cs typeface="Arial"/>
                        </a:rPr>
                        <a:t>55g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0">
                    <a:lnL w="6350">
                      <a:solidFill>
                        <a:srgbClr val="9C9E9F"/>
                      </a:solidFill>
                      <a:prstDash val="solid"/>
                    </a:lnL>
                    <a:lnR w="6350">
                      <a:solidFill>
                        <a:srgbClr val="9C9E9F"/>
                      </a:solidFill>
                      <a:prstDash val="solid"/>
                    </a:lnR>
                    <a:lnT w="6350">
                      <a:solidFill>
                        <a:srgbClr val="9C9E9F"/>
                      </a:solidFill>
                      <a:prstDash val="solid"/>
                    </a:lnT>
                    <a:lnB w="6350">
                      <a:solidFill>
                        <a:srgbClr val="9C9E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2796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000" spc="-40">
                          <a:latin typeface="Arial"/>
                          <a:cs typeface="Arial"/>
                        </a:rPr>
                        <a:t>24g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0">
                    <a:lnL w="6350">
                      <a:solidFill>
                        <a:srgbClr val="9C9E9F"/>
                      </a:solidFill>
                      <a:prstDash val="solid"/>
                    </a:lnL>
                    <a:lnR w="6350">
                      <a:solidFill>
                        <a:srgbClr val="9C9E9F"/>
                      </a:solidFill>
                      <a:prstDash val="solid"/>
                    </a:lnR>
                    <a:lnT w="6350">
                      <a:solidFill>
                        <a:srgbClr val="9C9E9F"/>
                      </a:solidFill>
                      <a:prstDash val="solid"/>
                    </a:lnT>
                    <a:lnB w="6350">
                      <a:solidFill>
                        <a:srgbClr val="9C9E9F"/>
                      </a:solidFill>
                      <a:prstDash val="solid"/>
                    </a:lnB>
                  </a:tcPr>
                </a:tc>
              </a:tr>
              <a:tr h="202565">
                <a:tc>
                  <a:txBody>
                    <a:bodyPr/>
                    <a:lstStyle/>
                    <a:p>
                      <a:pPr marL="13906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000" spc="-55">
                          <a:latin typeface="Arial"/>
                          <a:cs typeface="Arial"/>
                        </a:rPr>
                        <a:t>Carbohydrate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0">
                    <a:lnL w="6350">
                      <a:solidFill>
                        <a:srgbClr val="9C9E9F"/>
                      </a:solidFill>
                      <a:prstDash val="solid"/>
                    </a:lnL>
                    <a:lnR w="6350">
                      <a:solidFill>
                        <a:srgbClr val="9C9E9F"/>
                      </a:solidFill>
                      <a:prstDash val="solid"/>
                    </a:lnR>
                    <a:lnT w="6350">
                      <a:solidFill>
                        <a:srgbClr val="9C9E9F"/>
                      </a:solidFill>
                      <a:prstDash val="solid"/>
                    </a:lnT>
                    <a:lnB w="6350">
                      <a:solidFill>
                        <a:srgbClr val="9C9E9F"/>
                      </a:solidFill>
                      <a:prstDash val="solid"/>
                    </a:lnB>
                    <a:solidFill>
                      <a:srgbClr val="D9DADB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4066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000" spc="-40">
                          <a:latin typeface="Arial"/>
                          <a:cs typeface="Arial"/>
                        </a:rPr>
                        <a:t>230g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0">
                    <a:lnL w="6350">
                      <a:solidFill>
                        <a:srgbClr val="9C9E9F"/>
                      </a:solidFill>
                      <a:prstDash val="solid"/>
                    </a:lnL>
                    <a:lnR w="6350">
                      <a:solidFill>
                        <a:srgbClr val="9C9E9F"/>
                      </a:solidFill>
                      <a:prstDash val="solid"/>
                    </a:lnR>
                    <a:lnT w="6350">
                      <a:solidFill>
                        <a:srgbClr val="9C9E9F"/>
                      </a:solidFill>
                      <a:prstDash val="solid"/>
                    </a:lnT>
                    <a:lnB w="6350">
                      <a:solidFill>
                        <a:srgbClr val="9C9E9F"/>
                      </a:solidFill>
                      <a:prstDash val="solid"/>
                    </a:lnB>
                    <a:solidFill>
                      <a:srgbClr val="D9DADB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2796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000" spc="-40">
                          <a:latin typeface="Arial"/>
                          <a:cs typeface="Arial"/>
                        </a:rPr>
                        <a:t>300g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0">
                    <a:lnL w="6350">
                      <a:solidFill>
                        <a:srgbClr val="9C9E9F"/>
                      </a:solidFill>
                      <a:prstDash val="solid"/>
                    </a:lnL>
                    <a:lnR w="6350">
                      <a:solidFill>
                        <a:srgbClr val="9C9E9F"/>
                      </a:solidFill>
                      <a:prstDash val="solid"/>
                    </a:lnR>
                    <a:lnT w="6350">
                      <a:solidFill>
                        <a:srgbClr val="9C9E9F"/>
                      </a:solidFill>
                      <a:prstDash val="solid"/>
                    </a:lnT>
                    <a:lnB w="6350">
                      <a:solidFill>
                        <a:srgbClr val="9C9E9F"/>
                      </a:solidFill>
                      <a:prstDash val="solid"/>
                    </a:lnB>
                    <a:solidFill>
                      <a:srgbClr val="D9DADB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2796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000" spc="-40">
                          <a:latin typeface="Arial"/>
                          <a:cs typeface="Arial"/>
                        </a:rPr>
                        <a:t>220g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0">
                    <a:lnL w="6350">
                      <a:solidFill>
                        <a:srgbClr val="9C9E9F"/>
                      </a:solidFill>
                      <a:prstDash val="solid"/>
                    </a:lnL>
                    <a:lnR w="6350">
                      <a:solidFill>
                        <a:srgbClr val="9C9E9F"/>
                      </a:solidFill>
                      <a:prstDash val="solid"/>
                    </a:lnR>
                    <a:lnT w="6350">
                      <a:solidFill>
                        <a:srgbClr val="9C9E9F"/>
                      </a:solidFill>
                      <a:prstDash val="solid"/>
                    </a:lnT>
                    <a:lnB w="6350">
                      <a:solidFill>
                        <a:srgbClr val="9C9E9F"/>
                      </a:solidFill>
                      <a:prstDash val="solid"/>
                    </a:lnB>
                    <a:solidFill>
                      <a:srgbClr val="D9DADB"/>
                    </a:solidFill>
                  </a:tcPr>
                </a:tc>
              </a:tr>
              <a:tr h="202565">
                <a:tc>
                  <a:txBody>
                    <a:bodyPr/>
                    <a:lstStyle/>
                    <a:p>
                      <a:pPr marL="13906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000" spc="-95">
                          <a:latin typeface="Arial"/>
                          <a:cs typeface="Arial"/>
                        </a:rPr>
                        <a:t>Sugars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0">
                    <a:lnL w="6350">
                      <a:solidFill>
                        <a:srgbClr val="9C9E9F"/>
                      </a:solidFill>
                      <a:prstDash val="solid"/>
                    </a:lnL>
                    <a:lnR w="6350">
                      <a:solidFill>
                        <a:srgbClr val="9C9E9F"/>
                      </a:solidFill>
                      <a:prstDash val="solid"/>
                    </a:lnR>
                    <a:lnT w="6350">
                      <a:solidFill>
                        <a:srgbClr val="9C9E9F"/>
                      </a:solidFill>
                      <a:prstDash val="solid"/>
                    </a:lnT>
                    <a:lnB w="6350">
                      <a:solidFill>
                        <a:srgbClr val="9C9E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4066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000" spc="-40">
                          <a:latin typeface="Arial"/>
                          <a:cs typeface="Arial"/>
                        </a:rPr>
                        <a:t>90g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0">
                    <a:lnL w="6350">
                      <a:solidFill>
                        <a:srgbClr val="9C9E9F"/>
                      </a:solidFill>
                      <a:prstDash val="solid"/>
                    </a:lnL>
                    <a:lnR w="6350">
                      <a:solidFill>
                        <a:srgbClr val="9C9E9F"/>
                      </a:solidFill>
                      <a:prstDash val="solid"/>
                    </a:lnR>
                    <a:lnT w="6350">
                      <a:solidFill>
                        <a:srgbClr val="9C9E9F"/>
                      </a:solidFill>
                      <a:prstDash val="solid"/>
                    </a:lnT>
                    <a:lnB w="6350">
                      <a:solidFill>
                        <a:srgbClr val="9C9E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2796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000" spc="-40">
                          <a:latin typeface="Arial"/>
                          <a:cs typeface="Arial"/>
                        </a:rPr>
                        <a:t>120g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0">
                    <a:lnL w="6350">
                      <a:solidFill>
                        <a:srgbClr val="9C9E9F"/>
                      </a:solidFill>
                      <a:prstDash val="solid"/>
                    </a:lnL>
                    <a:lnR w="6350">
                      <a:solidFill>
                        <a:srgbClr val="9C9E9F"/>
                      </a:solidFill>
                      <a:prstDash val="solid"/>
                    </a:lnR>
                    <a:lnT w="6350">
                      <a:solidFill>
                        <a:srgbClr val="9C9E9F"/>
                      </a:solidFill>
                      <a:prstDash val="solid"/>
                    </a:lnT>
                    <a:lnB w="6350">
                      <a:solidFill>
                        <a:srgbClr val="9C9E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2796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000" spc="-40">
                          <a:latin typeface="Arial"/>
                          <a:cs typeface="Arial"/>
                        </a:rPr>
                        <a:t>85g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0">
                    <a:lnL w="6350">
                      <a:solidFill>
                        <a:srgbClr val="9C9E9F"/>
                      </a:solidFill>
                      <a:prstDash val="solid"/>
                    </a:lnL>
                    <a:lnR w="6350">
                      <a:solidFill>
                        <a:srgbClr val="9C9E9F"/>
                      </a:solidFill>
                      <a:prstDash val="solid"/>
                    </a:lnR>
                    <a:lnT w="6350">
                      <a:solidFill>
                        <a:srgbClr val="9C9E9F"/>
                      </a:solidFill>
                      <a:prstDash val="solid"/>
                    </a:lnT>
                    <a:lnB w="6350">
                      <a:solidFill>
                        <a:srgbClr val="9C9E9F"/>
                      </a:solidFill>
                      <a:prstDash val="solid"/>
                    </a:lnB>
                  </a:tcPr>
                </a:tc>
              </a:tr>
              <a:tr h="202565">
                <a:tc>
                  <a:txBody>
                    <a:bodyPr/>
                    <a:lstStyle/>
                    <a:p>
                      <a:pPr marL="13906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000" spc="-80">
                          <a:latin typeface="Arial"/>
                          <a:cs typeface="Arial"/>
                        </a:rPr>
                        <a:t>Fat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0">
                    <a:lnL w="6350">
                      <a:solidFill>
                        <a:srgbClr val="9C9E9F"/>
                      </a:solidFill>
                      <a:prstDash val="solid"/>
                    </a:lnL>
                    <a:lnR w="6350">
                      <a:solidFill>
                        <a:srgbClr val="9C9E9F"/>
                      </a:solidFill>
                      <a:prstDash val="solid"/>
                    </a:lnR>
                    <a:lnT w="6350">
                      <a:solidFill>
                        <a:srgbClr val="9C9E9F"/>
                      </a:solidFill>
                      <a:prstDash val="solid"/>
                    </a:lnT>
                    <a:lnB w="6350">
                      <a:solidFill>
                        <a:srgbClr val="9C9E9F"/>
                      </a:solidFill>
                      <a:prstDash val="solid"/>
                    </a:lnB>
                    <a:solidFill>
                      <a:srgbClr val="D9DADB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4066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000" spc="-40">
                          <a:latin typeface="Arial"/>
                          <a:cs typeface="Arial"/>
                        </a:rPr>
                        <a:t>70g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0">
                    <a:lnL w="6350">
                      <a:solidFill>
                        <a:srgbClr val="9C9E9F"/>
                      </a:solidFill>
                      <a:prstDash val="solid"/>
                    </a:lnL>
                    <a:lnR w="6350">
                      <a:solidFill>
                        <a:srgbClr val="9C9E9F"/>
                      </a:solidFill>
                      <a:prstDash val="solid"/>
                    </a:lnR>
                    <a:lnT w="6350">
                      <a:solidFill>
                        <a:srgbClr val="9C9E9F"/>
                      </a:solidFill>
                      <a:prstDash val="solid"/>
                    </a:lnT>
                    <a:lnB w="6350">
                      <a:solidFill>
                        <a:srgbClr val="9C9E9F"/>
                      </a:solidFill>
                      <a:prstDash val="solid"/>
                    </a:lnB>
                    <a:solidFill>
                      <a:srgbClr val="D9DADB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2796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000" spc="-40">
                          <a:latin typeface="Arial"/>
                          <a:cs typeface="Arial"/>
                        </a:rPr>
                        <a:t>95g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0">
                    <a:lnL w="6350">
                      <a:solidFill>
                        <a:srgbClr val="9C9E9F"/>
                      </a:solidFill>
                      <a:prstDash val="solid"/>
                    </a:lnL>
                    <a:lnR w="6350">
                      <a:solidFill>
                        <a:srgbClr val="9C9E9F"/>
                      </a:solidFill>
                      <a:prstDash val="solid"/>
                    </a:lnR>
                    <a:lnT w="6350">
                      <a:solidFill>
                        <a:srgbClr val="9C9E9F"/>
                      </a:solidFill>
                      <a:prstDash val="solid"/>
                    </a:lnT>
                    <a:lnB w="6350">
                      <a:solidFill>
                        <a:srgbClr val="9C9E9F"/>
                      </a:solidFill>
                      <a:prstDash val="solid"/>
                    </a:lnB>
                    <a:solidFill>
                      <a:srgbClr val="D9DADB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2796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000" spc="-40">
                          <a:latin typeface="Arial"/>
                          <a:cs typeface="Arial"/>
                        </a:rPr>
                        <a:t>70g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0">
                    <a:lnL w="6350">
                      <a:solidFill>
                        <a:srgbClr val="9C9E9F"/>
                      </a:solidFill>
                      <a:prstDash val="solid"/>
                    </a:lnL>
                    <a:lnR w="6350">
                      <a:solidFill>
                        <a:srgbClr val="9C9E9F"/>
                      </a:solidFill>
                      <a:prstDash val="solid"/>
                    </a:lnR>
                    <a:lnT w="6350">
                      <a:solidFill>
                        <a:srgbClr val="9C9E9F"/>
                      </a:solidFill>
                      <a:prstDash val="solid"/>
                    </a:lnT>
                    <a:lnB w="6350">
                      <a:solidFill>
                        <a:srgbClr val="9C9E9F"/>
                      </a:solidFill>
                      <a:prstDash val="solid"/>
                    </a:lnB>
                    <a:solidFill>
                      <a:srgbClr val="D9DADB"/>
                    </a:solidFill>
                  </a:tcPr>
                </a:tc>
              </a:tr>
              <a:tr h="202565">
                <a:tc>
                  <a:txBody>
                    <a:bodyPr/>
                    <a:lstStyle/>
                    <a:p>
                      <a:pPr marL="13906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000" spc="-70">
                          <a:latin typeface="Arial"/>
                          <a:cs typeface="Arial"/>
                        </a:rPr>
                        <a:t>Saturates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0">
                    <a:lnL w="6350">
                      <a:solidFill>
                        <a:srgbClr val="9C9E9F"/>
                      </a:solidFill>
                      <a:prstDash val="solid"/>
                    </a:lnL>
                    <a:lnR w="6350">
                      <a:solidFill>
                        <a:srgbClr val="9C9E9F"/>
                      </a:solidFill>
                      <a:prstDash val="solid"/>
                    </a:lnR>
                    <a:lnT w="6350">
                      <a:solidFill>
                        <a:srgbClr val="9C9E9F"/>
                      </a:solidFill>
                      <a:prstDash val="solid"/>
                    </a:lnT>
                    <a:lnB w="6350">
                      <a:solidFill>
                        <a:srgbClr val="9C9E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4066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000" spc="-40">
                          <a:latin typeface="Arial"/>
                          <a:cs typeface="Arial"/>
                        </a:rPr>
                        <a:t>20g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0">
                    <a:lnL w="6350">
                      <a:solidFill>
                        <a:srgbClr val="9C9E9F"/>
                      </a:solidFill>
                      <a:prstDash val="solid"/>
                    </a:lnL>
                    <a:lnR w="6350">
                      <a:solidFill>
                        <a:srgbClr val="9C9E9F"/>
                      </a:solidFill>
                      <a:prstDash val="solid"/>
                    </a:lnR>
                    <a:lnT w="6350">
                      <a:solidFill>
                        <a:srgbClr val="9C9E9F"/>
                      </a:solidFill>
                      <a:prstDash val="solid"/>
                    </a:lnT>
                    <a:lnB w="6350">
                      <a:solidFill>
                        <a:srgbClr val="9C9E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2796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000" spc="-40">
                          <a:latin typeface="Arial"/>
                          <a:cs typeface="Arial"/>
                        </a:rPr>
                        <a:t>30g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0">
                    <a:lnL w="6350">
                      <a:solidFill>
                        <a:srgbClr val="9C9E9F"/>
                      </a:solidFill>
                      <a:prstDash val="solid"/>
                    </a:lnL>
                    <a:lnR w="6350">
                      <a:solidFill>
                        <a:srgbClr val="9C9E9F"/>
                      </a:solidFill>
                      <a:prstDash val="solid"/>
                    </a:lnR>
                    <a:lnT w="6350">
                      <a:solidFill>
                        <a:srgbClr val="9C9E9F"/>
                      </a:solidFill>
                      <a:prstDash val="solid"/>
                    </a:lnT>
                    <a:lnB w="6350">
                      <a:solidFill>
                        <a:srgbClr val="9C9E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2796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000" spc="-40">
                          <a:latin typeface="Arial"/>
                          <a:cs typeface="Arial"/>
                        </a:rPr>
                        <a:t>20g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0">
                    <a:lnL w="6350">
                      <a:solidFill>
                        <a:srgbClr val="9C9E9F"/>
                      </a:solidFill>
                      <a:prstDash val="solid"/>
                    </a:lnL>
                    <a:lnR w="6350">
                      <a:solidFill>
                        <a:srgbClr val="9C9E9F"/>
                      </a:solidFill>
                      <a:prstDash val="solid"/>
                    </a:lnR>
                    <a:lnT w="6350">
                      <a:solidFill>
                        <a:srgbClr val="9C9E9F"/>
                      </a:solidFill>
                      <a:prstDash val="solid"/>
                    </a:lnT>
                    <a:lnB w="6350">
                      <a:solidFill>
                        <a:srgbClr val="9C9E9F"/>
                      </a:solidFill>
                      <a:prstDash val="solid"/>
                    </a:lnB>
                  </a:tcPr>
                </a:tc>
              </a:tr>
              <a:tr h="202565">
                <a:tc>
                  <a:txBody>
                    <a:bodyPr/>
                    <a:lstStyle/>
                    <a:p>
                      <a:pPr marL="13906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000" spc="-65">
                          <a:latin typeface="Arial"/>
                          <a:cs typeface="Arial"/>
                        </a:rPr>
                        <a:t>Fibre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0">
                    <a:lnL w="6350">
                      <a:solidFill>
                        <a:srgbClr val="9C9E9F"/>
                      </a:solidFill>
                      <a:prstDash val="solid"/>
                    </a:lnL>
                    <a:lnR w="6350">
                      <a:solidFill>
                        <a:srgbClr val="9C9E9F"/>
                      </a:solidFill>
                      <a:prstDash val="solid"/>
                    </a:lnR>
                    <a:lnT w="6350">
                      <a:solidFill>
                        <a:srgbClr val="9C9E9F"/>
                      </a:solidFill>
                      <a:prstDash val="solid"/>
                    </a:lnT>
                    <a:lnB w="6350">
                      <a:solidFill>
                        <a:srgbClr val="9C9E9F"/>
                      </a:solidFill>
                      <a:prstDash val="solid"/>
                    </a:lnB>
                    <a:solidFill>
                      <a:srgbClr val="D9DADB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4066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000" spc="-40">
                          <a:latin typeface="Arial"/>
                          <a:cs typeface="Arial"/>
                        </a:rPr>
                        <a:t>24g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0">
                    <a:lnL w="6350">
                      <a:solidFill>
                        <a:srgbClr val="9C9E9F"/>
                      </a:solidFill>
                      <a:prstDash val="solid"/>
                    </a:lnL>
                    <a:lnR w="6350">
                      <a:solidFill>
                        <a:srgbClr val="9C9E9F"/>
                      </a:solidFill>
                      <a:prstDash val="solid"/>
                    </a:lnR>
                    <a:lnT w="6350">
                      <a:solidFill>
                        <a:srgbClr val="9C9E9F"/>
                      </a:solidFill>
                      <a:prstDash val="solid"/>
                    </a:lnT>
                    <a:lnB w="6350">
                      <a:solidFill>
                        <a:srgbClr val="9C9E9F"/>
                      </a:solidFill>
                      <a:prstDash val="solid"/>
                    </a:lnB>
                    <a:solidFill>
                      <a:srgbClr val="D9DADB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2796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000" spc="-40">
                          <a:latin typeface="Arial"/>
                          <a:cs typeface="Arial"/>
                        </a:rPr>
                        <a:t>24g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0">
                    <a:lnL w="6350">
                      <a:solidFill>
                        <a:srgbClr val="9C9E9F"/>
                      </a:solidFill>
                      <a:prstDash val="solid"/>
                    </a:lnL>
                    <a:lnR w="6350">
                      <a:solidFill>
                        <a:srgbClr val="9C9E9F"/>
                      </a:solidFill>
                      <a:prstDash val="solid"/>
                    </a:lnR>
                    <a:lnT w="6350">
                      <a:solidFill>
                        <a:srgbClr val="9C9E9F"/>
                      </a:solidFill>
                      <a:prstDash val="solid"/>
                    </a:lnT>
                    <a:lnB w="6350">
                      <a:solidFill>
                        <a:srgbClr val="9C9E9F"/>
                      </a:solidFill>
                      <a:prstDash val="solid"/>
                    </a:lnB>
                    <a:solidFill>
                      <a:srgbClr val="D9DADB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2796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000" spc="-40">
                          <a:latin typeface="Arial"/>
                          <a:cs typeface="Arial"/>
                        </a:rPr>
                        <a:t>15g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0">
                    <a:lnL w="6350">
                      <a:solidFill>
                        <a:srgbClr val="9C9E9F"/>
                      </a:solidFill>
                      <a:prstDash val="solid"/>
                    </a:lnL>
                    <a:lnR w="6350">
                      <a:solidFill>
                        <a:srgbClr val="9C9E9F"/>
                      </a:solidFill>
                      <a:prstDash val="solid"/>
                    </a:lnR>
                    <a:lnT w="6350">
                      <a:solidFill>
                        <a:srgbClr val="9C9E9F"/>
                      </a:solidFill>
                      <a:prstDash val="solid"/>
                    </a:lnT>
                    <a:lnB w="6350">
                      <a:solidFill>
                        <a:srgbClr val="9C9E9F"/>
                      </a:solidFill>
                      <a:prstDash val="solid"/>
                    </a:lnB>
                    <a:solidFill>
                      <a:srgbClr val="D9DADB"/>
                    </a:solidFill>
                  </a:tcPr>
                </a:tc>
              </a:tr>
              <a:tr h="202565">
                <a:tc>
                  <a:txBody>
                    <a:bodyPr/>
                    <a:lstStyle/>
                    <a:p>
                      <a:pPr marL="13906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000" spc="-65">
                          <a:latin typeface="Arial"/>
                          <a:cs typeface="Arial"/>
                        </a:rPr>
                        <a:t>Salt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0">
                    <a:lnL w="6350">
                      <a:solidFill>
                        <a:srgbClr val="9C9E9F"/>
                      </a:solidFill>
                      <a:prstDash val="solid"/>
                    </a:lnL>
                    <a:lnR w="6350">
                      <a:solidFill>
                        <a:srgbClr val="9C9E9F"/>
                      </a:solidFill>
                      <a:prstDash val="solid"/>
                    </a:lnR>
                    <a:lnT w="6350">
                      <a:solidFill>
                        <a:srgbClr val="9C9E9F"/>
                      </a:solidFill>
                      <a:prstDash val="solid"/>
                    </a:lnT>
                    <a:lnB w="6350">
                      <a:solidFill>
                        <a:srgbClr val="9C9E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4066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000" spc="-45">
                          <a:latin typeface="Arial"/>
                          <a:cs typeface="Arial"/>
                        </a:rPr>
                        <a:t>6g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0">
                    <a:lnL w="6350">
                      <a:solidFill>
                        <a:srgbClr val="9C9E9F"/>
                      </a:solidFill>
                      <a:prstDash val="solid"/>
                    </a:lnL>
                    <a:lnR w="6350">
                      <a:solidFill>
                        <a:srgbClr val="9C9E9F"/>
                      </a:solidFill>
                      <a:prstDash val="solid"/>
                    </a:lnR>
                    <a:lnT w="6350">
                      <a:solidFill>
                        <a:srgbClr val="9C9E9F"/>
                      </a:solidFill>
                      <a:prstDash val="solid"/>
                    </a:lnT>
                    <a:lnB w="6350">
                      <a:solidFill>
                        <a:srgbClr val="9C9E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2796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000" spc="-45">
                          <a:latin typeface="Arial"/>
                          <a:cs typeface="Arial"/>
                        </a:rPr>
                        <a:t>6g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0">
                    <a:lnL w="6350">
                      <a:solidFill>
                        <a:srgbClr val="9C9E9F"/>
                      </a:solidFill>
                      <a:prstDash val="solid"/>
                    </a:lnL>
                    <a:lnR w="6350">
                      <a:solidFill>
                        <a:srgbClr val="9C9E9F"/>
                      </a:solidFill>
                      <a:prstDash val="solid"/>
                    </a:lnR>
                    <a:lnT w="6350">
                      <a:solidFill>
                        <a:srgbClr val="9C9E9F"/>
                      </a:solidFill>
                      <a:prstDash val="solid"/>
                    </a:lnT>
                    <a:lnB w="6350">
                      <a:solidFill>
                        <a:srgbClr val="9C9E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2796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000" spc="-45">
                          <a:latin typeface="Arial"/>
                          <a:cs typeface="Arial"/>
                        </a:rPr>
                        <a:t>4g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0">
                    <a:lnL w="6350">
                      <a:solidFill>
                        <a:srgbClr val="9C9E9F"/>
                      </a:solidFill>
                      <a:prstDash val="solid"/>
                    </a:lnL>
                    <a:lnR w="6350">
                      <a:solidFill>
                        <a:srgbClr val="9C9E9F"/>
                      </a:solidFill>
                      <a:prstDash val="solid"/>
                    </a:lnR>
                    <a:lnT w="6350">
                      <a:solidFill>
                        <a:srgbClr val="9C9E9F"/>
                      </a:solidFill>
                      <a:prstDash val="solid"/>
                    </a:lnT>
                    <a:lnB w="6350">
                      <a:solidFill>
                        <a:srgbClr val="9C9E9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16562"/>
            <a:ext cx="132143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65" b="1">
                <a:solidFill>
                  <a:srgbClr val="A70230"/>
                </a:solidFill>
                <a:latin typeface="Arial"/>
                <a:cs typeface="Arial"/>
              </a:rPr>
              <a:t>Classroom</a:t>
            </a:r>
            <a:r>
              <a:rPr dirty="0" sz="1100" spc="-65" b="1">
                <a:solidFill>
                  <a:srgbClr val="A70230"/>
                </a:solidFill>
                <a:latin typeface="Arial"/>
                <a:cs typeface="Arial"/>
              </a:rPr>
              <a:t> </a:t>
            </a:r>
            <a:r>
              <a:rPr dirty="0" sz="1100" spc="-60" b="1">
                <a:solidFill>
                  <a:srgbClr val="A70230"/>
                </a:solidFill>
                <a:latin typeface="Arial"/>
                <a:cs typeface="Arial"/>
              </a:rPr>
              <a:t>resources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200" y="735179"/>
            <a:ext cx="6635115" cy="0"/>
          </a:xfrm>
          <a:custGeom>
            <a:avLst/>
            <a:gdLst/>
            <a:ahLst/>
            <a:cxnLst/>
            <a:rect l="l" t="t" r="r" b="b"/>
            <a:pathLst>
              <a:path w="6635115" h="0">
                <a:moveTo>
                  <a:pt x="0" y="0"/>
                </a:moveTo>
                <a:lnTo>
                  <a:pt x="6634797" y="0"/>
                </a:lnTo>
              </a:path>
            </a:pathLst>
          </a:custGeom>
          <a:ln w="6350">
            <a:solidFill>
              <a:srgbClr val="9C9E9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44500" y="1190630"/>
            <a:ext cx="6158230" cy="406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500" spc="-229"/>
              <a:t>Resource</a:t>
            </a:r>
            <a:r>
              <a:rPr dirty="0" sz="2500" spc="-135"/>
              <a:t> </a:t>
            </a:r>
            <a:r>
              <a:rPr dirty="0" sz="2500" spc="-145"/>
              <a:t>5</a:t>
            </a:r>
            <a:r>
              <a:rPr dirty="0" sz="2500" spc="-135"/>
              <a:t> </a:t>
            </a:r>
            <a:r>
              <a:rPr dirty="0" sz="2500" spc="-130"/>
              <a:t>–</a:t>
            </a:r>
            <a:r>
              <a:rPr dirty="0" sz="2500" spc="-135"/>
              <a:t> </a:t>
            </a:r>
            <a:r>
              <a:rPr dirty="0" sz="2500" spc="-165"/>
              <a:t>background</a:t>
            </a:r>
            <a:r>
              <a:rPr dirty="0" sz="2500" spc="-135"/>
              <a:t> </a:t>
            </a:r>
            <a:r>
              <a:rPr dirty="0" sz="2500" spc="-80"/>
              <a:t>information</a:t>
            </a:r>
            <a:r>
              <a:rPr dirty="0" sz="2500" spc="-135"/>
              <a:t> </a:t>
            </a:r>
            <a:r>
              <a:rPr dirty="0" sz="2500" spc="-110"/>
              <a:t>on</a:t>
            </a:r>
            <a:r>
              <a:rPr dirty="0" sz="2500" spc="-135"/>
              <a:t> </a:t>
            </a:r>
            <a:r>
              <a:rPr dirty="0" sz="2500" spc="-235"/>
              <a:t>diseases</a:t>
            </a:r>
            <a:endParaRPr sz="2500"/>
          </a:p>
        </p:txBody>
      </p:sp>
      <p:sp>
        <p:nvSpPr>
          <p:cNvPr id="5" name="object 5"/>
          <p:cNvSpPr txBox="1"/>
          <p:nvPr/>
        </p:nvSpPr>
        <p:spPr>
          <a:xfrm>
            <a:off x="444500" y="2141149"/>
            <a:ext cx="3259454" cy="4593590"/>
          </a:xfrm>
          <a:prstGeom prst="rect">
            <a:avLst/>
          </a:prstGeom>
        </p:spPr>
        <p:txBody>
          <a:bodyPr wrap="square" lIns="0" tIns="495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dirty="0" sz="1200" spc="-60" b="1">
                <a:solidFill>
                  <a:srgbClr val="A70230"/>
                </a:solidFill>
                <a:latin typeface="Arial"/>
                <a:cs typeface="Arial"/>
              </a:rPr>
              <a:t>Kwashiorkor</a:t>
            </a:r>
            <a:endParaRPr sz="1200">
              <a:latin typeface="Arial"/>
              <a:cs typeface="Arial"/>
            </a:endParaRPr>
          </a:p>
          <a:p>
            <a:pPr marL="12700" marR="219075">
              <a:lnSpc>
                <a:spcPct val="100000"/>
              </a:lnSpc>
              <a:spcBef>
                <a:spcPts val="245"/>
              </a:spcBef>
            </a:pPr>
            <a:r>
              <a:rPr dirty="0" sz="1000" spc="-70">
                <a:latin typeface="Arial"/>
                <a:cs typeface="Arial"/>
              </a:rPr>
              <a:t>Kwashiorkor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is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 spc="-105">
                <a:latin typeface="Arial"/>
                <a:cs typeface="Arial"/>
              </a:rPr>
              <a:t>a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 spc="-85">
                <a:latin typeface="Arial"/>
                <a:cs typeface="Arial"/>
              </a:rPr>
              <a:t>disease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 spc="-80">
                <a:latin typeface="Arial"/>
                <a:cs typeface="Arial"/>
              </a:rPr>
              <a:t>caused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 spc="-35">
                <a:latin typeface="Arial"/>
                <a:cs typeface="Arial"/>
              </a:rPr>
              <a:t>through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 spc="-80">
                <a:latin typeface="Arial"/>
                <a:cs typeface="Arial"/>
              </a:rPr>
              <a:t>severe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 spc="-35">
                <a:latin typeface="Arial"/>
                <a:cs typeface="Arial"/>
              </a:rPr>
              <a:t>malnutrition,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45">
                <a:latin typeface="Arial"/>
                <a:cs typeface="Arial"/>
              </a:rPr>
              <a:t>mainly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af</a:t>
            </a:r>
            <a:r>
              <a:rPr dirty="0" sz="1000" spc="-40">
                <a:latin typeface="Arial"/>
                <a:cs typeface="Arial"/>
              </a:rPr>
              <a:t>f</a:t>
            </a:r>
            <a:r>
              <a:rPr dirty="0" sz="1000" spc="-75">
                <a:latin typeface="Arial"/>
                <a:cs typeface="Arial"/>
              </a:rPr>
              <a:t>e</a:t>
            </a:r>
            <a:r>
              <a:rPr dirty="0" sz="1000" spc="-60">
                <a:latin typeface="Arial"/>
                <a:cs typeface="Arial"/>
              </a:rPr>
              <a:t>c</a:t>
            </a:r>
            <a:r>
              <a:rPr dirty="0" sz="1000" spc="-15">
                <a:latin typeface="Arial"/>
                <a:cs typeface="Arial"/>
              </a:rPr>
              <a:t>ting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50">
                <a:latin typeface="Arial"/>
                <a:cs typeface="Arial"/>
              </a:rPr>
              <a:t>children.</a:t>
            </a:r>
            <a:endParaRPr sz="1000">
              <a:latin typeface="Arial"/>
              <a:cs typeface="Arial"/>
            </a:endParaRPr>
          </a:p>
          <a:p>
            <a:pPr marL="12700" marR="208915">
              <a:lnSpc>
                <a:spcPct val="100000"/>
              </a:lnSpc>
              <a:spcBef>
                <a:spcPts val="565"/>
              </a:spcBef>
            </a:pPr>
            <a:r>
              <a:rPr dirty="0" sz="1000" spc="45">
                <a:latin typeface="Arial"/>
                <a:cs typeface="Arial"/>
              </a:rPr>
              <a:t>It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95">
                <a:latin typeface="Arial"/>
                <a:cs typeface="Arial"/>
              </a:rPr>
              <a:t>was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first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identified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70">
                <a:latin typeface="Arial"/>
                <a:cs typeface="Arial"/>
              </a:rPr>
              <a:t>and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described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in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30">
                <a:latin typeface="Arial"/>
                <a:cs typeface="Arial"/>
              </a:rPr>
              <a:t>the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50">
                <a:latin typeface="Arial"/>
                <a:cs typeface="Arial"/>
              </a:rPr>
              <a:t>1930s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in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85">
                <a:latin typeface="Arial"/>
                <a:cs typeface="Arial"/>
              </a:rPr>
              <a:t>Ghana.  </a:t>
            </a:r>
            <a:r>
              <a:rPr dirty="0" sz="1000" spc="-75">
                <a:latin typeface="Arial"/>
                <a:cs typeface="Arial"/>
              </a:rPr>
              <a:t>The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45">
                <a:latin typeface="Arial"/>
                <a:cs typeface="Arial"/>
              </a:rPr>
              <a:t>word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kwashiorkor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75">
                <a:latin typeface="Arial"/>
                <a:cs typeface="Arial"/>
              </a:rPr>
              <a:t>comes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from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30">
                <a:latin typeface="Arial"/>
                <a:cs typeface="Arial"/>
              </a:rPr>
              <a:t>the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140">
                <a:latin typeface="Arial"/>
                <a:cs typeface="Arial"/>
              </a:rPr>
              <a:t>Ga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70">
                <a:latin typeface="Arial"/>
                <a:cs typeface="Arial"/>
              </a:rPr>
              <a:t>language,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45">
                <a:latin typeface="Arial"/>
                <a:cs typeface="Arial"/>
              </a:rPr>
              <a:t>which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is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40">
                <a:latin typeface="Arial"/>
                <a:cs typeface="Arial"/>
              </a:rPr>
              <a:t>widely </a:t>
            </a:r>
            <a:r>
              <a:rPr dirty="0" sz="1000" spc="-75">
                <a:latin typeface="Arial"/>
                <a:cs typeface="Arial"/>
              </a:rPr>
              <a:t>spoken </a:t>
            </a:r>
            <a:r>
              <a:rPr dirty="0" sz="1000" spc="-25">
                <a:latin typeface="Arial"/>
                <a:cs typeface="Arial"/>
              </a:rPr>
              <a:t>in </a:t>
            </a:r>
            <a:r>
              <a:rPr dirty="0" sz="1000" spc="-60">
                <a:latin typeface="Arial"/>
                <a:cs typeface="Arial"/>
              </a:rPr>
              <a:t>many </a:t>
            </a:r>
            <a:r>
              <a:rPr dirty="0" sz="1000" spc="-50">
                <a:latin typeface="Arial"/>
                <a:cs typeface="Arial"/>
              </a:rPr>
              <a:t>parts </a:t>
            </a:r>
            <a:r>
              <a:rPr dirty="0" sz="1000" spc="5">
                <a:latin typeface="Arial"/>
                <a:cs typeface="Arial"/>
              </a:rPr>
              <a:t>of </a:t>
            </a:r>
            <a:r>
              <a:rPr dirty="0" sz="1000" spc="-95">
                <a:latin typeface="Arial"/>
                <a:cs typeface="Arial"/>
              </a:rPr>
              <a:t>Ghana. </a:t>
            </a:r>
            <a:r>
              <a:rPr dirty="0" sz="1000" spc="45">
                <a:latin typeface="Arial"/>
                <a:cs typeface="Arial"/>
              </a:rPr>
              <a:t>It </a:t>
            </a:r>
            <a:r>
              <a:rPr dirty="0" sz="1000" spc="-85">
                <a:latin typeface="Arial"/>
                <a:cs typeface="Arial"/>
              </a:rPr>
              <a:t>means </a:t>
            </a:r>
            <a:r>
              <a:rPr dirty="0" sz="1000" spc="-55">
                <a:latin typeface="Arial"/>
                <a:cs typeface="Arial"/>
              </a:rPr>
              <a:t>‘one </a:t>
            </a:r>
            <a:r>
              <a:rPr dirty="0" sz="1000" spc="-45">
                <a:latin typeface="Arial"/>
                <a:cs typeface="Arial"/>
              </a:rPr>
              <a:t>who </a:t>
            </a:r>
            <a:r>
              <a:rPr dirty="0" sz="1000" spc="-65">
                <a:latin typeface="Arial"/>
                <a:cs typeface="Arial"/>
              </a:rPr>
              <a:t>is 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-50">
                <a:latin typeface="Arial"/>
                <a:cs typeface="Arial"/>
              </a:rPr>
              <a:t>physically </a:t>
            </a:r>
            <a:r>
              <a:rPr dirty="0" sz="1000" spc="-65">
                <a:latin typeface="Arial"/>
                <a:cs typeface="Arial"/>
              </a:rPr>
              <a:t>displaced’, </a:t>
            </a:r>
            <a:r>
              <a:rPr dirty="0" sz="1000" spc="-105">
                <a:latin typeface="Arial"/>
                <a:cs typeface="Arial"/>
              </a:rPr>
              <a:t>a </a:t>
            </a:r>
            <a:r>
              <a:rPr dirty="0" sz="1000" spc="-55">
                <a:latin typeface="Arial"/>
                <a:cs typeface="Arial"/>
              </a:rPr>
              <a:t>reference </a:t>
            </a:r>
            <a:r>
              <a:rPr dirty="0" sz="1000" spc="5">
                <a:latin typeface="Arial"/>
                <a:cs typeface="Arial"/>
              </a:rPr>
              <a:t>to </a:t>
            </a:r>
            <a:r>
              <a:rPr dirty="0" sz="1000" spc="-30">
                <a:latin typeface="Arial"/>
                <a:cs typeface="Arial"/>
              </a:rPr>
              <a:t>the </a:t>
            </a:r>
            <a:r>
              <a:rPr dirty="0" sz="1000" spc="-25">
                <a:latin typeface="Arial"/>
                <a:cs typeface="Arial"/>
              </a:rPr>
              <a:t>fact </a:t>
            </a:r>
            <a:r>
              <a:rPr dirty="0" sz="1000" spc="-15">
                <a:latin typeface="Arial"/>
                <a:cs typeface="Arial"/>
              </a:rPr>
              <a:t>that </a:t>
            </a:r>
            <a:r>
              <a:rPr dirty="0" sz="1000" spc="-30">
                <a:latin typeface="Arial"/>
                <a:cs typeface="Arial"/>
              </a:rPr>
              <a:t>the </a:t>
            </a:r>
            <a:r>
              <a:rPr dirty="0" sz="1000" spc="-85">
                <a:latin typeface="Arial"/>
                <a:cs typeface="Arial"/>
              </a:rPr>
              <a:t>disease </a:t>
            </a:r>
            <a:r>
              <a:rPr dirty="0" sz="1000" spc="-8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often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occurs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in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45">
                <a:latin typeface="Arial"/>
                <a:cs typeface="Arial"/>
              </a:rPr>
              <a:t>children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45">
                <a:latin typeface="Arial"/>
                <a:cs typeface="Arial"/>
              </a:rPr>
              <a:t>who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75">
                <a:latin typeface="Arial"/>
                <a:cs typeface="Arial"/>
              </a:rPr>
              <a:t>have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35">
                <a:latin typeface="Arial"/>
                <a:cs typeface="Arial"/>
              </a:rPr>
              <a:t>just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70">
                <a:latin typeface="Arial"/>
                <a:cs typeface="Arial"/>
              </a:rPr>
              <a:t>been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70">
                <a:latin typeface="Arial"/>
                <a:cs typeface="Arial"/>
              </a:rPr>
              <a:t>weaned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20">
                <a:latin typeface="Arial"/>
                <a:cs typeface="Arial"/>
              </a:rPr>
              <a:t>off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of  </a:t>
            </a:r>
            <a:r>
              <a:rPr dirty="0" sz="1000" spc="-60">
                <a:latin typeface="Arial"/>
                <a:cs typeface="Arial"/>
              </a:rPr>
              <a:t>breast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milk.</a:t>
            </a:r>
            <a:endParaRPr sz="1000">
              <a:latin typeface="Arial"/>
              <a:cs typeface="Arial"/>
            </a:endParaRPr>
          </a:p>
          <a:p>
            <a:pPr marL="12700" marR="111760">
              <a:lnSpc>
                <a:spcPct val="100000"/>
              </a:lnSpc>
              <a:spcBef>
                <a:spcPts val="570"/>
              </a:spcBef>
            </a:pPr>
            <a:r>
              <a:rPr dirty="0" sz="1000" spc="-55">
                <a:latin typeface="Arial"/>
                <a:cs typeface="Arial"/>
              </a:rPr>
              <a:t>Protein </a:t>
            </a:r>
            <a:r>
              <a:rPr dirty="0" sz="1000" spc="-35">
                <a:latin typeface="Arial"/>
                <a:cs typeface="Arial"/>
              </a:rPr>
              <a:t>deficiency </a:t>
            </a:r>
            <a:r>
              <a:rPr dirty="0" sz="1000" spc="-65">
                <a:latin typeface="Arial"/>
                <a:cs typeface="Arial"/>
              </a:rPr>
              <a:t>is </a:t>
            </a:r>
            <a:r>
              <a:rPr dirty="0" sz="1000" spc="-25">
                <a:latin typeface="Arial"/>
                <a:cs typeface="Arial"/>
              </a:rPr>
              <a:t>important but </a:t>
            </a:r>
            <a:r>
              <a:rPr dirty="0" sz="1000" spc="-15">
                <a:latin typeface="Arial"/>
                <a:cs typeface="Arial"/>
              </a:rPr>
              <a:t>not </a:t>
            </a:r>
            <a:r>
              <a:rPr dirty="0" sz="1000" spc="-30">
                <a:latin typeface="Arial"/>
                <a:cs typeface="Arial"/>
              </a:rPr>
              <a:t>the only </a:t>
            </a:r>
            <a:r>
              <a:rPr dirty="0" sz="1000" spc="-90">
                <a:latin typeface="Arial"/>
                <a:cs typeface="Arial"/>
              </a:rPr>
              <a:t>cause </a:t>
            </a:r>
            <a:r>
              <a:rPr dirty="0" sz="1000" spc="5">
                <a:latin typeface="Arial"/>
                <a:cs typeface="Arial"/>
              </a:rPr>
              <a:t>of 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kwashiorkor.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Breast</a:t>
            </a:r>
            <a:r>
              <a:rPr dirty="0" sz="1000" spc="-70">
                <a:latin typeface="Arial"/>
                <a:cs typeface="Arial"/>
              </a:rPr>
              <a:t>f</a:t>
            </a:r>
            <a:r>
              <a:rPr dirty="0" sz="1000" spc="-70">
                <a:latin typeface="Arial"/>
                <a:cs typeface="Arial"/>
              </a:rPr>
              <a:t>ed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45">
                <a:latin typeface="Arial"/>
                <a:cs typeface="Arial"/>
              </a:rPr>
              <a:t>children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30">
                <a:latin typeface="Arial"/>
                <a:cs typeface="Arial"/>
              </a:rPr>
              <a:t>get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105">
                <a:latin typeface="Arial"/>
                <a:cs typeface="Arial"/>
              </a:rPr>
              <a:t>a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number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of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vital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35">
                <a:latin typeface="Arial"/>
                <a:cs typeface="Arial"/>
              </a:rPr>
              <a:t>nutrients  </a:t>
            </a:r>
            <a:r>
              <a:rPr dirty="0" sz="1000" spc="-70">
                <a:latin typeface="Arial"/>
                <a:cs typeface="Arial"/>
              </a:rPr>
              <a:t>and </a:t>
            </a:r>
            <a:r>
              <a:rPr dirty="0" sz="1000" spc="-50">
                <a:latin typeface="Arial"/>
                <a:cs typeface="Arial"/>
              </a:rPr>
              <a:t>amino </a:t>
            </a:r>
            <a:r>
              <a:rPr dirty="0" sz="1000" spc="-70">
                <a:latin typeface="Arial"/>
                <a:cs typeface="Arial"/>
              </a:rPr>
              <a:t>acids </a:t>
            </a:r>
            <a:r>
              <a:rPr dirty="0" sz="1000" spc="-35">
                <a:latin typeface="Arial"/>
                <a:cs typeface="Arial"/>
              </a:rPr>
              <a:t>through </a:t>
            </a:r>
            <a:r>
              <a:rPr dirty="0" sz="1000" spc="-25">
                <a:latin typeface="Arial"/>
                <a:cs typeface="Arial"/>
              </a:rPr>
              <a:t>their </a:t>
            </a:r>
            <a:r>
              <a:rPr dirty="0" sz="1000" spc="-50">
                <a:latin typeface="Arial"/>
                <a:cs typeface="Arial"/>
              </a:rPr>
              <a:t>mothers’ </a:t>
            </a:r>
            <a:r>
              <a:rPr dirty="0" sz="1000" spc="-55">
                <a:latin typeface="Arial"/>
                <a:cs typeface="Arial"/>
              </a:rPr>
              <a:t>milk. </a:t>
            </a:r>
            <a:r>
              <a:rPr dirty="0" sz="1000" spc="-105">
                <a:latin typeface="Arial"/>
                <a:cs typeface="Arial"/>
              </a:rPr>
              <a:t>As </a:t>
            </a:r>
            <a:r>
              <a:rPr dirty="0" sz="1000" spc="-40">
                <a:latin typeface="Arial"/>
                <a:cs typeface="Arial"/>
              </a:rPr>
              <a:t>long </a:t>
            </a:r>
            <a:r>
              <a:rPr dirty="0" sz="1000" spc="-114">
                <a:latin typeface="Arial"/>
                <a:cs typeface="Arial"/>
              </a:rPr>
              <a:t>as</a:t>
            </a:r>
            <a:r>
              <a:rPr dirty="0" sz="1000" spc="-110">
                <a:latin typeface="Arial"/>
                <a:cs typeface="Arial"/>
              </a:rPr>
              <a:t> </a:t>
            </a:r>
            <a:r>
              <a:rPr dirty="0" sz="1000" spc="-105">
                <a:latin typeface="Arial"/>
                <a:cs typeface="Arial"/>
              </a:rPr>
              <a:t>a </a:t>
            </a:r>
            <a:r>
              <a:rPr dirty="0" sz="1000" spc="-100">
                <a:latin typeface="Arial"/>
                <a:cs typeface="Arial"/>
              </a:rPr>
              <a:t> </a:t>
            </a:r>
            <a:r>
              <a:rPr dirty="0" sz="1000" spc="-35">
                <a:latin typeface="Arial"/>
                <a:cs typeface="Arial"/>
              </a:rPr>
              <a:t>mother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is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40">
                <a:latin typeface="Arial"/>
                <a:cs typeface="Arial"/>
              </a:rPr>
              <a:t>eating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reasonably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well, </a:t>
            </a:r>
            <a:r>
              <a:rPr dirty="0" sz="1000" spc="-60">
                <a:latin typeface="Arial"/>
                <a:cs typeface="Arial"/>
              </a:rPr>
              <a:t>her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35">
                <a:latin typeface="Arial"/>
                <a:cs typeface="Arial"/>
              </a:rPr>
              <a:t>child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should</a:t>
            </a:r>
            <a:r>
              <a:rPr dirty="0" sz="1000" spc="-50">
                <a:latin typeface="Arial"/>
                <a:cs typeface="Arial"/>
              </a:rPr>
              <a:t> stay healthy.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85">
                <a:latin typeface="Arial"/>
                <a:cs typeface="Arial"/>
              </a:rPr>
              <a:t>Once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105">
                <a:latin typeface="Arial"/>
                <a:cs typeface="Arial"/>
              </a:rPr>
              <a:t>a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35">
                <a:latin typeface="Arial"/>
                <a:cs typeface="Arial"/>
              </a:rPr>
              <a:t>child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is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70">
                <a:latin typeface="Arial"/>
                <a:cs typeface="Arial"/>
              </a:rPr>
              <a:t>weaned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new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75">
                <a:latin typeface="Arial"/>
                <a:cs typeface="Arial"/>
              </a:rPr>
              <a:t>sources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of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these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vital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35">
                <a:latin typeface="Arial"/>
                <a:cs typeface="Arial"/>
              </a:rPr>
              <a:t>nutrients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are  </a:t>
            </a:r>
            <a:r>
              <a:rPr dirty="0" sz="1000" spc="-70">
                <a:latin typeface="Arial"/>
                <a:cs typeface="Arial"/>
              </a:rPr>
              <a:t>needed.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35">
                <a:latin typeface="Arial"/>
                <a:cs typeface="Arial"/>
              </a:rPr>
              <a:t>Un</a:t>
            </a:r>
            <a:r>
              <a:rPr dirty="0" sz="1000" spc="-60">
                <a:latin typeface="Arial"/>
                <a:cs typeface="Arial"/>
              </a:rPr>
              <a:t>f</a:t>
            </a:r>
            <a:r>
              <a:rPr dirty="0" sz="1000" spc="-40">
                <a:latin typeface="Arial"/>
                <a:cs typeface="Arial"/>
              </a:rPr>
              <a:t>o</a:t>
            </a:r>
            <a:r>
              <a:rPr dirty="0" sz="1000">
                <a:latin typeface="Arial"/>
                <a:cs typeface="Arial"/>
              </a:rPr>
              <a:t>r</a:t>
            </a:r>
            <a:r>
              <a:rPr dirty="0" sz="1000" spc="-40">
                <a:latin typeface="Arial"/>
                <a:cs typeface="Arial"/>
              </a:rPr>
              <a:t>tunately,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many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people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in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50">
                <a:latin typeface="Arial"/>
                <a:cs typeface="Arial"/>
              </a:rPr>
              <a:t>developing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45">
                <a:latin typeface="Arial"/>
                <a:cs typeface="Arial"/>
              </a:rPr>
              <a:t>nations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40">
                <a:latin typeface="Arial"/>
                <a:cs typeface="Arial"/>
              </a:rPr>
              <a:t>eat  </a:t>
            </a:r>
            <a:r>
              <a:rPr dirty="0" sz="1000" spc="-45">
                <a:latin typeface="Arial"/>
                <a:cs typeface="Arial"/>
              </a:rPr>
              <a:t>diets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heavy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in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starch,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without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30">
                <a:latin typeface="Arial"/>
                <a:cs typeface="Arial"/>
              </a:rPr>
              <a:t>the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30">
                <a:latin typeface="Arial"/>
                <a:cs typeface="Arial"/>
              </a:rPr>
              <a:t>protein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70">
                <a:latin typeface="Arial"/>
                <a:cs typeface="Arial"/>
              </a:rPr>
              <a:t>and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50">
                <a:latin typeface="Arial"/>
                <a:cs typeface="Arial"/>
              </a:rPr>
              <a:t>fresh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fruits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and  </a:t>
            </a:r>
            <a:r>
              <a:rPr dirty="0" sz="1000" spc="-65">
                <a:latin typeface="Arial"/>
                <a:cs typeface="Arial"/>
              </a:rPr>
              <a:t>vegetables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30">
                <a:latin typeface="Arial"/>
                <a:cs typeface="Arial"/>
              </a:rPr>
              <a:t>th</a:t>
            </a:r>
            <a:r>
              <a:rPr dirty="0" sz="1000" spc="-55">
                <a:latin typeface="Arial"/>
                <a:cs typeface="Arial"/>
              </a:rPr>
              <a:t>e</a:t>
            </a:r>
            <a:r>
              <a:rPr dirty="0" sz="1000" spc="-15">
                <a:latin typeface="Arial"/>
                <a:cs typeface="Arial"/>
              </a:rPr>
              <a:t>y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75">
                <a:latin typeface="Arial"/>
                <a:cs typeface="Arial"/>
              </a:rPr>
              <a:t>need.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200" spc="-50" b="1">
                <a:solidFill>
                  <a:srgbClr val="A70230"/>
                </a:solidFill>
                <a:latin typeface="Arial"/>
                <a:cs typeface="Arial"/>
              </a:rPr>
              <a:t>Pellagra</a:t>
            </a:r>
            <a:endParaRPr sz="1200">
              <a:latin typeface="Arial"/>
              <a:cs typeface="Arial"/>
            </a:endParaRPr>
          </a:p>
          <a:p>
            <a:pPr marL="12700" marR="67310">
              <a:lnSpc>
                <a:spcPct val="100000"/>
              </a:lnSpc>
              <a:spcBef>
                <a:spcPts val="245"/>
              </a:spcBef>
            </a:pPr>
            <a:r>
              <a:rPr dirty="0" sz="1000" spc="-60">
                <a:latin typeface="Arial"/>
                <a:cs typeface="Arial"/>
              </a:rPr>
              <a:t>Maize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is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35">
                <a:latin typeface="Arial"/>
                <a:cs typeface="Arial"/>
              </a:rPr>
              <a:t>rich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in</a:t>
            </a:r>
            <a:r>
              <a:rPr dirty="0" sz="1000" spc="-50">
                <a:latin typeface="Arial"/>
                <a:cs typeface="Arial"/>
              </a:rPr>
              <a:t> carbohydrate </a:t>
            </a:r>
            <a:r>
              <a:rPr dirty="0" sz="1000" spc="-70">
                <a:latin typeface="Arial"/>
                <a:cs typeface="Arial"/>
              </a:rPr>
              <a:t>and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75">
                <a:latin typeface="Arial"/>
                <a:cs typeface="Arial"/>
              </a:rPr>
              <a:t>several</a:t>
            </a:r>
            <a:r>
              <a:rPr dirty="0" sz="1000" spc="-45">
                <a:latin typeface="Arial"/>
                <a:cs typeface="Arial"/>
              </a:rPr>
              <a:t> vitamins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70">
                <a:latin typeface="Arial"/>
                <a:cs typeface="Arial"/>
              </a:rPr>
              <a:t>and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minerals,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but </a:t>
            </a:r>
            <a:r>
              <a:rPr dirty="0" sz="1000" spc="-5">
                <a:latin typeface="Arial"/>
                <a:cs typeface="Arial"/>
              </a:rPr>
              <a:t>too </a:t>
            </a:r>
            <a:r>
              <a:rPr dirty="0" sz="1000" spc="-60">
                <a:latin typeface="Arial"/>
                <a:cs typeface="Arial"/>
              </a:rPr>
              <a:t>much </a:t>
            </a:r>
            <a:r>
              <a:rPr dirty="0" sz="1000" spc="-70">
                <a:latin typeface="Arial"/>
                <a:cs typeface="Arial"/>
              </a:rPr>
              <a:t>maize </a:t>
            </a:r>
            <a:r>
              <a:rPr dirty="0" sz="1000" spc="-35">
                <a:latin typeface="Arial"/>
                <a:cs typeface="Arial"/>
              </a:rPr>
              <a:t>or </a:t>
            </a:r>
            <a:r>
              <a:rPr dirty="0" sz="1000" spc="-60">
                <a:latin typeface="Arial"/>
                <a:cs typeface="Arial"/>
              </a:rPr>
              <a:t>sorghum </a:t>
            </a:r>
            <a:r>
              <a:rPr dirty="0" sz="1000" spc="-80">
                <a:latin typeface="Arial"/>
                <a:cs typeface="Arial"/>
              </a:rPr>
              <a:t>leads </a:t>
            </a:r>
            <a:r>
              <a:rPr dirty="0" sz="1000" spc="5">
                <a:latin typeface="Arial"/>
                <a:cs typeface="Arial"/>
              </a:rPr>
              <a:t>to </a:t>
            </a:r>
            <a:r>
              <a:rPr dirty="0" sz="1000" spc="-45">
                <a:latin typeface="Arial"/>
                <a:cs typeface="Arial"/>
              </a:rPr>
              <a:t>niacin </a:t>
            </a:r>
            <a:r>
              <a:rPr dirty="0" sz="1000" spc="-35">
                <a:latin typeface="Arial"/>
                <a:cs typeface="Arial"/>
              </a:rPr>
              <a:t>deficiency 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 spc="-35">
                <a:latin typeface="Arial"/>
                <a:cs typeface="Arial"/>
              </a:rPr>
              <a:t>(vitamin </a:t>
            </a:r>
            <a:r>
              <a:rPr dirty="0" sz="1000" spc="-80">
                <a:latin typeface="Arial"/>
                <a:cs typeface="Arial"/>
              </a:rPr>
              <a:t>B3), </a:t>
            </a:r>
            <a:r>
              <a:rPr dirty="0" sz="1000" spc="-45">
                <a:latin typeface="Arial"/>
                <a:cs typeface="Arial"/>
              </a:rPr>
              <a:t>which </a:t>
            </a:r>
            <a:r>
              <a:rPr dirty="0" sz="1000" spc="-95">
                <a:latin typeface="Arial"/>
                <a:cs typeface="Arial"/>
              </a:rPr>
              <a:t>causes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pellagra </a:t>
            </a:r>
            <a:r>
              <a:rPr dirty="0" sz="1000" spc="-55">
                <a:latin typeface="Arial"/>
                <a:cs typeface="Arial"/>
              </a:rPr>
              <a:t>(known </a:t>
            </a:r>
            <a:r>
              <a:rPr dirty="0" sz="1000" spc="-114">
                <a:latin typeface="Arial"/>
                <a:cs typeface="Arial"/>
              </a:rPr>
              <a:t>as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 spc="-30">
                <a:latin typeface="Arial"/>
                <a:cs typeface="Arial"/>
              </a:rPr>
              <a:t>the </a:t>
            </a:r>
            <a:r>
              <a:rPr dirty="0" sz="1000" spc="-85">
                <a:latin typeface="Arial"/>
                <a:cs typeface="Arial"/>
              </a:rPr>
              <a:t>disease </a:t>
            </a:r>
            <a:r>
              <a:rPr dirty="0" sz="1000" spc="5">
                <a:latin typeface="Arial"/>
                <a:cs typeface="Arial"/>
              </a:rPr>
              <a:t>of 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30">
                <a:latin typeface="Arial"/>
                <a:cs typeface="Arial"/>
              </a:rPr>
              <a:t>the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45">
                <a:latin typeface="Arial"/>
                <a:cs typeface="Arial"/>
              </a:rPr>
              <a:t>three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85">
                <a:latin typeface="Arial"/>
                <a:cs typeface="Arial"/>
              </a:rPr>
              <a:t>‘D’s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–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45">
                <a:latin typeface="Arial"/>
                <a:cs typeface="Arial"/>
              </a:rPr>
              <a:t>dermatitis, </a:t>
            </a:r>
            <a:r>
              <a:rPr dirty="0" sz="1000" spc="-55">
                <a:latin typeface="Arial"/>
                <a:cs typeface="Arial"/>
              </a:rPr>
              <a:t>diarrhoea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70">
                <a:latin typeface="Arial"/>
                <a:cs typeface="Arial"/>
              </a:rPr>
              <a:t>and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dementia).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Maize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 spc="-95">
                <a:latin typeface="Arial"/>
                <a:cs typeface="Arial"/>
              </a:rPr>
              <a:t>was </a:t>
            </a:r>
            <a:r>
              <a:rPr dirty="0" sz="1000" spc="-90">
                <a:latin typeface="Arial"/>
                <a:cs typeface="Arial"/>
              </a:rPr>
              <a:t> </a:t>
            </a:r>
            <a:r>
              <a:rPr dirty="0" sz="1000" spc="-105">
                <a:latin typeface="Arial"/>
                <a:cs typeface="Arial"/>
              </a:rPr>
              <a:t>a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45">
                <a:latin typeface="Arial"/>
                <a:cs typeface="Arial"/>
              </a:rPr>
              <a:t>major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75">
                <a:latin typeface="Arial"/>
                <a:cs typeface="Arial"/>
              </a:rPr>
              <a:t>pa</a:t>
            </a:r>
            <a:r>
              <a:rPr dirty="0" sz="1000" spc="-20">
                <a:latin typeface="Arial"/>
                <a:cs typeface="Arial"/>
              </a:rPr>
              <a:t>r</a:t>
            </a:r>
            <a:r>
              <a:rPr dirty="0" sz="1000" spc="45">
                <a:latin typeface="Arial"/>
                <a:cs typeface="Arial"/>
              </a:rPr>
              <a:t>t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of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30">
                <a:latin typeface="Arial"/>
                <a:cs typeface="Arial"/>
              </a:rPr>
              <a:t>the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first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people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of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30">
                <a:latin typeface="Arial"/>
                <a:cs typeface="Arial"/>
              </a:rPr>
              <a:t>the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Americas’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40">
                <a:latin typeface="Arial"/>
                <a:cs typeface="Arial"/>
              </a:rPr>
              <a:t>diet,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but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30">
                <a:latin typeface="Arial"/>
                <a:cs typeface="Arial"/>
              </a:rPr>
              <a:t>th</a:t>
            </a:r>
            <a:r>
              <a:rPr dirty="0" sz="1000" spc="-55">
                <a:latin typeface="Arial"/>
                <a:cs typeface="Arial"/>
              </a:rPr>
              <a:t>e</a:t>
            </a:r>
            <a:r>
              <a:rPr dirty="0" sz="1000" spc="-15">
                <a:latin typeface="Arial"/>
                <a:cs typeface="Arial"/>
              </a:rPr>
              <a:t>y  </a:t>
            </a:r>
            <a:r>
              <a:rPr dirty="0" sz="1000" spc="-45">
                <a:latin typeface="Arial"/>
                <a:cs typeface="Arial"/>
              </a:rPr>
              <a:t>mixed </a:t>
            </a:r>
            <a:r>
              <a:rPr dirty="0" sz="1000" spc="20">
                <a:latin typeface="Arial"/>
                <a:cs typeface="Arial"/>
              </a:rPr>
              <a:t>it </a:t>
            </a:r>
            <a:r>
              <a:rPr dirty="0" sz="1000" spc="-15">
                <a:latin typeface="Arial"/>
                <a:cs typeface="Arial"/>
              </a:rPr>
              <a:t>with </a:t>
            </a:r>
            <a:r>
              <a:rPr dirty="0" sz="1000" spc="-100">
                <a:latin typeface="Arial"/>
                <a:cs typeface="Arial"/>
              </a:rPr>
              <a:t>ashes </a:t>
            </a:r>
            <a:r>
              <a:rPr dirty="0" sz="1000" spc="-35">
                <a:latin typeface="Arial"/>
                <a:cs typeface="Arial"/>
              </a:rPr>
              <a:t>or </a:t>
            </a:r>
            <a:r>
              <a:rPr dirty="0" sz="1000" spc="-45">
                <a:latin typeface="Arial"/>
                <a:cs typeface="Arial"/>
              </a:rPr>
              <a:t>lime </a:t>
            </a:r>
            <a:r>
              <a:rPr dirty="0" sz="1000" spc="-60">
                <a:latin typeface="Arial"/>
                <a:cs typeface="Arial"/>
              </a:rPr>
              <a:t>when </a:t>
            </a:r>
            <a:r>
              <a:rPr dirty="0" sz="1000" spc="20">
                <a:latin typeface="Arial"/>
                <a:cs typeface="Arial"/>
              </a:rPr>
              <a:t>it </a:t>
            </a:r>
            <a:r>
              <a:rPr dirty="0" sz="1000" spc="-95">
                <a:latin typeface="Arial"/>
                <a:cs typeface="Arial"/>
              </a:rPr>
              <a:t>was </a:t>
            </a:r>
            <a:r>
              <a:rPr dirty="0" sz="1000" spc="-45">
                <a:latin typeface="Arial"/>
                <a:cs typeface="Arial"/>
              </a:rPr>
              <a:t>cooking which </a:t>
            </a:r>
            <a:r>
              <a:rPr dirty="0" sz="1000" spc="-85">
                <a:latin typeface="Arial"/>
                <a:cs typeface="Arial"/>
              </a:rPr>
              <a:t>releases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30">
                <a:latin typeface="Arial"/>
                <a:cs typeface="Arial"/>
              </a:rPr>
              <a:t>the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45">
                <a:latin typeface="Arial"/>
                <a:cs typeface="Arial"/>
              </a:rPr>
              <a:t>niacin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85">
                <a:latin typeface="Arial"/>
                <a:cs typeface="Arial"/>
              </a:rPr>
              <a:t>(see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35">
                <a:latin typeface="Arial"/>
                <a:cs typeface="Arial"/>
                <a:hlinkClick r:id="rId2"/>
              </a:rPr>
              <a:t>w</a:t>
            </a:r>
            <a:r>
              <a:rPr dirty="0" sz="1000" spc="-35" b="1">
                <a:latin typeface="Arial"/>
                <a:cs typeface="Arial"/>
                <a:hlinkClick r:id="rId2"/>
              </a:rPr>
              <a:t>ww.nhm.ac.uk/jdsml/nature-online/s</a:t>
            </a:r>
            <a:endParaRPr sz="10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dirty="0" sz="1000" spc="-30" b="1">
                <a:latin typeface="Arial"/>
                <a:cs typeface="Arial"/>
              </a:rPr>
              <a:t>eeds-of-trade</a:t>
            </a:r>
            <a:r>
              <a:rPr dirty="0" sz="1000" spc="-30">
                <a:latin typeface="Arial"/>
                <a:cs typeface="Arial"/>
              </a:rPr>
              <a:t>).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85">
                <a:latin typeface="Arial"/>
                <a:cs typeface="Arial"/>
              </a:rPr>
              <a:t>Europeans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 spc="-70">
                <a:latin typeface="Arial"/>
                <a:cs typeface="Arial"/>
              </a:rPr>
              <a:t>and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 spc="-50">
                <a:latin typeface="Arial"/>
                <a:cs typeface="Arial"/>
              </a:rPr>
              <a:t>Africans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without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35">
                <a:latin typeface="Arial"/>
                <a:cs typeface="Arial"/>
              </a:rPr>
              <a:t>this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knowledge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30">
                <a:latin typeface="Arial"/>
                <a:cs typeface="Arial"/>
              </a:rPr>
              <a:t>suf</a:t>
            </a:r>
            <a:r>
              <a:rPr dirty="0" sz="1000" spc="-55">
                <a:latin typeface="Arial"/>
                <a:cs typeface="Arial"/>
              </a:rPr>
              <a:t>f</a:t>
            </a:r>
            <a:r>
              <a:rPr dirty="0" sz="1000" spc="-65">
                <a:latin typeface="Arial"/>
                <a:cs typeface="Arial"/>
              </a:rPr>
              <a:t>ered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30">
                <a:latin typeface="Arial"/>
                <a:cs typeface="Arial"/>
              </a:rPr>
              <a:t>significantly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from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pellagra.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43499" y="2141149"/>
            <a:ext cx="3244850" cy="5266690"/>
          </a:xfrm>
          <a:prstGeom prst="rect">
            <a:avLst/>
          </a:prstGeom>
        </p:spPr>
        <p:txBody>
          <a:bodyPr wrap="square" lIns="0" tIns="495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dirty="0" sz="1200" spc="-45" b="1">
                <a:solidFill>
                  <a:srgbClr val="A70230"/>
                </a:solidFill>
                <a:latin typeface="Arial"/>
                <a:cs typeface="Arial"/>
              </a:rPr>
              <a:t>Beriberi</a:t>
            </a:r>
            <a:endParaRPr sz="1200">
              <a:latin typeface="Arial"/>
              <a:cs typeface="Arial"/>
            </a:endParaRPr>
          </a:p>
          <a:p>
            <a:pPr marL="12700" marR="228600">
              <a:lnSpc>
                <a:spcPct val="100000"/>
              </a:lnSpc>
              <a:spcBef>
                <a:spcPts val="245"/>
              </a:spcBef>
            </a:pPr>
            <a:r>
              <a:rPr dirty="0" sz="1000" spc="-80">
                <a:latin typeface="Arial"/>
                <a:cs typeface="Arial"/>
              </a:rPr>
              <a:t>Too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much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95">
                <a:latin typeface="Arial"/>
                <a:cs typeface="Arial"/>
              </a:rPr>
              <a:t>cassava,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45">
                <a:latin typeface="Arial"/>
                <a:cs typeface="Arial"/>
              </a:rPr>
              <a:t>dried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35">
                <a:latin typeface="Arial"/>
                <a:cs typeface="Arial"/>
              </a:rPr>
              <a:t>or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salted</a:t>
            </a:r>
            <a:r>
              <a:rPr dirty="0" sz="1000" spc="-50">
                <a:latin typeface="Arial"/>
                <a:cs typeface="Arial"/>
              </a:rPr>
              <a:t> meat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70">
                <a:latin typeface="Arial"/>
                <a:cs typeface="Arial"/>
              </a:rPr>
              <a:t>and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35">
                <a:latin typeface="Arial"/>
                <a:cs typeface="Arial"/>
              </a:rPr>
              <a:t>fish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45">
                <a:latin typeface="Arial"/>
                <a:cs typeface="Arial"/>
              </a:rPr>
              <a:t>prevent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30">
                <a:latin typeface="Arial"/>
                <a:cs typeface="Arial"/>
              </a:rPr>
              <a:t>the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uptake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of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40">
                <a:latin typeface="Arial"/>
                <a:cs typeface="Arial"/>
              </a:rPr>
              <a:t>thiamine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35">
                <a:latin typeface="Arial"/>
                <a:cs typeface="Arial"/>
              </a:rPr>
              <a:t>(vitamin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80">
                <a:latin typeface="Arial"/>
                <a:cs typeface="Arial"/>
              </a:rPr>
              <a:t>B1),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45">
                <a:latin typeface="Arial"/>
                <a:cs typeface="Arial"/>
              </a:rPr>
              <a:t>which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95">
                <a:latin typeface="Arial"/>
                <a:cs typeface="Arial"/>
              </a:rPr>
              <a:t>causes</a:t>
            </a:r>
            <a:r>
              <a:rPr dirty="0" sz="1000" spc="-50">
                <a:latin typeface="Arial"/>
                <a:cs typeface="Arial"/>
              </a:rPr>
              <a:t> beriberi.</a:t>
            </a:r>
            <a:endParaRPr sz="1000">
              <a:latin typeface="Arial"/>
              <a:cs typeface="Arial"/>
            </a:endParaRPr>
          </a:p>
          <a:p>
            <a:pPr marL="12700" marR="83820">
              <a:lnSpc>
                <a:spcPct val="100000"/>
              </a:lnSpc>
              <a:spcBef>
                <a:spcPts val="565"/>
              </a:spcBef>
            </a:pPr>
            <a:r>
              <a:rPr dirty="0" sz="1000" spc="-55">
                <a:latin typeface="Arial"/>
                <a:cs typeface="Arial"/>
              </a:rPr>
              <a:t>Thiamine </a:t>
            </a:r>
            <a:r>
              <a:rPr dirty="0" sz="1000" spc="-65">
                <a:latin typeface="Arial"/>
                <a:cs typeface="Arial"/>
              </a:rPr>
              <a:t>is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70">
                <a:latin typeface="Arial"/>
                <a:cs typeface="Arial"/>
              </a:rPr>
              <a:t>also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easily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destroyed </a:t>
            </a:r>
            <a:r>
              <a:rPr dirty="0" sz="1000" spc="-40">
                <a:latin typeface="Arial"/>
                <a:cs typeface="Arial"/>
              </a:rPr>
              <a:t>by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light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70">
                <a:latin typeface="Arial"/>
                <a:cs typeface="Arial"/>
              </a:rPr>
              <a:t>and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50">
                <a:latin typeface="Arial"/>
                <a:cs typeface="Arial"/>
              </a:rPr>
              <a:t>heat </a:t>
            </a:r>
            <a:r>
              <a:rPr dirty="0" sz="1000" spc="-70">
                <a:latin typeface="Arial"/>
                <a:cs typeface="Arial"/>
              </a:rPr>
              <a:t>and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when 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50">
                <a:latin typeface="Arial"/>
                <a:cs typeface="Arial"/>
              </a:rPr>
              <a:t>foods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75">
                <a:latin typeface="Arial"/>
                <a:cs typeface="Arial"/>
              </a:rPr>
              <a:t>are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80">
                <a:latin typeface="Arial"/>
                <a:cs typeface="Arial"/>
              </a:rPr>
              <a:t>soaked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in</a:t>
            </a:r>
            <a:r>
              <a:rPr dirty="0" sz="1000" spc="-55">
                <a:latin typeface="Arial"/>
                <a:cs typeface="Arial"/>
              </a:rPr>
              <a:t> water. </a:t>
            </a:r>
            <a:r>
              <a:rPr dirty="0" sz="1000" spc="-65">
                <a:latin typeface="Arial"/>
                <a:cs typeface="Arial"/>
              </a:rPr>
              <a:t>When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100">
                <a:latin typeface="Arial"/>
                <a:cs typeface="Arial"/>
              </a:rPr>
              <a:t>cassava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is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80">
                <a:latin typeface="Arial"/>
                <a:cs typeface="Arial"/>
              </a:rPr>
              <a:t>soaked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70">
                <a:latin typeface="Arial"/>
                <a:cs typeface="Arial"/>
              </a:rPr>
              <a:t>and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45">
                <a:latin typeface="Arial"/>
                <a:cs typeface="Arial"/>
              </a:rPr>
              <a:t>dried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in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30">
                <a:latin typeface="Arial"/>
                <a:cs typeface="Arial"/>
              </a:rPr>
              <a:t>the </a:t>
            </a:r>
            <a:r>
              <a:rPr dirty="0" sz="1000" spc="-85">
                <a:latin typeface="Arial"/>
                <a:cs typeface="Arial"/>
              </a:rPr>
              <a:t>sun, </a:t>
            </a:r>
            <a:r>
              <a:rPr dirty="0" sz="1000" spc="-30">
                <a:latin typeface="Arial"/>
                <a:cs typeface="Arial"/>
              </a:rPr>
              <a:t>the </a:t>
            </a:r>
            <a:r>
              <a:rPr dirty="0" sz="1000" spc="-40">
                <a:latin typeface="Arial"/>
                <a:cs typeface="Arial"/>
              </a:rPr>
              <a:t>thiamine </a:t>
            </a:r>
            <a:r>
              <a:rPr dirty="0" sz="1000" spc="-25">
                <a:latin typeface="Arial"/>
                <a:cs typeface="Arial"/>
              </a:rPr>
              <a:t>content </a:t>
            </a:r>
            <a:r>
              <a:rPr dirty="0" sz="1000" spc="-65">
                <a:latin typeface="Arial"/>
                <a:cs typeface="Arial"/>
              </a:rPr>
              <a:t>is </a:t>
            </a:r>
            <a:r>
              <a:rPr dirty="0" sz="1000" spc="-50">
                <a:latin typeface="Arial"/>
                <a:cs typeface="Arial"/>
              </a:rPr>
              <a:t>almost </a:t>
            </a:r>
            <a:r>
              <a:rPr dirty="0" sz="1000" spc="-40">
                <a:latin typeface="Arial"/>
                <a:cs typeface="Arial"/>
              </a:rPr>
              <a:t>completely </a:t>
            </a:r>
            <a:r>
              <a:rPr dirty="0" sz="1000" spc="-60">
                <a:latin typeface="Arial"/>
                <a:cs typeface="Arial"/>
              </a:rPr>
              <a:t>destroyed. 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75">
                <a:latin typeface="Arial"/>
                <a:cs typeface="Arial"/>
              </a:rPr>
              <a:t>The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95">
                <a:latin typeface="Arial"/>
                <a:cs typeface="Arial"/>
              </a:rPr>
              <a:t>same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75">
                <a:latin typeface="Arial"/>
                <a:cs typeface="Arial"/>
              </a:rPr>
              <a:t>happens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when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35">
                <a:latin typeface="Arial"/>
                <a:cs typeface="Arial"/>
              </a:rPr>
              <a:t>fish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70">
                <a:latin typeface="Arial"/>
                <a:cs typeface="Arial"/>
              </a:rPr>
              <a:t>and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50">
                <a:latin typeface="Arial"/>
                <a:cs typeface="Arial"/>
              </a:rPr>
              <a:t>meat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75">
                <a:latin typeface="Arial"/>
                <a:cs typeface="Arial"/>
              </a:rPr>
              <a:t>are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45">
                <a:latin typeface="Arial"/>
                <a:cs typeface="Arial"/>
              </a:rPr>
              <a:t>dried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in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30">
                <a:latin typeface="Arial"/>
                <a:cs typeface="Arial"/>
              </a:rPr>
              <a:t>the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85">
                <a:latin typeface="Arial"/>
                <a:cs typeface="Arial"/>
              </a:rPr>
              <a:t>sun, </a:t>
            </a:r>
            <a:r>
              <a:rPr dirty="0" sz="1000" spc="-80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salted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70">
                <a:latin typeface="Arial"/>
                <a:cs typeface="Arial"/>
              </a:rPr>
              <a:t>and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40">
                <a:latin typeface="Arial"/>
                <a:cs typeface="Arial"/>
              </a:rPr>
              <a:t>later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85">
                <a:latin typeface="Arial"/>
                <a:cs typeface="Arial"/>
              </a:rPr>
              <a:t>soaked.</a:t>
            </a:r>
            <a:endParaRPr sz="1000">
              <a:latin typeface="Arial"/>
              <a:cs typeface="Arial"/>
            </a:endParaRPr>
          </a:p>
          <a:p>
            <a:pPr marL="12700" marR="635635">
              <a:lnSpc>
                <a:spcPct val="100000"/>
              </a:lnSpc>
              <a:spcBef>
                <a:spcPts val="570"/>
              </a:spcBef>
            </a:pPr>
            <a:r>
              <a:rPr dirty="0" sz="1000" spc="-55">
                <a:latin typeface="Arial"/>
                <a:cs typeface="Arial"/>
              </a:rPr>
              <a:t>Beriberi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95">
                <a:latin typeface="Arial"/>
                <a:cs typeface="Arial"/>
              </a:rPr>
              <a:t>was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70">
                <a:latin typeface="Arial"/>
                <a:cs typeface="Arial"/>
              </a:rPr>
              <a:t>also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50">
                <a:latin typeface="Arial"/>
                <a:cs typeface="Arial"/>
              </a:rPr>
              <a:t>common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where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people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50">
                <a:latin typeface="Arial"/>
                <a:cs typeface="Arial"/>
              </a:rPr>
              <a:t>eat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105">
                <a:latin typeface="Arial"/>
                <a:cs typeface="Arial"/>
              </a:rPr>
              <a:t>a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lot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of  </a:t>
            </a:r>
            <a:r>
              <a:rPr dirty="0" sz="1000" spc="-45">
                <a:latin typeface="Arial"/>
                <a:cs typeface="Arial"/>
              </a:rPr>
              <a:t>mill-polished</a:t>
            </a:r>
            <a:r>
              <a:rPr dirty="0" sz="1000" spc="-55">
                <a:latin typeface="Arial"/>
                <a:cs typeface="Arial"/>
              </a:rPr>
              <a:t> rice,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45">
                <a:latin typeface="Arial"/>
                <a:cs typeface="Arial"/>
              </a:rPr>
              <a:t>which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70">
                <a:latin typeface="Arial"/>
                <a:cs typeface="Arial"/>
              </a:rPr>
              <a:t>removes</a:t>
            </a:r>
            <a:r>
              <a:rPr dirty="0" sz="1000" spc="-50">
                <a:latin typeface="Arial"/>
                <a:cs typeface="Arial"/>
              </a:rPr>
              <a:t> all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30">
                <a:latin typeface="Arial"/>
                <a:cs typeface="Arial"/>
              </a:rPr>
              <a:t>the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45">
                <a:latin typeface="Arial"/>
                <a:cs typeface="Arial"/>
              </a:rPr>
              <a:t>thiamine.</a:t>
            </a:r>
            <a:endParaRPr sz="1000">
              <a:latin typeface="Arial"/>
              <a:cs typeface="Arial"/>
            </a:endParaRPr>
          </a:p>
          <a:p>
            <a:pPr marL="12700" marR="241935">
              <a:lnSpc>
                <a:spcPct val="100000"/>
              </a:lnSpc>
              <a:spcBef>
                <a:spcPts val="565"/>
              </a:spcBef>
            </a:pPr>
            <a:r>
              <a:rPr dirty="0" sz="1000" spc="-55">
                <a:latin typeface="Arial"/>
                <a:cs typeface="Arial"/>
              </a:rPr>
              <a:t>Beriberi </a:t>
            </a:r>
            <a:r>
              <a:rPr dirty="0" sz="1000" spc="-75">
                <a:latin typeface="Arial"/>
                <a:cs typeface="Arial"/>
              </a:rPr>
              <a:t>takes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75">
                <a:latin typeface="Arial"/>
                <a:cs typeface="Arial"/>
              </a:rPr>
              <a:t>several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50">
                <a:latin typeface="Arial"/>
                <a:cs typeface="Arial"/>
              </a:rPr>
              <a:t>forms </a:t>
            </a:r>
            <a:r>
              <a:rPr dirty="0" sz="1000" spc="-70">
                <a:latin typeface="Arial"/>
                <a:cs typeface="Arial"/>
              </a:rPr>
              <a:t>and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70">
                <a:latin typeface="Arial"/>
                <a:cs typeface="Arial"/>
              </a:rPr>
              <a:t>can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90">
                <a:latin typeface="Arial"/>
                <a:cs typeface="Arial"/>
              </a:rPr>
              <a:t>cause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35">
                <a:latin typeface="Arial"/>
                <a:cs typeface="Arial"/>
              </a:rPr>
              <a:t>weight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80">
                <a:latin typeface="Arial"/>
                <a:cs typeface="Arial"/>
              </a:rPr>
              <a:t>loss, </a:t>
            </a:r>
            <a:r>
              <a:rPr dirty="0" sz="1000" spc="-75">
                <a:latin typeface="Arial"/>
                <a:cs typeface="Arial"/>
              </a:rPr>
              <a:t> </a:t>
            </a:r>
            <a:r>
              <a:rPr dirty="0" sz="1000" spc="-40">
                <a:latin typeface="Arial"/>
                <a:cs typeface="Arial"/>
              </a:rPr>
              <a:t>emotional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disturbances,</a:t>
            </a:r>
            <a:r>
              <a:rPr dirty="0" sz="1000" spc="-50">
                <a:latin typeface="Arial"/>
                <a:cs typeface="Arial"/>
              </a:rPr>
              <a:t> impaired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 spc="-100">
                <a:latin typeface="Arial"/>
                <a:cs typeface="Arial"/>
              </a:rPr>
              <a:t>senses,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pain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in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30">
                <a:latin typeface="Arial"/>
                <a:cs typeface="Arial"/>
              </a:rPr>
              <a:t>the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limbs, </a:t>
            </a:r>
            <a:r>
              <a:rPr dirty="0" sz="1000" spc="-55">
                <a:latin typeface="Arial"/>
                <a:cs typeface="Arial"/>
              </a:rPr>
              <a:t> fever, </a:t>
            </a:r>
            <a:r>
              <a:rPr dirty="0" sz="1000" spc="-50">
                <a:latin typeface="Arial"/>
                <a:cs typeface="Arial"/>
              </a:rPr>
              <a:t>irregular </a:t>
            </a:r>
            <a:r>
              <a:rPr dirty="0" sz="1000" spc="-40">
                <a:latin typeface="Arial"/>
                <a:cs typeface="Arial"/>
              </a:rPr>
              <a:t>heart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45">
                <a:latin typeface="Arial"/>
                <a:cs typeface="Arial"/>
              </a:rPr>
              <a:t>rate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70">
                <a:latin typeface="Arial"/>
                <a:cs typeface="Arial"/>
              </a:rPr>
              <a:t>and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50">
                <a:latin typeface="Arial"/>
                <a:cs typeface="Arial"/>
              </a:rPr>
              <a:t>swelling </a:t>
            </a:r>
            <a:r>
              <a:rPr dirty="0" sz="1000" spc="-35">
                <a:latin typeface="Arial"/>
                <a:cs typeface="Arial"/>
              </a:rPr>
              <a:t>or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70">
                <a:latin typeface="Arial"/>
                <a:cs typeface="Arial"/>
              </a:rPr>
              <a:t>oedema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leading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to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80">
                <a:latin typeface="Arial"/>
                <a:cs typeface="Arial"/>
              </a:rPr>
              <a:t>severe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45">
                <a:latin typeface="Arial"/>
                <a:cs typeface="Arial"/>
              </a:rPr>
              <a:t>mental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illness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40">
                <a:latin typeface="Arial"/>
                <a:cs typeface="Arial"/>
              </a:rPr>
              <a:t>be</a:t>
            </a:r>
            <a:r>
              <a:rPr dirty="0" sz="1000" spc="-65">
                <a:latin typeface="Arial"/>
                <a:cs typeface="Arial"/>
              </a:rPr>
              <a:t>f</a:t>
            </a:r>
            <a:r>
              <a:rPr dirty="0" sz="1000" spc="-50">
                <a:latin typeface="Arial"/>
                <a:cs typeface="Arial"/>
              </a:rPr>
              <a:t>ore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75">
                <a:latin typeface="Arial"/>
                <a:cs typeface="Arial"/>
              </a:rPr>
              <a:t>hea</a:t>
            </a:r>
            <a:r>
              <a:rPr dirty="0" sz="1000" spc="-20">
                <a:latin typeface="Arial"/>
                <a:cs typeface="Arial"/>
              </a:rPr>
              <a:t>r</a:t>
            </a:r>
            <a:r>
              <a:rPr dirty="0" sz="1000" spc="45">
                <a:latin typeface="Arial"/>
                <a:cs typeface="Arial"/>
              </a:rPr>
              <a:t>t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20">
                <a:latin typeface="Arial"/>
                <a:cs typeface="Arial"/>
              </a:rPr>
              <a:t>f</a:t>
            </a:r>
            <a:r>
              <a:rPr dirty="0" sz="1000" spc="-50">
                <a:latin typeface="Arial"/>
                <a:cs typeface="Arial"/>
              </a:rPr>
              <a:t>ailure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70">
                <a:latin typeface="Arial"/>
                <a:cs typeface="Arial"/>
              </a:rPr>
              <a:t>and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death.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200" spc="-65" b="1">
                <a:solidFill>
                  <a:srgbClr val="A70230"/>
                </a:solidFill>
                <a:latin typeface="Arial"/>
                <a:cs typeface="Arial"/>
              </a:rPr>
              <a:t>Scurvy</a:t>
            </a:r>
            <a:endParaRPr sz="1200">
              <a:latin typeface="Arial"/>
              <a:cs typeface="Arial"/>
            </a:endParaRPr>
          </a:p>
          <a:p>
            <a:pPr algn="just" marL="12700">
              <a:lnSpc>
                <a:spcPct val="100000"/>
              </a:lnSpc>
              <a:spcBef>
                <a:spcPts val="240"/>
              </a:spcBef>
            </a:pPr>
            <a:r>
              <a:rPr dirty="0" sz="1000" spc="-65">
                <a:latin typeface="Arial"/>
                <a:cs typeface="Arial"/>
              </a:rPr>
              <a:t>Scurvy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is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105">
                <a:latin typeface="Arial"/>
                <a:cs typeface="Arial"/>
              </a:rPr>
              <a:t>a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85">
                <a:latin typeface="Arial"/>
                <a:cs typeface="Arial"/>
              </a:rPr>
              <a:t>disease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45">
                <a:latin typeface="Arial"/>
                <a:cs typeface="Arial"/>
              </a:rPr>
              <a:t>resulting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from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105">
                <a:latin typeface="Arial"/>
                <a:cs typeface="Arial"/>
              </a:rPr>
              <a:t>a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35">
                <a:latin typeface="Arial"/>
                <a:cs typeface="Arial"/>
              </a:rPr>
              <a:t>deficiency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of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30">
                <a:latin typeface="Arial"/>
                <a:cs typeface="Arial"/>
              </a:rPr>
              <a:t>vitamin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125">
                <a:latin typeface="Arial"/>
                <a:cs typeface="Arial"/>
              </a:rPr>
              <a:t>C.</a:t>
            </a:r>
            <a:endParaRPr sz="1000">
              <a:latin typeface="Arial"/>
              <a:cs typeface="Arial"/>
            </a:endParaRPr>
          </a:p>
          <a:p>
            <a:pPr algn="just" marL="12700" marR="5080">
              <a:lnSpc>
                <a:spcPct val="100000"/>
              </a:lnSpc>
            </a:pPr>
            <a:r>
              <a:rPr dirty="0" sz="1000" spc="45">
                <a:latin typeface="Arial"/>
                <a:cs typeface="Arial"/>
              </a:rPr>
              <a:t>It </a:t>
            </a:r>
            <a:r>
              <a:rPr dirty="0" sz="1000" spc="-80">
                <a:latin typeface="Arial"/>
                <a:cs typeface="Arial"/>
              </a:rPr>
              <a:t>leads </a:t>
            </a:r>
            <a:r>
              <a:rPr dirty="0" sz="1000" spc="5">
                <a:latin typeface="Arial"/>
                <a:cs typeface="Arial"/>
              </a:rPr>
              <a:t>to </a:t>
            </a:r>
            <a:r>
              <a:rPr dirty="0" sz="1000" spc="-30">
                <a:latin typeface="Arial"/>
                <a:cs typeface="Arial"/>
              </a:rPr>
              <a:t>the formation </a:t>
            </a:r>
            <a:r>
              <a:rPr dirty="0" sz="1000" spc="5">
                <a:latin typeface="Arial"/>
                <a:cs typeface="Arial"/>
              </a:rPr>
              <a:t>of </a:t>
            </a:r>
            <a:r>
              <a:rPr dirty="0" sz="1000" spc="-60">
                <a:latin typeface="Arial"/>
                <a:cs typeface="Arial"/>
              </a:rPr>
              <a:t>spots </a:t>
            </a:r>
            <a:r>
              <a:rPr dirty="0" sz="1000" spc="-40">
                <a:latin typeface="Arial"/>
                <a:cs typeface="Arial"/>
              </a:rPr>
              <a:t>on </a:t>
            </a:r>
            <a:r>
              <a:rPr dirty="0" sz="1000" spc="-30">
                <a:latin typeface="Arial"/>
                <a:cs typeface="Arial"/>
              </a:rPr>
              <a:t>the </a:t>
            </a:r>
            <a:r>
              <a:rPr dirty="0" sz="1000" spc="-75">
                <a:latin typeface="Arial"/>
                <a:cs typeface="Arial"/>
              </a:rPr>
              <a:t>skin, </a:t>
            </a:r>
            <a:r>
              <a:rPr dirty="0" sz="1000" spc="-55">
                <a:latin typeface="Arial"/>
                <a:cs typeface="Arial"/>
              </a:rPr>
              <a:t>spongy </a:t>
            </a:r>
            <a:r>
              <a:rPr dirty="0" sz="1000" spc="-80">
                <a:latin typeface="Arial"/>
                <a:cs typeface="Arial"/>
              </a:rPr>
              <a:t>gums, </a:t>
            </a:r>
            <a:r>
              <a:rPr dirty="0" sz="1000" spc="-70">
                <a:latin typeface="Arial"/>
                <a:cs typeface="Arial"/>
              </a:rPr>
              <a:t>and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0">
                <a:latin typeface="Arial"/>
                <a:cs typeface="Arial"/>
              </a:rPr>
              <a:t>bleeding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from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30">
                <a:latin typeface="Arial"/>
                <a:cs typeface="Arial"/>
              </a:rPr>
              <a:t>the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70">
                <a:latin typeface="Arial"/>
                <a:cs typeface="Arial"/>
              </a:rPr>
              <a:t>mucous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75">
                <a:latin typeface="Arial"/>
                <a:cs typeface="Arial"/>
              </a:rPr>
              <a:t>membranes.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45">
                <a:latin typeface="Arial"/>
                <a:cs typeface="Arial"/>
              </a:rPr>
              <a:t>It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95">
                <a:latin typeface="Arial"/>
                <a:cs typeface="Arial"/>
              </a:rPr>
              <a:t>causes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depression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70">
                <a:latin typeface="Arial"/>
                <a:cs typeface="Arial"/>
              </a:rPr>
              <a:t>and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75">
                <a:latin typeface="Arial"/>
                <a:cs typeface="Arial"/>
              </a:rPr>
              <a:t>an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inability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to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m</a:t>
            </a:r>
            <a:r>
              <a:rPr dirty="0" sz="1000" spc="-55">
                <a:latin typeface="Arial"/>
                <a:cs typeface="Arial"/>
              </a:rPr>
              <a:t>o</a:t>
            </a:r>
            <a:r>
              <a:rPr dirty="0" sz="1000" spc="-75">
                <a:latin typeface="Arial"/>
                <a:cs typeface="Arial"/>
              </a:rPr>
              <a:t>ve.</a:t>
            </a:r>
            <a:endParaRPr sz="1000">
              <a:latin typeface="Arial"/>
              <a:cs typeface="Arial"/>
            </a:endParaRPr>
          </a:p>
          <a:p>
            <a:pPr marL="12700" marR="10160">
              <a:lnSpc>
                <a:spcPct val="100000"/>
              </a:lnSpc>
              <a:spcBef>
                <a:spcPts val="570"/>
              </a:spcBef>
            </a:pPr>
            <a:r>
              <a:rPr dirty="0" sz="1000" spc="-65">
                <a:latin typeface="Arial"/>
                <a:cs typeface="Arial"/>
              </a:rPr>
              <a:t>Scurvy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95">
                <a:latin typeface="Arial"/>
                <a:cs typeface="Arial"/>
              </a:rPr>
              <a:t>was</a:t>
            </a:r>
            <a:r>
              <a:rPr dirty="0" sz="1000" spc="-50">
                <a:latin typeface="Arial"/>
                <a:cs typeface="Arial"/>
              </a:rPr>
              <a:t> common </a:t>
            </a:r>
            <a:r>
              <a:rPr dirty="0" sz="1000" spc="-60">
                <a:latin typeface="Arial"/>
                <a:cs typeface="Arial"/>
              </a:rPr>
              <a:t>among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70">
                <a:latin typeface="Arial"/>
                <a:cs typeface="Arial"/>
              </a:rPr>
              <a:t>sailors,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pirates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 spc="-70">
                <a:latin typeface="Arial"/>
                <a:cs typeface="Arial"/>
              </a:rPr>
              <a:t>and</a:t>
            </a:r>
            <a:r>
              <a:rPr dirty="0" sz="1000" spc="-50">
                <a:latin typeface="Arial"/>
                <a:cs typeface="Arial"/>
              </a:rPr>
              <a:t> others </a:t>
            </a:r>
            <a:r>
              <a:rPr dirty="0" sz="1000" spc="-40">
                <a:latin typeface="Arial"/>
                <a:cs typeface="Arial"/>
              </a:rPr>
              <a:t>on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75">
                <a:latin typeface="Arial"/>
                <a:cs typeface="Arial"/>
              </a:rPr>
              <a:t>ships </a:t>
            </a:r>
            <a:r>
              <a:rPr dirty="0" sz="1000" spc="-70">
                <a:latin typeface="Arial"/>
                <a:cs typeface="Arial"/>
              </a:rPr>
              <a:t> </a:t>
            </a:r>
            <a:r>
              <a:rPr dirty="0" sz="1000" spc="-30">
                <a:latin typeface="Arial"/>
                <a:cs typeface="Arial"/>
              </a:rPr>
              <a:t>at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105">
                <a:latin typeface="Arial"/>
                <a:cs typeface="Arial"/>
              </a:rPr>
              <a:t>sea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45">
                <a:latin typeface="Arial"/>
                <a:cs typeface="Arial"/>
              </a:rPr>
              <a:t>longer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40">
                <a:latin typeface="Arial"/>
                <a:cs typeface="Arial"/>
              </a:rPr>
              <a:t>than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fruits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70">
                <a:latin typeface="Arial"/>
                <a:cs typeface="Arial"/>
              </a:rPr>
              <a:t>and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vegetables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45">
                <a:latin typeface="Arial"/>
                <a:cs typeface="Arial"/>
              </a:rPr>
              <a:t>could </a:t>
            </a:r>
            <a:r>
              <a:rPr dirty="0" sz="1000" spc="-70">
                <a:latin typeface="Arial"/>
                <a:cs typeface="Arial"/>
              </a:rPr>
              <a:t>be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stored.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40">
                <a:latin typeface="Arial"/>
                <a:cs typeface="Arial"/>
              </a:rPr>
              <a:t>Vitamin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155">
                <a:latin typeface="Arial"/>
                <a:cs typeface="Arial"/>
              </a:rPr>
              <a:t>C</a:t>
            </a:r>
            <a:r>
              <a:rPr dirty="0" sz="1000" spc="-150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is </a:t>
            </a:r>
            <a:r>
              <a:rPr dirty="0" sz="1000" spc="-40">
                <a:latin typeface="Arial"/>
                <a:cs typeface="Arial"/>
              </a:rPr>
              <a:t>high </a:t>
            </a:r>
            <a:r>
              <a:rPr dirty="0" sz="1000" spc="-25">
                <a:latin typeface="Arial"/>
                <a:cs typeface="Arial"/>
              </a:rPr>
              <a:t>in </a:t>
            </a:r>
            <a:r>
              <a:rPr dirty="0" sz="1000" spc="-55">
                <a:latin typeface="Arial"/>
                <a:cs typeface="Arial"/>
              </a:rPr>
              <a:t>plants </a:t>
            </a:r>
            <a:r>
              <a:rPr dirty="0" sz="1000" spc="-75">
                <a:latin typeface="Arial"/>
                <a:cs typeface="Arial"/>
              </a:rPr>
              <a:t>such </a:t>
            </a:r>
            <a:r>
              <a:rPr dirty="0" sz="1000" spc="-114">
                <a:latin typeface="Arial"/>
                <a:cs typeface="Arial"/>
              </a:rPr>
              <a:t>as</a:t>
            </a:r>
            <a:r>
              <a:rPr dirty="0" sz="1000" spc="-110">
                <a:latin typeface="Arial"/>
                <a:cs typeface="Arial"/>
              </a:rPr>
              <a:t> </a:t>
            </a:r>
            <a:r>
              <a:rPr dirty="0" sz="1000" spc="-40">
                <a:latin typeface="Arial"/>
                <a:cs typeface="Arial"/>
              </a:rPr>
              <a:t>citrus </a:t>
            </a:r>
            <a:r>
              <a:rPr dirty="0" sz="1000" spc="-25">
                <a:latin typeface="Arial"/>
                <a:cs typeface="Arial"/>
              </a:rPr>
              <a:t>fruits </a:t>
            </a:r>
            <a:r>
              <a:rPr dirty="0" sz="1000" spc="-70">
                <a:latin typeface="Arial"/>
                <a:cs typeface="Arial"/>
              </a:rPr>
              <a:t>(oranges, lemons, </a:t>
            </a:r>
            <a:r>
              <a:rPr dirty="0" sz="1000" spc="-65">
                <a:latin typeface="Arial"/>
                <a:cs typeface="Arial"/>
              </a:rPr>
              <a:t>limes, 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-45">
                <a:latin typeface="Arial"/>
                <a:cs typeface="Arial"/>
              </a:rPr>
              <a:t>grapefruits),</a:t>
            </a:r>
            <a:r>
              <a:rPr dirty="0" sz="1000" spc="-50">
                <a:latin typeface="Arial"/>
                <a:cs typeface="Arial"/>
              </a:rPr>
              <a:t> tomatoes, potatoes, </a:t>
            </a:r>
            <a:r>
              <a:rPr dirty="0" sz="1000" spc="-85">
                <a:latin typeface="Arial"/>
                <a:cs typeface="Arial"/>
              </a:rPr>
              <a:t>cabbages,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70">
                <a:latin typeface="Arial"/>
                <a:cs typeface="Arial"/>
              </a:rPr>
              <a:t>and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green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75">
                <a:latin typeface="Arial"/>
                <a:cs typeface="Arial"/>
              </a:rPr>
              <a:t>peppers.</a:t>
            </a:r>
            <a:endParaRPr sz="1000">
              <a:latin typeface="Arial"/>
              <a:cs typeface="Arial"/>
            </a:endParaRPr>
          </a:p>
          <a:p>
            <a:pPr marL="12700" marR="120650">
              <a:lnSpc>
                <a:spcPct val="100000"/>
              </a:lnSpc>
              <a:spcBef>
                <a:spcPts val="565"/>
              </a:spcBef>
            </a:pPr>
            <a:r>
              <a:rPr dirty="0" sz="1000" spc="-50">
                <a:latin typeface="Arial"/>
                <a:cs typeface="Arial"/>
              </a:rPr>
              <a:t>Vitamins </a:t>
            </a:r>
            <a:r>
              <a:rPr dirty="0" sz="1000" spc="-75">
                <a:latin typeface="Arial"/>
                <a:cs typeface="Arial"/>
              </a:rPr>
              <a:t>are </a:t>
            </a:r>
            <a:r>
              <a:rPr dirty="0" sz="1000" spc="-70">
                <a:latin typeface="Arial"/>
                <a:cs typeface="Arial"/>
              </a:rPr>
              <a:t>also </a:t>
            </a:r>
            <a:r>
              <a:rPr dirty="0" sz="1000" spc="-35">
                <a:latin typeface="Arial"/>
                <a:cs typeface="Arial"/>
              </a:rPr>
              <a:t>affected </a:t>
            </a:r>
            <a:r>
              <a:rPr dirty="0" sz="1000" spc="-40">
                <a:latin typeface="Arial"/>
                <a:cs typeface="Arial"/>
              </a:rPr>
              <a:t>by </a:t>
            </a:r>
            <a:r>
              <a:rPr dirty="0" sz="1000" spc="-25">
                <a:latin typeface="Arial"/>
                <a:cs typeface="Arial"/>
              </a:rPr>
              <a:t>different </a:t>
            </a:r>
            <a:r>
              <a:rPr dirty="0" sz="1000" spc="-75">
                <a:latin typeface="Arial"/>
                <a:cs typeface="Arial"/>
              </a:rPr>
              <a:t>ways </a:t>
            </a:r>
            <a:r>
              <a:rPr dirty="0" sz="1000" spc="5">
                <a:latin typeface="Arial"/>
                <a:cs typeface="Arial"/>
              </a:rPr>
              <a:t>of </a:t>
            </a:r>
            <a:r>
              <a:rPr dirty="0" sz="1000" spc="-50">
                <a:latin typeface="Arial"/>
                <a:cs typeface="Arial"/>
              </a:rPr>
              <a:t>cooking. 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 spc="-85">
                <a:latin typeface="Arial"/>
                <a:cs typeface="Arial"/>
              </a:rPr>
              <a:t>Enslaved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45">
                <a:latin typeface="Arial"/>
                <a:cs typeface="Arial"/>
              </a:rPr>
              <a:t>communities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70">
                <a:latin typeface="Arial"/>
                <a:cs typeface="Arial"/>
              </a:rPr>
              <a:t>had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little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time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35">
                <a:latin typeface="Arial"/>
                <a:cs typeface="Arial"/>
              </a:rPr>
              <a:t>or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70">
                <a:latin typeface="Arial"/>
                <a:cs typeface="Arial"/>
              </a:rPr>
              <a:t>resources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(especially  </a:t>
            </a:r>
            <a:r>
              <a:rPr dirty="0" sz="1000" spc="-35">
                <a:latin typeface="Arial"/>
                <a:cs typeface="Arial"/>
              </a:rPr>
              <a:t>fuel </a:t>
            </a:r>
            <a:r>
              <a:rPr dirty="0" sz="1000" spc="-70">
                <a:latin typeface="Arial"/>
                <a:cs typeface="Arial"/>
              </a:rPr>
              <a:t>and </a:t>
            </a:r>
            <a:r>
              <a:rPr dirty="0" sz="1000" spc="-45">
                <a:latin typeface="Arial"/>
                <a:cs typeface="Arial"/>
              </a:rPr>
              <a:t>pots) </a:t>
            </a:r>
            <a:r>
              <a:rPr dirty="0" sz="1000" spc="-25">
                <a:latin typeface="Arial"/>
                <a:cs typeface="Arial"/>
              </a:rPr>
              <a:t>for </a:t>
            </a:r>
            <a:r>
              <a:rPr dirty="0" sz="1000" spc="-50">
                <a:latin typeface="Arial"/>
                <a:cs typeface="Arial"/>
              </a:rPr>
              <a:t>cooking. One-pot cooking, </a:t>
            </a:r>
            <a:r>
              <a:rPr dirty="0" sz="1000" spc="-15">
                <a:latin typeface="Arial"/>
                <a:cs typeface="Arial"/>
              </a:rPr>
              <a:t>with </a:t>
            </a:r>
            <a:r>
              <a:rPr dirty="0" sz="1000" spc="-45">
                <a:latin typeface="Arial"/>
                <a:cs typeface="Arial"/>
              </a:rPr>
              <a:t>ingredients 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cooked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45">
                <a:latin typeface="Arial"/>
                <a:cs typeface="Arial"/>
              </a:rPr>
              <a:t>slowly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over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105">
                <a:latin typeface="Arial"/>
                <a:cs typeface="Arial"/>
              </a:rPr>
              <a:t>a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fire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for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hours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40">
                <a:latin typeface="Arial"/>
                <a:cs typeface="Arial"/>
              </a:rPr>
              <a:t>while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people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were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working,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destroyed </a:t>
            </a:r>
            <a:r>
              <a:rPr dirty="0" sz="1000" spc="-60">
                <a:latin typeface="Arial"/>
                <a:cs typeface="Arial"/>
              </a:rPr>
              <a:t>much </a:t>
            </a:r>
            <a:r>
              <a:rPr dirty="0" sz="1000" spc="5">
                <a:latin typeface="Arial"/>
                <a:cs typeface="Arial"/>
              </a:rPr>
              <a:t>of </a:t>
            </a:r>
            <a:r>
              <a:rPr dirty="0" sz="1000" spc="-30">
                <a:latin typeface="Arial"/>
                <a:cs typeface="Arial"/>
              </a:rPr>
              <a:t>the vitamin </a:t>
            </a:r>
            <a:r>
              <a:rPr dirty="0" sz="1000" spc="-25">
                <a:latin typeface="Arial"/>
                <a:cs typeface="Arial"/>
              </a:rPr>
              <a:t>content </a:t>
            </a:r>
            <a:r>
              <a:rPr dirty="0" sz="1000" spc="5">
                <a:latin typeface="Arial"/>
                <a:cs typeface="Arial"/>
              </a:rPr>
              <a:t>of </a:t>
            </a:r>
            <a:r>
              <a:rPr dirty="0" sz="1000" spc="-65">
                <a:latin typeface="Arial"/>
                <a:cs typeface="Arial"/>
              </a:rPr>
              <a:t>vegetables </a:t>
            </a:r>
            <a:r>
              <a:rPr dirty="0" sz="1000" spc="-70">
                <a:latin typeface="Arial"/>
                <a:cs typeface="Arial"/>
              </a:rPr>
              <a:t>and </a:t>
            </a:r>
            <a:r>
              <a:rPr dirty="0" sz="1000" spc="5">
                <a:latin typeface="Arial"/>
                <a:cs typeface="Arial"/>
              </a:rPr>
              <a:t>of 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30">
                <a:latin typeface="Arial"/>
                <a:cs typeface="Arial"/>
              </a:rPr>
              <a:t>the</a:t>
            </a:r>
            <a:r>
              <a:rPr dirty="0" sz="1000" spc="-45">
                <a:latin typeface="Arial"/>
                <a:cs typeface="Arial"/>
              </a:rPr>
              <a:t> dried </a:t>
            </a:r>
            <a:r>
              <a:rPr dirty="0" sz="1000" spc="-50">
                <a:latin typeface="Arial"/>
                <a:cs typeface="Arial"/>
              </a:rPr>
              <a:t>meat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 spc="-35">
                <a:latin typeface="Arial"/>
                <a:cs typeface="Arial"/>
              </a:rPr>
              <a:t>or</a:t>
            </a:r>
            <a:r>
              <a:rPr dirty="0" sz="1000" spc="-45">
                <a:latin typeface="Arial"/>
                <a:cs typeface="Arial"/>
              </a:rPr>
              <a:t> fish.Fruit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 spc="-70">
                <a:latin typeface="Arial"/>
                <a:cs typeface="Arial"/>
              </a:rPr>
              <a:t>and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vegetables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that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were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eaten 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raw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40">
                <a:latin typeface="Arial"/>
                <a:cs typeface="Arial"/>
              </a:rPr>
              <a:t>pr</a:t>
            </a:r>
            <a:r>
              <a:rPr dirty="0" sz="1000" spc="-65">
                <a:latin typeface="Arial"/>
                <a:cs typeface="Arial"/>
              </a:rPr>
              <a:t>o</a:t>
            </a:r>
            <a:r>
              <a:rPr dirty="0" sz="1000" spc="-50">
                <a:latin typeface="Arial"/>
                <a:cs typeface="Arial"/>
              </a:rPr>
              <a:t>vided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30">
                <a:latin typeface="Arial"/>
                <a:cs typeface="Arial"/>
              </a:rPr>
              <a:t>better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40">
                <a:latin typeface="Arial"/>
                <a:cs typeface="Arial"/>
              </a:rPr>
              <a:t>nutrients.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2021-10-13T14:20:06Z</dcterms:created>
  <dcterms:modified xsi:type="dcterms:W3CDTF">2021-10-13T14:20:06Z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2010-07-19T00:00:00Z</vt:filetime>
  </property>
  <property fmtid="{D5CDD505-2E9C-101B-9397-08002B2CF9AE}" pid="3" name="Creator">
    <vt:lpwstr>Adobe InDesign CS4 (6.0)</vt:lpwstr>
  </property>
  <property fmtid="{D5CDD505-2E9C-101B-9397-08002B2CF9AE}" pid="4" name="LastSaved">
    <vt:filetime>2021-10-13T00:00:00Z</vt:filetime>
  </property>
</Properties>
</file>