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48" r:id="rId2"/>
    <p:sldMasterId id="2147483660" r:id="rId3"/>
  </p:sldMasterIdLst>
  <p:notesMasterIdLst>
    <p:notesMasterId r:id="rId38"/>
  </p:notesMasterIdLst>
  <p:sldIdLst>
    <p:sldId id="288" r:id="rId4"/>
    <p:sldId id="289" r:id="rId5"/>
    <p:sldId id="259" r:id="rId6"/>
    <p:sldId id="260" r:id="rId7"/>
    <p:sldId id="290" r:id="rId8"/>
    <p:sldId id="262" r:id="rId9"/>
    <p:sldId id="263" r:id="rId10"/>
    <p:sldId id="291" r:id="rId11"/>
    <p:sldId id="292" r:id="rId12"/>
    <p:sldId id="266" r:id="rId13"/>
    <p:sldId id="267" r:id="rId14"/>
    <p:sldId id="270" r:id="rId15"/>
    <p:sldId id="271" r:id="rId16"/>
    <p:sldId id="272" r:id="rId17"/>
    <p:sldId id="295" r:id="rId18"/>
    <p:sldId id="273" r:id="rId19"/>
    <p:sldId id="296" r:id="rId20"/>
    <p:sldId id="274" r:id="rId21"/>
    <p:sldId id="275" r:id="rId22"/>
    <p:sldId id="276" r:id="rId23"/>
    <p:sldId id="277" r:id="rId24"/>
    <p:sldId id="300" r:id="rId25"/>
    <p:sldId id="278" r:id="rId26"/>
    <p:sldId id="279" r:id="rId27"/>
    <p:sldId id="280" r:id="rId28"/>
    <p:sldId id="281" r:id="rId29"/>
    <p:sldId id="282" r:id="rId30"/>
    <p:sldId id="283" r:id="rId31"/>
    <p:sldId id="286" r:id="rId32"/>
    <p:sldId id="298" r:id="rId33"/>
    <p:sldId id="297" r:id="rId34"/>
    <p:sldId id="285" r:id="rId35"/>
    <p:sldId id="294" r:id="rId36"/>
    <p:sldId id="29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F3FD3-F6E6-4AF7-A825-86A30B545BAC}" v="7" dt="2022-08-16T13:33:08.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2BF68-6B41-4201-B7E3-03228A5D77A8}" type="datetimeFigureOut">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E2C54-AB88-4552-BBD4-63A87842156F}" type="slidenum">
              <a:t>‹#›</a:t>
            </a:fld>
            <a:endParaRPr lang="en-US"/>
          </a:p>
        </p:txBody>
      </p:sp>
    </p:spTree>
    <p:extLst>
      <p:ext uri="{BB962C8B-B14F-4D97-AF65-F5344CB8AC3E}">
        <p14:creationId xmlns:p14="http://schemas.microsoft.com/office/powerpoint/2010/main" val="210784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marcveraart/32646451192"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nd/2.0/uk/"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pcc.ch/srocc/chapter/summary-for-policymaker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creativecommons.org/licenses/by/2.0/" TargetMode="External"/><Relationship Id="rId4" Type="http://schemas.openxmlformats.org/officeDocument/2006/relationships/hyperlink" Target="https://commons.wikimedia.org/wiki/File:NASA-Satellite-sea-level-rise-observations.jp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hashtag/wpy5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hm.ac.uk/discover/what-is-ocean-acidification.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commons.wikimedia.org/wiki/File:Tuvalu_Inaba-4.jpg" TargetMode="External"/><Relationship Id="rId4" Type="http://schemas.openxmlformats.org/officeDocument/2006/relationships/hyperlink" Target="https://www.nhm.ac.uk/discover/quick-questions/what-is-a-coral-reef.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ickr.com/photos/herbraab/20279078454/"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nc-nd/2.0/uk/"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mmons.wikimedia.org/wiki/File:KatrinaNewOrleansFlooded_edit2.jp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lickr.com/photos/worldmeteorologicalorganization/40040249760"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licenses/by-nc-nd/2.0/uk/"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lickr.com/photos/coralcoe/40664179551"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cience.sciencemag.org/content/302/5648/1175"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creativecommons.org/licenses/by/2.0/" TargetMode="External"/><Relationship Id="rId4" Type="http://schemas.openxmlformats.org/officeDocument/2006/relationships/hyperlink" Target="https://www.flickr.com/photos/usfwshq/686220325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lickr.com/photos/gsfc/5937599688/"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lickr.com/photos/81043308@N00/48880735277"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gsfc/9554316019"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asiandevelopmentbank/49486847406/in/photolist-2ioZ2D1-GRZ4bi-GRZ3XT-jdZ9w5-JiQmcN-jdZ98u-255zsDR-LfAmb3-fiJm8w-GMxmAp-zNveqf-dQBN2S-255zu3T-GMxmjH-dQBMUE-JiQntq-GMxmPF-dQBMQY-23L9ZEE-zNvg6u-GRZ3wc-dQwbYP-29b4rHm-dQwbHp-dQurxt-26uz6fb-jdZ99G-RAhPj6-289ZXNf-jdZ8Ym-RmMxuJ-xkkSEq-fiJmHS-dQBMNw-24MgbH6-fiJmvm-dQwrok-2ioZ2Et-QmviUt-jdZ9ay-fiu9BT-woWrh5-23q86JH-zRJ2iR-dQMy9Z-Q76HeC-2hUHCZG-GRZ2ZR-23L9YHQ-RAhQyv"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Climate_Change_Schematic.sv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gsfc/25377431747"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quarriephotography/11443527473/"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nc-nd/2.0/u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panose="020F0502020204030204"/>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1</a:t>
            </a:fld>
            <a:endParaRPr lang="en-GB"/>
          </a:p>
        </p:txBody>
      </p:sp>
    </p:spTree>
    <p:extLst>
      <p:ext uri="{BB962C8B-B14F-4D97-AF65-F5344CB8AC3E}">
        <p14:creationId xmlns:p14="http://schemas.microsoft.com/office/powerpoint/2010/main" val="213956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Marc Veraart</a:t>
            </a:r>
            <a:r>
              <a:rPr lang="en-US" dirty="0"/>
              <a:t> via Flickr (</a:t>
            </a:r>
            <a:r>
              <a:rPr lang="en-US" dirty="0">
                <a:hlinkClick r:id="rId4"/>
              </a:rPr>
              <a:t>CC BY-ND 2.0</a:t>
            </a:r>
            <a:r>
              <a:rPr lang="en-US" dirty="0"/>
              <a:t>)</a:t>
            </a:r>
          </a:p>
        </p:txBody>
      </p:sp>
      <p:sp>
        <p:nvSpPr>
          <p:cNvPr id="4" name="Slide Number Placeholder 3"/>
          <p:cNvSpPr>
            <a:spLocks noGrp="1"/>
          </p:cNvSpPr>
          <p:nvPr>
            <p:ph type="sldNum" sz="quarter" idx="5"/>
          </p:nvPr>
        </p:nvSpPr>
        <p:spPr/>
        <p:txBody>
          <a:bodyPr/>
          <a:lstStyle/>
          <a:p>
            <a:fld id="{B36E2C54-AB88-4552-BBD4-63A87842156F}" type="slidenum">
              <a:rPr lang="en-US"/>
              <a:t>14</a:t>
            </a:fld>
            <a:endParaRPr lang="en-US"/>
          </a:p>
        </p:txBody>
      </p:sp>
    </p:spTree>
    <p:extLst>
      <p:ext uri="{BB962C8B-B14F-4D97-AF65-F5344CB8AC3E}">
        <p14:creationId xmlns:p14="http://schemas.microsoft.com/office/powerpoint/2010/main" val="104820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with rapid emission cuts, </a:t>
            </a:r>
            <a:r>
              <a:rPr lang="en-GB" dirty="0">
                <a:hlinkClick r:id="rId3"/>
              </a:rPr>
              <a:t>sea levels are expected to rise</a:t>
            </a:r>
            <a:r>
              <a:rPr lang="en-GB" dirty="0"/>
              <a:t> by around 26 to 53 centimetres by 2100. Along with melting ice sheets and glaciers, rising global temperatures could cause rainforests to die and widespread species extinctions.</a:t>
            </a:r>
            <a:endParaRPr lang="en-GB">
              <a:cs typeface="Calibri"/>
            </a:endParaRPr>
          </a:p>
          <a:p>
            <a:endParaRPr lang="en-US" dirty="0">
              <a:cs typeface="Calibri"/>
            </a:endParaRPr>
          </a:p>
          <a:p>
            <a:r>
              <a:rPr lang="en-US" dirty="0"/>
              <a:t>Image: NASA via </a:t>
            </a:r>
            <a:r>
              <a:rPr lang="en-US" dirty="0">
                <a:hlinkClick r:id="rId4"/>
              </a:rPr>
              <a:t>Wikimedia Commons </a:t>
            </a:r>
            <a:r>
              <a:rPr lang="en-US" dirty="0"/>
              <a:t>  </a:t>
            </a:r>
            <a:r>
              <a:rPr lang="en-GB" dirty="0"/>
              <a:t>(</a:t>
            </a:r>
            <a:r>
              <a:rPr lang="en-GB" dirty="0">
                <a:hlinkClick r:id="rId5"/>
              </a:rPr>
              <a:t>CC BY 2.0</a:t>
            </a:r>
            <a:r>
              <a:rPr lang="en-GB" dirty="0"/>
              <a:t>)</a:t>
            </a:r>
            <a:endParaRPr lang="en-GB" dirty="0">
              <a:cs typeface="Calibri"/>
            </a:endParaRPr>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36E2C54-AB88-4552-BBD4-63A87842156F}" type="slidenum">
              <a:rPr lang="en-US"/>
              <a:t>16</a:t>
            </a:fld>
            <a:endParaRPr lang="en-US"/>
          </a:p>
        </p:txBody>
      </p:sp>
    </p:spTree>
    <p:extLst>
      <p:ext uri="{BB962C8B-B14F-4D97-AF65-F5344CB8AC3E}">
        <p14:creationId xmlns:p14="http://schemas.microsoft.com/office/powerpoint/2010/main" val="328679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living in a period of great change. Explore the threats facing our oceans and the world of potential solutions through the work of </a:t>
            </a:r>
            <a:r>
              <a:rPr lang="en-GB" dirty="0">
                <a:hlinkClick r:id="rId3"/>
              </a:rPr>
              <a:t>#WPY57</a:t>
            </a:r>
            <a:r>
              <a:rPr lang="en-GB" dirty="0"/>
              <a:t> photographers David </a:t>
            </a:r>
            <a:r>
              <a:rPr lang="en-GB" dirty="0" err="1"/>
              <a:t>Doubilet</a:t>
            </a:r>
            <a:r>
              <a:rPr lang="en-GB" dirty="0"/>
              <a:t> and Jennifer Hayes who use the power of photography to tell the story of our oceans through time. </a:t>
            </a:r>
            <a:endParaRPr lang="en-US"/>
          </a:p>
        </p:txBody>
      </p:sp>
      <p:sp>
        <p:nvSpPr>
          <p:cNvPr id="4" name="Slide Number Placeholder 3"/>
          <p:cNvSpPr>
            <a:spLocks noGrp="1"/>
          </p:cNvSpPr>
          <p:nvPr>
            <p:ph type="sldNum" sz="quarter" idx="5"/>
          </p:nvPr>
        </p:nvSpPr>
        <p:spPr/>
        <p:txBody>
          <a:bodyPr/>
          <a:lstStyle/>
          <a:p>
            <a:fld id="{EF4A64DE-CDCB-4D1F-AA7E-1BFDDCC96A42}" type="slidenum">
              <a:rPr lang="en-US"/>
              <a:t>17</a:t>
            </a:fld>
            <a:endParaRPr lang="en-US"/>
          </a:p>
        </p:txBody>
      </p:sp>
    </p:spTree>
    <p:extLst>
      <p:ext uri="{BB962C8B-B14F-4D97-AF65-F5344CB8AC3E}">
        <p14:creationId xmlns:p14="http://schemas.microsoft.com/office/powerpoint/2010/main" val="359203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Hundreds of millions of people rely on seafood as their main source of protein. Warming and </a:t>
            </a:r>
            <a:r>
              <a:rPr lang="en-GB" dirty="0">
                <a:hlinkClick r:id="rId3"/>
              </a:rPr>
              <a:t>more acidic waters</a:t>
            </a:r>
            <a:r>
              <a:rPr lang="en-GB" dirty="0"/>
              <a:t> could destroy marine food chains by affecting their base, such as krill or </a:t>
            </a:r>
            <a:r>
              <a:rPr lang="en-GB" dirty="0">
                <a:hlinkClick r:id="rId4"/>
              </a:rPr>
              <a:t>coral reefs</a:t>
            </a:r>
            <a:r>
              <a:rPr lang="en-GB" dirty="0"/>
              <a:t>.</a:t>
            </a:r>
          </a:p>
          <a:p>
            <a:endParaRPr lang="en-GB" dirty="0">
              <a:cs typeface="Calibri"/>
            </a:endParaRPr>
          </a:p>
          <a:p>
            <a:r>
              <a:rPr lang="en-GB" dirty="0">
                <a:cs typeface="Calibri"/>
              </a:rPr>
              <a:t>Image: </a:t>
            </a:r>
            <a:r>
              <a:rPr lang="en-GB" dirty="0">
                <a:cs typeface="Calibri"/>
                <a:hlinkClick r:id="rId5"/>
              </a:rPr>
              <a:t>Wikipedia Commons</a:t>
            </a:r>
            <a:endParaRPr lang="en-GB" dirty="0">
              <a:cs typeface="Calibri"/>
            </a:endParaRPr>
          </a:p>
          <a:p>
            <a:endParaRPr lang="en-GB" dirty="0"/>
          </a:p>
          <a:p>
            <a:endParaRPr lang="en-GB" dirty="0">
              <a:cs typeface="Calibri"/>
            </a:endParaRPr>
          </a:p>
          <a:p>
            <a:endParaRPr lang="en-GB" dirty="0">
              <a:cs typeface="Calibri"/>
            </a:endParaRPr>
          </a:p>
          <a:p>
            <a:endParaRPr lang="en-GB"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36E2C54-AB88-4552-BBD4-63A87842156F}" type="slidenum">
              <a:rPr lang="en-US"/>
              <a:t>18</a:t>
            </a:fld>
            <a:endParaRPr lang="en-US"/>
          </a:p>
        </p:txBody>
      </p:sp>
    </p:spTree>
    <p:extLst>
      <p:ext uri="{BB962C8B-B14F-4D97-AF65-F5344CB8AC3E}">
        <p14:creationId xmlns:p14="http://schemas.microsoft.com/office/powerpoint/2010/main" val="2500014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 Raab</a:t>
            </a:r>
            <a:r>
              <a:rPr lang="en-US" dirty="0"/>
              <a:t> via Flickr (</a:t>
            </a:r>
            <a:r>
              <a:rPr lang="en-US" dirty="0">
                <a:hlinkClick r:id="rId4"/>
              </a:rPr>
              <a:t>CC BY-NC-ND 2.0</a:t>
            </a:r>
            <a:r>
              <a:rPr lang="en-US" dirty="0"/>
              <a:t>)</a:t>
            </a:r>
          </a:p>
        </p:txBody>
      </p:sp>
      <p:sp>
        <p:nvSpPr>
          <p:cNvPr id="4" name="Slide Number Placeholder 3"/>
          <p:cNvSpPr>
            <a:spLocks noGrp="1"/>
          </p:cNvSpPr>
          <p:nvPr>
            <p:ph type="sldNum" sz="quarter" idx="5"/>
          </p:nvPr>
        </p:nvSpPr>
        <p:spPr/>
        <p:txBody>
          <a:bodyPr/>
          <a:lstStyle/>
          <a:p>
            <a:fld id="{B36E2C54-AB88-4552-BBD4-63A87842156F}" type="slidenum">
              <a:rPr lang="en-US"/>
              <a:t>19</a:t>
            </a:fld>
            <a:endParaRPr lang="en-US"/>
          </a:p>
        </p:txBody>
      </p:sp>
    </p:spTree>
    <p:extLst>
      <p:ext uri="{BB962C8B-B14F-4D97-AF65-F5344CB8AC3E}">
        <p14:creationId xmlns:p14="http://schemas.microsoft.com/office/powerpoint/2010/main" val="223658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AP Photo/U.S. Coast Guard via </a:t>
            </a:r>
            <a:r>
              <a:rPr lang="en-US" dirty="0">
                <a:hlinkClick r:id="rId3"/>
              </a:rPr>
              <a:t>Wikimedia Commons </a:t>
            </a:r>
            <a:r>
              <a:rPr lang="en-US" dirty="0"/>
              <a:t> </a:t>
            </a:r>
            <a:r>
              <a:rPr lang="en-GB" dirty="0"/>
              <a:t>(</a:t>
            </a:r>
            <a:r>
              <a:rPr lang="en-GB" dirty="0">
                <a:hlinkClick r:id="rId4"/>
              </a:rPr>
              <a:t>CC BY 2.0</a:t>
            </a:r>
            <a:r>
              <a:rPr lang="en-GB" dirty="0"/>
              <a:t>)</a:t>
            </a:r>
            <a:endParaRPr lang="en-US" dirty="0"/>
          </a:p>
        </p:txBody>
      </p:sp>
      <p:sp>
        <p:nvSpPr>
          <p:cNvPr id="4" name="Slide Number Placeholder 3"/>
          <p:cNvSpPr>
            <a:spLocks noGrp="1"/>
          </p:cNvSpPr>
          <p:nvPr>
            <p:ph type="sldNum" sz="quarter" idx="5"/>
          </p:nvPr>
        </p:nvSpPr>
        <p:spPr/>
        <p:txBody>
          <a:bodyPr/>
          <a:lstStyle/>
          <a:p>
            <a:fld id="{B36E2C54-AB88-4552-BBD4-63A87842156F}" type="slidenum">
              <a:t>20</a:t>
            </a:fld>
            <a:endParaRPr lang="en-US"/>
          </a:p>
        </p:txBody>
      </p:sp>
    </p:spTree>
    <p:extLst>
      <p:ext uri="{BB962C8B-B14F-4D97-AF65-F5344CB8AC3E}">
        <p14:creationId xmlns:p14="http://schemas.microsoft.com/office/powerpoint/2010/main" val="2880084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in wealth, ethnicity and health are just some of the inequalities that could determine a person's vulnerability to the effects of climate change </a:t>
            </a:r>
            <a:endParaRPr lang="en-US">
              <a:cs typeface="Calibri"/>
            </a:endParaRPr>
          </a:p>
          <a:p>
            <a:endParaRPr lang="en-US" dirty="0">
              <a:cs typeface="Calibri"/>
            </a:endParaRPr>
          </a:p>
          <a:p>
            <a:r>
              <a:rPr lang="en-US" dirty="0"/>
              <a:t>Image: Kompas/Hendra A </a:t>
            </a:r>
            <a:r>
              <a:rPr lang="en-US" dirty="0" err="1"/>
              <a:t>Setyawan</a:t>
            </a:r>
            <a:r>
              <a:rPr lang="en-US" dirty="0"/>
              <a:t> via </a:t>
            </a:r>
            <a:r>
              <a:rPr lang="en-US" dirty="0">
                <a:hlinkClick r:id="rId3"/>
              </a:rPr>
              <a:t>World Meteorological Organization Flickr</a:t>
            </a:r>
            <a:r>
              <a:rPr lang="en-US" dirty="0"/>
              <a:t> (</a:t>
            </a:r>
            <a:r>
              <a:rPr lang="en-US" dirty="0">
                <a:hlinkClick r:id="rId4"/>
              </a:rPr>
              <a:t>CC BY-NC-ND 2.0</a:t>
            </a:r>
            <a:r>
              <a:rPr lang="en-US" dirty="0"/>
              <a: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36E2C54-AB88-4552-BBD4-63A87842156F}" type="slidenum">
              <a:t>21</a:t>
            </a:fld>
            <a:endParaRPr lang="en-US"/>
          </a:p>
        </p:txBody>
      </p:sp>
    </p:spTree>
    <p:extLst>
      <p:ext uri="{BB962C8B-B14F-4D97-AF65-F5344CB8AC3E}">
        <p14:creationId xmlns:p14="http://schemas.microsoft.com/office/powerpoint/2010/main" val="3797623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Climate activists Mitzi Jonelle Tan and Clover Hogan discuss their personal experiences of climate change impacting their homes and communities, and the action they have been inspired to take.</a:t>
            </a:r>
            <a:br>
              <a:rPr lang="en-GB" dirty="0">
                <a:cs typeface="+mn-lt"/>
              </a:rPr>
            </a:br>
            <a:endParaRPr lang="en-GB">
              <a:cs typeface="Calibri"/>
            </a:endParaRPr>
          </a:p>
        </p:txBody>
      </p:sp>
      <p:sp>
        <p:nvSpPr>
          <p:cNvPr id="4" name="Slide Number Placeholder 3"/>
          <p:cNvSpPr>
            <a:spLocks noGrp="1"/>
          </p:cNvSpPr>
          <p:nvPr>
            <p:ph type="sldNum" sz="quarter" idx="5"/>
          </p:nvPr>
        </p:nvSpPr>
        <p:spPr/>
        <p:txBody>
          <a:bodyPr/>
          <a:lstStyle/>
          <a:p>
            <a:fld id="{EF4A64DE-CDCB-4D1F-AA7E-1BFDDCC96A42}" type="slidenum">
              <a:rPr lang="en-US"/>
              <a:t>22</a:t>
            </a:fld>
            <a:endParaRPr lang="en-US"/>
          </a:p>
        </p:txBody>
      </p:sp>
    </p:spTree>
    <p:extLst>
      <p:ext uri="{BB962C8B-B14F-4D97-AF65-F5344CB8AC3E}">
        <p14:creationId xmlns:p14="http://schemas.microsoft.com/office/powerpoint/2010/main" val="388438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ocean may look homogenous, but it can also experience changes. One example of this, is ocean heatwaves, where if a particularly warm mass of water comes to an area like coral reefs, it induces loss and mass dieback.</a:t>
            </a:r>
            <a:endParaRPr lang="en-US">
              <a:cs typeface="Calibri"/>
            </a:endParaRPr>
          </a:p>
          <a:p>
            <a:endParaRPr lang="en-US" b="1"/>
          </a:p>
          <a:p>
            <a:r>
              <a:rPr lang="en-US" dirty="0"/>
              <a:t>Image: </a:t>
            </a:r>
            <a:r>
              <a:rPr lang="en-US" dirty="0">
                <a:hlinkClick r:id="rId3"/>
              </a:rPr>
              <a:t>ARC Centre of Excellence for Coral Reef Studies</a:t>
            </a:r>
            <a:r>
              <a:rPr lang="en-US" dirty="0"/>
              <a:t> via Flickr (</a:t>
            </a:r>
            <a:r>
              <a:rPr lang="en-US" dirty="0">
                <a:hlinkClick r:id="rId4"/>
              </a:rPr>
              <a:t>CC BY 2.0</a:t>
            </a:r>
            <a:r>
              <a:rPr lang="en-US" dirty="0"/>
              <a:t>)</a:t>
            </a:r>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B36E2C54-AB88-4552-BBD4-63A87842156F}" type="slidenum">
              <a:rPr lang="en-US"/>
              <a:t>26</a:t>
            </a:fld>
            <a:endParaRPr lang="en-US"/>
          </a:p>
        </p:txBody>
      </p:sp>
    </p:spTree>
    <p:extLst>
      <p:ext uri="{BB962C8B-B14F-4D97-AF65-F5344CB8AC3E}">
        <p14:creationId xmlns:p14="http://schemas.microsoft.com/office/powerpoint/2010/main" val="2808948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warming planet and melting ice threatens the survival of iconic animals such as polar bears. </a:t>
            </a:r>
            <a:r>
              <a:rPr lang="en-GB" dirty="0"/>
              <a:t> </a:t>
            </a:r>
            <a:r>
              <a:rPr lang="en-GB" dirty="0">
                <a:hlinkClick r:id="rId3"/>
              </a:rPr>
              <a:t>Without drastic changes</a:t>
            </a:r>
            <a:r>
              <a:rPr lang="en-GB" dirty="0"/>
              <a:t>, it's expected that there will be devastating changes in biodiversity and ecosystems.</a:t>
            </a:r>
            <a:endParaRPr lang="en-US" dirty="0"/>
          </a:p>
          <a:p>
            <a:endParaRPr lang="en-US" dirty="0">
              <a:cs typeface="Calibri"/>
            </a:endParaRPr>
          </a:p>
          <a:p>
            <a:r>
              <a:rPr lang="en-US" dirty="0"/>
              <a:t>Image: Gary Kramer/USFWS via </a:t>
            </a:r>
            <a:r>
              <a:rPr lang="en-US" dirty="0">
                <a:hlinkClick r:id="rId4"/>
              </a:rPr>
              <a:t>U.S. Fish and Wildlife Service Flick</a:t>
            </a:r>
            <a:r>
              <a:rPr lang="en-US" dirty="0"/>
              <a:t>r (</a:t>
            </a:r>
            <a:r>
              <a:rPr lang="en-US" dirty="0">
                <a:hlinkClick r:id="rId5"/>
              </a:rPr>
              <a:t>CC BY 2.0</a:t>
            </a:r>
            <a:r>
              <a:rPr lang="en-US" dirty="0"/>
              <a:t>)</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36E2C54-AB88-4552-BBD4-63A87842156F}" type="slidenum">
              <a:rPr lang="en-US"/>
              <a:t>27</a:t>
            </a:fld>
            <a:endParaRPr lang="en-US"/>
          </a:p>
        </p:txBody>
      </p:sp>
    </p:spTree>
    <p:extLst>
      <p:ext uri="{BB962C8B-B14F-4D97-AF65-F5344CB8AC3E}">
        <p14:creationId xmlns:p14="http://schemas.microsoft.com/office/powerpoint/2010/main" val="288781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panose="020F0502020204030204"/>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2</a:t>
            </a:fld>
            <a:endParaRPr lang="en-GB"/>
          </a:p>
        </p:txBody>
      </p:sp>
    </p:spTree>
    <p:extLst>
      <p:ext uri="{BB962C8B-B14F-4D97-AF65-F5344CB8AC3E}">
        <p14:creationId xmlns:p14="http://schemas.microsoft.com/office/powerpoint/2010/main" val="4259922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The difference in outcomes between 1.5 and 2°C are considerable. The impacts are the difference of 70% or 99% of coral reefs dying or a summer free of Arctic sea ice once every 100 or 10 years.</a:t>
            </a:r>
          </a:p>
          <a:p>
            <a:endParaRPr lang="en-GB" dirty="0"/>
          </a:p>
          <a:p>
            <a:r>
              <a:rPr lang="en-US" dirty="0"/>
              <a:t>Image: </a:t>
            </a:r>
            <a:r>
              <a:rPr lang="en-US" dirty="0">
                <a:hlinkClick r:id="rId3"/>
              </a:rPr>
              <a:t>NASA Goddard Space Flight Center</a:t>
            </a:r>
            <a:r>
              <a:rPr lang="en-US" dirty="0"/>
              <a:t> via Flickr (</a:t>
            </a:r>
            <a:r>
              <a:rPr lang="en-US" dirty="0">
                <a:hlinkClick r:id="rId4"/>
              </a:rPr>
              <a:t>CC BY 2.0</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B36E2C54-AB88-4552-BBD4-63A87842156F}" type="slidenum">
              <a:rPr lang="en-US"/>
              <a:t>28</a:t>
            </a:fld>
            <a:endParaRPr lang="en-US"/>
          </a:p>
        </p:txBody>
      </p:sp>
    </p:spTree>
    <p:extLst>
      <p:ext uri="{BB962C8B-B14F-4D97-AF65-F5344CB8AC3E}">
        <p14:creationId xmlns:p14="http://schemas.microsoft.com/office/powerpoint/2010/main" val="871407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John Englart</a:t>
            </a:r>
            <a:r>
              <a:rPr lang="en-US" dirty="0"/>
              <a:t> via Flickr (</a:t>
            </a:r>
            <a:r>
              <a:rPr lang="en-US" dirty="0">
                <a:hlinkClick r:id="rId4"/>
              </a:rPr>
              <a:t>CC BY 2.0</a:t>
            </a:r>
            <a:r>
              <a:rPr lang="en-US" dirty="0"/>
              <a:t>)</a:t>
            </a:r>
          </a:p>
        </p:txBody>
      </p:sp>
      <p:sp>
        <p:nvSpPr>
          <p:cNvPr id="4" name="Slide Number Placeholder 3"/>
          <p:cNvSpPr>
            <a:spLocks noGrp="1"/>
          </p:cNvSpPr>
          <p:nvPr>
            <p:ph type="sldNum" sz="quarter" idx="5"/>
          </p:nvPr>
        </p:nvSpPr>
        <p:spPr/>
        <p:txBody>
          <a:bodyPr/>
          <a:lstStyle/>
          <a:p>
            <a:fld id="{B36E2C54-AB88-4552-BBD4-63A87842156F}" type="slidenum">
              <a:rPr lang="en-US"/>
              <a:t>29</a:t>
            </a:fld>
            <a:endParaRPr lang="en-US"/>
          </a:p>
        </p:txBody>
      </p:sp>
    </p:spTree>
    <p:extLst>
      <p:ext uri="{BB962C8B-B14F-4D97-AF65-F5344CB8AC3E}">
        <p14:creationId xmlns:p14="http://schemas.microsoft.com/office/powerpoint/2010/main" val="3813222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live stream event where a panel of Millennials and Generation Z discuss some of the core issues at the heart of the planetary emergency in their fight to protect the future of our planet. </a:t>
            </a:r>
          </a:p>
          <a:p>
            <a:endParaRPr lang="en-GB" dirty="0"/>
          </a:p>
          <a:p>
            <a:r>
              <a:rPr lang="en-GB" dirty="0"/>
              <a:t>The voices of young people are elevated as they share how they have been impacted in their own lives, revealing what motivates them to stand up and take action, and what they would do to save the planet. </a:t>
            </a:r>
            <a:br>
              <a:rPr lang="en-GB" dirty="0">
                <a:cs typeface="+mn-lt"/>
              </a:rPr>
            </a:br>
            <a:endParaRPr lang="en-GB">
              <a:cs typeface="Calibri"/>
            </a:endParaRPr>
          </a:p>
        </p:txBody>
      </p:sp>
      <p:sp>
        <p:nvSpPr>
          <p:cNvPr id="4" name="Slide Number Placeholder 3"/>
          <p:cNvSpPr>
            <a:spLocks noGrp="1"/>
          </p:cNvSpPr>
          <p:nvPr>
            <p:ph type="sldNum" sz="quarter" idx="5"/>
          </p:nvPr>
        </p:nvSpPr>
        <p:spPr/>
        <p:txBody>
          <a:bodyPr/>
          <a:lstStyle/>
          <a:p>
            <a:fld id="{EF4A64DE-CDCB-4D1F-AA7E-1BFDDCC96A42}" type="slidenum">
              <a:rPr lang="en-US"/>
              <a:t>31</a:t>
            </a:fld>
            <a:endParaRPr lang="en-US"/>
          </a:p>
        </p:txBody>
      </p:sp>
    </p:spTree>
    <p:extLst>
      <p:ext uri="{BB962C8B-B14F-4D97-AF65-F5344CB8AC3E}">
        <p14:creationId xmlns:p14="http://schemas.microsoft.com/office/powerpoint/2010/main" val="175226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34</a:t>
            </a:fld>
            <a:endParaRPr lang="en-GB"/>
          </a:p>
        </p:txBody>
      </p:sp>
    </p:spTree>
    <p:extLst>
      <p:ext uri="{BB962C8B-B14F-4D97-AF65-F5344CB8AC3E}">
        <p14:creationId xmlns:p14="http://schemas.microsoft.com/office/powerpoint/2010/main" val="54649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Typhoon </a:t>
            </a:r>
            <a:r>
              <a:rPr lang="en-GB" dirty="0" err="1"/>
              <a:t>Utor</a:t>
            </a:r>
            <a:r>
              <a:rPr lang="en-GB" dirty="0"/>
              <a:t>, which affected the Philippines and China in 2013. It caused considerable damage and loss of life. Climate change influences most weather events, including tropical storms and hurricanes.</a:t>
            </a:r>
            <a:endParaRPr lang="en-US" dirty="0"/>
          </a:p>
          <a:p>
            <a:endParaRPr lang="en-GB" dirty="0"/>
          </a:p>
          <a:p>
            <a:r>
              <a:rPr lang="en-GB" dirty="0"/>
              <a:t>Image: </a:t>
            </a:r>
            <a:r>
              <a:rPr lang="en-GB" dirty="0">
                <a:hlinkClick r:id="rId3"/>
              </a:rPr>
              <a:t>NASA Goddard Space Flight Center</a:t>
            </a:r>
            <a:r>
              <a:rPr lang="en-GB" dirty="0"/>
              <a:t> via Flickr (</a:t>
            </a:r>
            <a:r>
              <a:rPr lang="en-GB" dirty="0">
                <a:hlinkClick r:id="rId4"/>
              </a:rPr>
              <a:t>CC BY 2.0</a:t>
            </a:r>
            <a:r>
              <a:rPr lang="en-GB" dirty="0"/>
              <a:t>)</a:t>
            </a:r>
          </a:p>
          <a:p>
            <a:endParaRPr lang="en-GB" dirty="0">
              <a:cs typeface="Calibri"/>
            </a:endParaRPr>
          </a:p>
          <a:p>
            <a:r>
              <a:rPr lang="en-GB" dirty="0"/>
              <a:t>It makes sense to use the term climate change as it encompasses all these changes. </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B36E2C54-AB88-4552-BBD4-63A87842156F}" type="slidenum">
              <a:t>6</a:t>
            </a:fld>
            <a:endParaRPr lang="en-US"/>
          </a:p>
        </p:txBody>
      </p:sp>
    </p:spTree>
    <p:extLst>
      <p:ext uri="{BB962C8B-B14F-4D97-AF65-F5344CB8AC3E}">
        <p14:creationId xmlns:p14="http://schemas.microsoft.com/office/powerpoint/2010/main" val="13716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Meat and dairy production, producing cement and some industrial processes, such as the production and use of fertilisers, also emit greenhouse gases.</a:t>
            </a:r>
            <a:endParaRPr lang="en-GB">
              <a:cs typeface="Calibri"/>
            </a:endParaRPr>
          </a:p>
          <a:p>
            <a:endParaRPr lang="en-GB" b="1" dirty="0"/>
          </a:p>
          <a:p>
            <a:r>
              <a:rPr lang="en-GB" dirty="0"/>
              <a:t>Image: </a:t>
            </a:r>
            <a:r>
              <a:rPr lang="en-GB" dirty="0">
                <a:hlinkClick r:id="rId3"/>
              </a:rPr>
              <a:t>Asian Development Bank</a:t>
            </a:r>
            <a:r>
              <a:rPr lang="en-GB" dirty="0"/>
              <a:t>, via Flickr (</a:t>
            </a:r>
            <a:r>
              <a:rPr lang="en-GB" dirty="0">
                <a:hlinkClick r:id="rId4"/>
              </a:rPr>
              <a:t>CC BY 2.0</a:t>
            </a:r>
            <a:r>
              <a:rPr lang="en-GB" dirty="0"/>
              <a:t>)</a:t>
            </a:r>
            <a:endParaRPr lang="en-GB">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B36E2C54-AB88-4552-BBD4-63A87842156F}" type="slidenum">
              <a:t>7</a:t>
            </a:fld>
            <a:endParaRPr lang="en-US"/>
          </a:p>
        </p:txBody>
      </p:sp>
    </p:spTree>
    <p:extLst>
      <p:ext uri="{BB962C8B-B14F-4D97-AF65-F5344CB8AC3E}">
        <p14:creationId xmlns:p14="http://schemas.microsoft.com/office/powerpoint/2010/main" val="101852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Wikimedia Commons </a:t>
            </a:r>
            <a:r>
              <a:rPr lang="en-GB" dirty="0"/>
              <a:t>(</a:t>
            </a:r>
            <a:r>
              <a:rPr lang="en-GB" dirty="0">
                <a:hlinkClick r:id="rId4"/>
              </a:rPr>
              <a:t>CC BY 2.0</a:t>
            </a:r>
            <a:r>
              <a:rPr lang="en-GB" dirty="0"/>
              <a:t>)</a:t>
            </a:r>
            <a:endParaRPr lang="en-US" dirty="0"/>
          </a:p>
        </p:txBody>
      </p:sp>
      <p:sp>
        <p:nvSpPr>
          <p:cNvPr id="4" name="Slide Number Placeholder 3"/>
          <p:cNvSpPr>
            <a:spLocks noGrp="1"/>
          </p:cNvSpPr>
          <p:nvPr>
            <p:ph type="sldNum" sz="quarter" idx="5"/>
          </p:nvPr>
        </p:nvSpPr>
        <p:spPr/>
        <p:txBody>
          <a:bodyPr/>
          <a:lstStyle/>
          <a:p>
            <a:fld id="{B36E2C54-AB88-4552-BBD4-63A87842156F}" type="slidenum">
              <a:t>8</a:t>
            </a:fld>
            <a:endParaRPr lang="en-US"/>
          </a:p>
        </p:txBody>
      </p:sp>
    </p:spTree>
    <p:extLst>
      <p:ext uri="{BB962C8B-B14F-4D97-AF65-F5344CB8AC3E}">
        <p14:creationId xmlns:p14="http://schemas.microsoft.com/office/powerpoint/2010/main" val="285725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image of an iceberg in McMurdo Sound was captured in 2017 as part of NASA's Operation </a:t>
            </a:r>
            <a:r>
              <a:rPr lang="en-GB" err="1"/>
              <a:t>IceBridge</a:t>
            </a:r>
            <a:r>
              <a:rPr lang="en-GB"/>
              <a:t>. This is an ongoing airborne mission to monitor changes in polar ice. </a:t>
            </a:r>
            <a:endParaRPr lang="en-US"/>
          </a:p>
          <a:p>
            <a:endParaRPr lang="en-GB"/>
          </a:p>
          <a:p>
            <a:r>
              <a:rPr lang="en-GB"/>
              <a:t>Image: </a:t>
            </a:r>
            <a:r>
              <a:rPr lang="en-GB">
                <a:hlinkClick r:id="rId3"/>
              </a:rPr>
              <a:t>NASA Goddard Space Flight Center</a:t>
            </a:r>
            <a:r>
              <a:rPr lang="en-GB"/>
              <a:t> via Flickr (</a:t>
            </a:r>
            <a:r>
              <a:rPr lang="en-GB">
                <a:hlinkClick r:id="rId4"/>
              </a:rPr>
              <a:t>CC BY 2.0</a:t>
            </a:r>
            <a:r>
              <a:rPr lang="en-GB"/>
              <a: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36E2C54-AB88-4552-BBD4-63A87842156F}" type="slidenum">
              <a:t>10</a:t>
            </a:fld>
            <a:endParaRPr lang="en-US"/>
          </a:p>
        </p:txBody>
      </p:sp>
    </p:spTree>
    <p:extLst>
      <p:ext uri="{BB962C8B-B14F-4D97-AF65-F5344CB8AC3E}">
        <p14:creationId xmlns:p14="http://schemas.microsoft.com/office/powerpoint/2010/main" val="197549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order to burn carbon and produce carbon dioxide, oxygen is required. The rate at which the amount of oxygen in the atmosphere is reducing demonstrates this is caused by combusting fossil fuels.</a:t>
            </a:r>
            <a:endParaRPr lang="en-US"/>
          </a:p>
          <a:p>
            <a:endParaRPr lang="en-GB"/>
          </a:p>
          <a:p>
            <a:endParaRPr lang="en-US">
              <a:cs typeface="Calibri"/>
            </a:endParaRPr>
          </a:p>
        </p:txBody>
      </p:sp>
      <p:sp>
        <p:nvSpPr>
          <p:cNvPr id="4" name="Slide Number Placeholder 3"/>
          <p:cNvSpPr>
            <a:spLocks noGrp="1"/>
          </p:cNvSpPr>
          <p:nvPr>
            <p:ph type="sldNum" sz="quarter" idx="5"/>
          </p:nvPr>
        </p:nvSpPr>
        <p:spPr/>
        <p:txBody>
          <a:bodyPr/>
          <a:lstStyle/>
          <a:p>
            <a:fld id="{B36E2C54-AB88-4552-BBD4-63A87842156F}" type="slidenum">
              <a:t>11</a:t>
            </a:fld>
            <a:endParaRPr lang="en-US"/>
          </a:p>
        </p:txBody>
      </p:sp>
    </p:spTree>
    <p:extLst>
      <p:ext uri="{BB962C8B-B14F-4D97-AF65-F5344CB8AC3E}">
        <p14:creationId xmlns:p14="http://schemas.microsoft.com/office/powerpoint/2010/main" val="154430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320-290-million-year-old specimen from the Late Carboniferous period, Swansea, Wales. Coal is a sedimentary rock of organic origins and is a fossil fuel. </a:t>
            </a:r>
            <a:endParaRPr lang="en-US"/>
          </a:p>
        </p:txBody>
      </p:sp>
      <p:sp>
        <p:nvSpPr>
          <p:cNvPr id="4" name="Slide Number Placeholder 3"/>
          <p:cNvSpPr>
            <a:spLocks noGrp="1"/>
          </p:cNvSpPr>
          <p:nvPr>
            <p:ph type="sldNum" sz="quarter" idx="5"/>
          </p:nvPr>
        </p:nvSpPr>
        <p:spPr/>
        <p:txBody>
          <a:bodyPr/>
          <a:lstStyle/>
          <a:p>
            <a:fld id="{B36E2C54-AB88-4552-BBD4-63A87842156F}" type="slidenum">
              <a:rPr lang="en-US"/>
              <a:t>12</a:t>
            </a:fld>
            <a:endParaRPr lang="en-US"/>
          </a:p>
        </p:txBody>
      </p:sp>
    </p:spTree>
    <p:extLst>
      <p:ext uri="{BB962C8B-B14F-4D97-AF65-F5344CB8AC3E}">
        <p14:creationId xmlns:p14="http://schemas.microsoft.com/office/powerpoint/2010/main" val="184252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Scientists predict that climate change will cause extreme weather events such as wildfires, floods and hurricanes to become worse. </a:t>
            </a:r>
            <a:endParaRPr lang="en-US" dirty="0"/>
          </a:p>
          <a:p>
            <a:endParaRPr lang="en-GB" dirty="0">
              <a:cs typeface="Calibri"/>
            </a:endParaRPr>
          </a:p>
          <a:p>
            <a:r>
              <a:rPr lang="en-GB" dirty="0">
                <a:cs typeface="Calibri"/>
              </a:rPr>
              <a:t>Image:</a:t>
            </a:r>
            <a:r>
              <a:rPr lang="en-GB" dirty="0"/>
              <a:t> </a:t>
            </a:r>
            <a:r>
              <a:rPr lang="en-GB" dirty="0">
                <a:hlinkClick r:id="rId3"/>
              </a:rPr>
              <a:t>Quarrie Photography</a:t>
            </a:r>
            <a:r>
              <a:rPr lang="en-GB" dirty="0"/>
              <a:t> via Flickr (</a:t>
            </a:r>
            <a:r>
              <a:rPr lang="en-GB" dirty="0">
                <a:hlinkClick r:id="rId4"/>
              </a:rPr>
              <a:t>CC BY-NC-ND 2.0</a:t>
            </a:r>
            <a:r>
              <a:rPr lang="en-GB" dirty="0"/>
              <a:t>)</a:t>
            </a:r>
            <a:endParaRPr lang="en-US" dirty="0">
              <a:cs typeface="Calibri"/>
            </a:endParaRPr>
          </a:p>
        </p:txBody>
      </p:sp>
      <p:sp>
        <p:nvSpPr>
          <p:cNvPr id="4" name="Slide Number Placeholder 3"/>
          <p:cNvSpPr>
            <a:spLocks noGrp="1"/>
          </p:cNvSpPr>
          <p:nvPr>
            <p:ph type="sldNum" sz="quarter" idx="5"/>
          </p:nvPr>
        </p:nvSpPr>
        <p:spPr/>
        <p:txBody>
          <a:bodyPr/>
          <a:lstStyle/>
          <a:p>
            <a:fld id="{B36E2C54-AB88-4552-BBD4-63A87842156F}" type="slidenum">
              <a:t>13</a:t>
            </a:fld>
            <a:endParaRPr lang="en-US"/>
          </a:p>
        </p:txBody>
      </p:sp>
    </p:spTree>
    <p:extLst>
      <p:ext uri="{BB962C8B-B14F-4D97-AF65-F5344CB8AC3E}">
        <p14:creationId xmlns:p14="http://schemas.microsoft.com/office/powerpoint/2010/main" val="157811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D6AC-B022-4D48-B756-084C62B1F3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81DE00-8AE5-493B-B13F-C88B6222E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0308FA-5DF6-4C02-959E-23FA1E6CEB2C}"/>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54276C74-58E5-47E6-BD5D-C66724233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89B3E-1EDC-417C-BA13-6DC20976DBAF}"/>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06467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4B92-589D-4CA3-B412-8B87EB89E7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5B0EE4-E17B-456D-AC42-D60F39593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A7D3E7-2DBC-453E-BAF0-4504ED1B0363}"/>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AB55E9B8-3CB1-4090-AD82-E5866F0C0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6ADA0-28FB-439C-8924-8912DD127B5A}"/>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2679485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C943-4A22-437A-BAC0-A171DA487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EA11D-F4B1-4D71-9F9F-53F2FDDD71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33E3B4-1B68-4ACC-B50D-73BFCF039D95}"/>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4EDBD717-B01F-4D7C-BEC1-D27A330CF8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1AACE8-8DC8-43FE-9848-87923A375EC5}"/>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35577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C6BA-5D56-4DDD-9D8E-EA0B2EE837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FC784-E2BA-437D-8A04-B578D68FA4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AB2241-9AA6-422E-956F-19A2471C6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4CAA36-B802-4AE3-8C28-DD35D23BFBCB}"/>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6" name="Footer Placeholder 5">
            <a:extLst>
              <a:ext uri="{FF2B5EF4-FFF2-40B4-BE49-F238E27FC236}">
                <a16:creationId xmlns:a16="http://schemas.microsoft.com/office/drawing/2014/main" id="{4C8CD8CF-CB93-4CB9-B94F-077F903DA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10D48F-2A22-49BA-B495-0A9CF440B3D2}"/>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8962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B8B0-26BA-495F-98B7-5F11E167BF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07722-8B44-45F3-BD02-82DF27B88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51BBBB-ABF0-49DA-B2E6-1155E89B2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2162B8-3E5F-4423-87F5-26413C32A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2BF39-6F3B-444C-B1F7-AA0C30AA31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F106BC-6DA7-4F6D-AF08-F1D7887D8C89}"/>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8" name="Footer Placeholder 7">
            <a:extLst>
              <a:ext uri="{FF2B5EF4-FFF2-40B4-BE49-F238E27FC236}">
                <a16:creationId xmlns:a16="http://schemas.microsoft.com/office/drawing/2014/main" id="{E06A75F8-B508-475C-8188-E50758F080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93BE46-A923-4EF1-B57F-8282E418AE1A}"/>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58375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2137-0D03-43B4-A787-2D907A136F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9024D7-FD99-4E46-811F-734CE9F43C60}"/>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4" name="Footer Placeholder 3">
            <a:extLst>
              <a:ext uri="{FF2B5EF4-FFF2-40B4-BE49-F238E27FC236}">
                <a16:creationId xmlns:a16="http://schemas.microsoft.com/office/drawing/2014/main" id="{B3E1A395-3909-4820-8A7A-9209C36293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31533B-2D03-47E4-B2EB-660008B4E216}"/>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153618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0BF42-A17D-4A5F-B6D8-6DCBE9E7C151}"/>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3" name="Footer Placeholder 2">
            <a:extLst>
              <a:ext uri="{FF2B5EF4-FFF2-40B4-BE49-F238E27FC236}">
                <a16:creationId xmlns:a16="http://schemas.microsoft.com/office/drawing/2014/main" id="{B7A6CA2D-0A5A-48E6-B457-1F171B70B3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C449E3-3E0D-469C-B313-FAE9228022D0}"/>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614345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CDDA-D339-4085-B641-80CD62BA6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D8B06-6B84-4FF7-A804-F209B8915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ADDDC8-B7D1-4F32-8DC7-6345532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24670-264A-4320-B58D-BD24276DBE32}"/>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6" name="Footer Placeholder 5">
            <a:extLst>
              <a:ext uri="{FF2B5EF4-FFF2-40B4-BE49-F238E27FC236}">
                <a16:creationId xmlns:a16="http://schemas.microsoft.com/office/drawing/2014/main" id="{23633E30-0BFE-4293-B51E-F7ED19AF1D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10F9AE-ADF8-4FB5-B7A3-20E0C8ABD3B9}"/>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56472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1A5A-CB0A-4CA8-AEAF-467FD1F63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9F306C-2743-42C3-9A70-A12216673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9E2358-FFF5-4A5D-A412-B876EC366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9AFF5-AFD0-4361-8A26-3B43CB8015E8}"/>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6" name="Footer Placeholder 5">
            <a:extLst>
              <a:ext uri="{FF2B5EF4-FFF2-40B4-BE49-F238E27FC236}">
                <a16:creationId xmlns:a16="http://schemas.microsoft.com/office/drawing/2014/main" id="{10E77C84-0FDB-4DDF-BE3B-C48AB11C38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473FE9-6677-4BBD-B97C-0E5168716AF2}"/>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262407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A3D-3F1F-47A2-88F8-04BDFC63AF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62FF67-72C6-4B7F-B0C7-A293FA03E5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985861-54FC-484D-B51B-5AD81B07A429}"/>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ECF4B545-CCD8-4035-81DB-8BE92AFCD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AF05D5-8E53-4900-AED6-21CC1D865CE3}"/>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3820014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A6F33-E62F-4D41-A2E4-40A7611A5E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3D3FDE-6A20-4F5B-ABA2-08CD8A3C1F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2DFB8A-C225-4070-9CEC-E92D613F9E75}"/>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2DF501C1-F0CD-4719-B364-3D69F61860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F79E7-27D2-4B6B-970C-13011676731B}"/>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3454462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D35A-581E-47D6-9FD0-84C1ABADF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03CD9E-BCFC-418B-8857-1DD11B34D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D0D9C6-4095-450D-A504-CBEC6CB2C906}"/>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DE868464-81DA-4AB0-AB66-26B4F8BFD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4EBC4A-1ABA-4DC9-A459-29AC3EA5E74E}"/>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808918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5EC-5A65-4822-AE15-38537EEDBE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885ACC-F3A3-4A49-B956-A45C003D28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3D18F5-8017-4681-B20D-B137C35DD6F0}"/>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01C9EA40-6DA8-4098-A4FD-2CD12E48F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F427C0-2018-48B6-90BF-20D6A44809FF}"/>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451390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567A-0EE4-44A8-82CE-E2A99E3FC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F455D7-6920-4CD5-8F48-70AE67201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25CBB-ED33-4DDB-A118-6E09E3AD2323}"/>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A4EC68D3-6936-4337-A0AD-4E31947984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C850E-5164-4EAA-961C-2D972C9D1F0B}"/>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711213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CB1F-82BB-4E5B-BDAF-9367844D37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8D1F26-E4E8-4556-BD6C-079316723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DAEBEE-42A2-44D3-9625-5CD6795593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01C107-D551-48C8-845C-0456C78D5848}"/>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6" name="Footer Placeholder 5">
            <a:extLst>
              <a:ext uri="{FF2B5EF4-FFF2-40B4-BE49-F238E27FC236}">
                <a16:creationId xmlns:a16="http://schemas.microsoft.com/office/drawing/2014/main" id="{CD50C475-F08F-4DB7-9BAD-61239FC2AB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9947DE-92F1-4726-B340-AE891921B865}"/>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640581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016A-8CF4-43FA-8DC1-5D9CD7A70D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CA90C3-843C-429D-A648-7D8BD1EA5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2C30F3-3BB3-4202-A0ED-38FF592C3A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9D3D21-DFBF-4398-8A56-BE2F02836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0350B-5916-4AB4-8799-F0FF63443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D8C040-2200-4651-89EB-82B857F28701}"/>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8" name="Footer Placeholder 7">
            <a:extLst>
              <a:ext uri="{FF2B5EF4-FFF2-40B4-BE49-F238E27FC236}">
                <a16:creationId xmlns:a16="http://schemas.microsoft.com/office/drawing/2014/main" id="{790DB7F9-37EF-4190-BAD8-FACD0CD1FD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F8D1B0-754F-4B71-8834-C1B1A9FEA702}"/>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062103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1C51-0290-4D4E-89C9-E2DB4C6429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B673CF-C2A3-48CA-8047-0073EAC255DB}"/>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4" name="Footer Placeholder 3">
            <a:extLst>
              <a:ext uri="{FF2B5EF4-FFF2-40B4-BE49-F238E27FC236}">
                <a16:creationId xmlns:a16="http://schemas.microsoft.com/office/drawing/2014/main" id="{645A275F-2C62-41DB-9764-7798CD44F4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6D3AB2-FE7A-445C-B12C-90658CB87AA1}"/>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611791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4C0C4-10E4-4913-9440-9EA37B3B4F0A}"/>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3" name="Footer Placeholder 2">
            <a:extLst>
              <a:ext uri="{FF2B5EF4-FFF2-40B4-BE49-F238E27FC236}">
                <a16:creationId xmlns:a16="http://schemas.microsoft.com/office/drawing/2014/main" id="{0092E52C-82A3-425A-B30C-4B7A07A945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CA18F1-4942-4C1D-8C3B-FB57771F7A16}"/>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311412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3FF4-188F-48D5-9DE5-7AAB11789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0A8D1F-0EA4-4FC4-B3B9-2FFFC14AE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29EFB4-32D9-4F46-A881-851E88A36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3E95E-D69C-45C0-9326-3AE3DE3194B1}"/>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6" name="Footer Placeholder 5">
            <a:extLst>
              <a:ext uri="{FF2B5EF4-FFF2-40B4-BE49-F238E27FC236}">
                <a16:creationId xmlns:a16="http://schemas.microsoft.com/office/drawing/2014/main" id="{F191BC37-5E57-4A9B-920F-E754F589B0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BB68B2-2820-40B2-AA49-FCF177DE5915}"/>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882250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8A90-C96A-420A-B154-918316859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A9F298-8621-42F4-94E8-249CF714F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F822B5-40B3-4C08-AB8D-24DEE8D80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4C7A9-51E3-403C-8384-9607A5AF071C}"/>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6" name="Footer Placeholder 5">
            <a:extLst>
              <a:ext uri="{FF2B5EF4-FFF2-40B4-BE49-F238E27FC236}">
                <a16:creationId xmlns:a16="http://schemas.microsoft.com/office/drawing/2014/main" id="{0077655C-D6AF-4219-8F1A-E318948E58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E3B65A-A15F-4F28-8A39-3908EFDC2BA0}"/>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54874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0479-EF0D-44E6-A257-B0A3009EC6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90DDBD-40F9-4D62-9753-BCCAA99FDE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09A32D-28AD-46B8-B6CB-38B8934067F6}"/>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76E48330-5A81-4F54-A6A3-08A42D1D87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3B8A2-8984-4E24-AD45-17E074C4BC42}"/>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978897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1DBC-6AC1-40CC-B81E-6882BA15B4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0A020E-FC9F-4376-8A11-14559791FA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04F3D7-90B0-4E7A-ABAB-798187767AC0}"/>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EF718FDB-D33D-458B-84CB-4C73B449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950D77-4C77-4F90-B1BC-A45E5C67A86B}"/>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20735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70A18-8E9F-4373-94B2-F75711A65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E996D4-9191-4521-AFEE-633A6DC92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385A0-3DAA-4842-8546-81A6F91A2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A50D77CA-D202-4B53-ACD6-330BF0442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7EC1FC-586E-4740-8849-E53505406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43157-448A-4093-A92F-555473E4DE8A}" type="slidenum">
              <a:rPr lang="en-GB" smtClean="0"/>
              <a:t>‹#›</a:t>
            </a:fld>
            <a:endParaRPr lang="en-GB"/>
          </a:p>
        </p:txBody>
      </p:sp>
    </p:spTree>
    <p:extLst>
      <p:ext uri="{BB962C8B-B14F-4D97-AF65-F5344CB8AC3E}">
        <p14:creationId xmlns:p14="http://schemas.microsoft.com/office/powerpoint/2010/main" val="2115922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5A927-9CD7-4109-AA68-8C67D4DCF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BEC719-8ADF-40F0-A738-8E1458AA3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784B2-B072-4C8E-8651-B4E0BFF779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C93BB18C-23D8-48AA-BF1B-20E2E8160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72917C-D6DF-4433-A47C-8ED00D96E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9500D-A1A7-445F-BA7C-6B020BEDE2F0}" type="slidenum">
              <a:rPr lang="en-GB" smtClean="0"/>
              <a:t>‹#›</a:t>
            </a:fld>
            <a:endParaRPr lang="en-GB"/>
          </a:p>
        </p:txBody>
      </p:sp>
    </p:spTree>
    <p:extLst>
      <p:ext uri="{BB962C8B-B14F-4D97-AF65-F5344CB8AC3E}">
        <p14:creationId xmlns:p14="http://schemas.microsoft.com/office/powerpoint/2010/main" val="883699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bbc.co.uk/news/world-australia-50341210"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mperial.ac.uk/people/j.rogelj"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6y8Euo6YPGw"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www.nature.com/articles/s41467-019-12808-z"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s://www.bbc.co.uk/news/video_and_audio/must_see/50265869/south-african-drought-town-s-warning-to-the-world"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1.xml"/><Relationship Id="rId3" Type="http://schemas.openxmlformats.org/officeDocument/2006/relationships/slide" Target="slide3.xml"/><Relationship Id="rId7" Type="http://schemas.openxmlformats.org/officeDocument/2006/relationships/slide" Target="slide13.xml"/><Relationship Id="rId12" Type="http://schemas.openxmlformats.org/officeDocument/2006/relationships/slide" Target="slide28.xml"/><Relationship Id="rId2" Type="http://schemas.openxmlformats.org/officeDocument/2006/relationships/notesSlide" Target="../notesSlides/notesSlide2.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 Target="slide10.xml"/><Relationship Id="rId11" Type="http://schemas.openxmlformats.org/officeDocument/2006/relationships/slide" Target="slide23.xml"/><Relationship Id="rId5" Type="http://schemas.openxmlformats.org/officeDocument/2006/relationships/slide" Target="slide7.xml"/><Relationship Id="rId15" Type="http://schemas.openxmlformats.org/officeDocument/2006/relationships/slide" Target="slide34.xml"/><Relationship Id="rId10" Type="http://schemas.openxmlformats.org/officeDocument/2006/relationships/slide" Target="slide22.xml"/><Relationship Id="rId4" Type="http://schemas.openxmlformats.org/officeDocument/2006/relationships/slide" Target="slide4.xml"/><Relationship Id="rId9" Type="http://schemas.openxmlformats.org/officeDocument/2006/relationships/slide" Target="slide18.xml"/><Relationship Id="rId14"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hyperlink" Target="https://nca2014.globalchange.gov/report/sectors/urba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hyperlink" Target="https://www.smithsonianmag.com/smart-news/how-new-york-city-subway-preparing-climate-change-18097365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ca2014.globalchange.gov/report/sectors/urba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rzEvLTiaJZk"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archive.jncc.gov.uk/default.aspx?page=5145" TargetMode="External"/><Relationship Id="rId2" Type="http://schemas.openxmlformats.org/officeDocument/2006/relationships/hyperlink" Target="https://www.nhm.ac.uk/discover/news/2019/may/one-million-animals-and-plants-face-extinction.html" TargetMode="External"/><Relationship Id="rId1" Type="http://schemas.openxmlformats.org/officeDocument/2006/relationships/slideLayout" Target="../slideLayouts/slideLayout13.xml"/><Relationship Id="rId4" Type="http://schemas.openxmlformats.org/officeDocument/2006/relationships/hyperlink" Target="https://onlinelibrary.wiley.com/doi/full/10.1111/j.1365-2486.2009.01883.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hm.ac.uk/discover/butterflies-unlocking-climate-secrets.html" TargetMode="External"/><Relationship Id="rId2" Type="http://schemas.openxmlformats.org/officeDocument/2006/relationships/hyperlink" Target="https://onlinelibrary.wiley.com/doi/full/10.1111/ele.13434" TargetMode="Externa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hyperlink" Target="https://www.nhm.ac.uk/discover/seaweeds-a-hidden-habitat-under-threat.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nhm.ac.uk/discover/news/2019/february/the-world-s-insect-populations-are-plummeting-everywhere-we-look.html"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climate.nasa.gov/vital-signs/arctic-sea-ice/"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nhm.ac.uk/discover/quick-questions/what-do-carbon-neutral-and-net-zero-mean.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nhm.ac.uk/discover/climate-change.html" TargetMode="External"/><Relationship Id="rId1" Type="http://schemas.openxmlformats.org/officeDocument/2006/relationships/slideLayout" Target="../slideLayouts/slideLayout13.xml"/><Relationship Id="rId4" Type="http://schemas.openxmlformats.org/officeDocument/2006/relationships/hyperlink" Target="https://www.nhm.ac.uk/visit/our-broken-planet.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imperial.ac.uk/people/j.rogelj"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rGcMQBwBJHA"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hyperlink" Target="https://www.nhm.ac.uk/discover/quick-questions/what-do-carbon-neutral-and-net-zero-mean.html" TargetMode="External"/><Relationship Id="rId2" Type="http://schemas.openxmlformats.org/officeDocument/2006/relationships/hyperlink" Target="https://www.nhm.ac.uk/discover/quick-questions/what-is-carbon-footprint.html" TargetMode="External"/><Relationship Id="rId1" Type="http://schemas.openxmlformats.org/officeDocument/2006/relationships/slideLayout" Target="../slideLayouts/slideLayout13.xml"/><Relationship Id="rId4" Type="http://schemas.openxmlformats.org/officeDocument/2006/relationships/hyperlink" Target="https://www.bbc.co.uk/news/world-us-canada-5016559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nhm.ac.uk/discover/news/2021/october/cop26-explained.html"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hyperlink" Target="https://www.nhm.ac.uk/visit/our-broken-planet.html" TargetMode="External"/><Relationship Id="rId3" Type="http://schemas.openxmlformats.org/officeDocument/2006/relationships/hyperlink" Target="http://www.nhm.ac.uk/discover/what-you-can-do-to-help-the-planet.html" TargetMode="External"/><Relationship Id="rId7" Type="http://schemas.openxmlformats.org/officeDocument/2006/relationships/hyperlink" Target="https://www.nhm.ac.uk/our-science/our-work/biodiversity.html"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hyperlink" Target="https://www.nhm.ac.uk/discover/news/2019/may/one-million-animals-and-plants-face-extinction.html" TargetMode="External"/><Relationship Id="rId5" Type="http://schemas.openxmlformats.org/officeDocument/2006/relationships/hyperlink" Target="https://www.nhm.ac.uk/discover/news/2020/january/we-are-declaring-a-planetary-emergency.html" TargetMode="External"/><Relationship Id="rId4" Type="http://schemas.openxmlformats.org/officeDocument/2006/relationships/hyperlink" Target="http://www.nhm.ac.uk/discover/what-is-the-anthropocen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imperial.ac.uk/people/j.rogelj"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nhm.ac.uk/discover/quick-questions/is-climate-change-the-same-as-global-warming.ht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nhm.ac.uk/discover/quick-questions/where-does-carbon-dioxide-come-from.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ipcc.ch/report/sr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imperial.ac.uk/people/j.rogelj"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17E6D6-37FF-4607-806B-C746FE5EA5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86337" y="5606885"/>
            <a:ext cx="2219325" cy="1209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3ED84D-3F11-431A-861A-6E9E76B334B8}"/>
              </a:ext>
            </a:extLst>
          </p:cNvPr>
          <p:cNvSpPr txBox="1"/>
          <p:nvPr/>
        </p:nvSpPr>
        <p:spPr>
          <a:xfrm>
            <a:off x="1074056" y="2671769"/>
            <a:ext cx="10043885" cy="769441"/>
          </a:xfrm>
          <a:prstGeom prst="rect">
            <a:avLst/>
          </a:prstGeom>
          <a:noFill/>
        </p:spPr>
        <p:txBody>
          <a:bodyPr wrap="square" lIns="91440" tIns="45720" rIns="91440" bIns="45720" rtlCol="0" anchor="t">
            <a:spAutoFit/>
          </a:bodyPr>
          <a:lstStyle/>
          <a:p>
            <a:pPr algn="ctr"/>
            <a:endParaRPr lang="en-GB" sz="4400" b="1">
              <a:latin typeface="Arial"/>
              <a:cs typeface="Calibri" panose="020F0502020204030204"/>
            </a:endParaRPr>
          </a:p>
        </p:txBody>
      </p:sp>
      <p:sp>
        <p:nvSpPr>
          <p:cNvPr id="3" name="TextBox 1">
            <a:extLst>
              <a:ext uri="{FF2B5EF4-FFF2-40B4-BE49-F238E27FC236}">
                <a16:creationId xmlns:a16="http://schemas.microsoft.com/office/drawing/2014/main" id="{933E6375-C968-0CB8-C7BE-8E6929A167E6}"/>
              </a:ext>
            </a:extLst>
          </p:cNvPr>
          <p:cNvSpPr txBox="1"/>
          <p:nvPr/>
        </p:nvSpPr>
        <p:spPr>
          <a:xfrm>
            <a:off x="-235188" y="2744324"/>
            <a:ext cx="12657700"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en-GB" sz="4000" b="1" i="0" u="none" strike="noStrike" kern="1200" cap="none" spc="0" normalizeH="0" baseline="0" noProof="0">
                <a:ln>
                  <a:noFill/>
                </a:ln>
                <a:solidFill>
                  <a:srgbClr val="000000"/>
                </a:solidFill>
                <a:effectLst/>
                <a:uLnTx/>
                <a:uFillTx/>
                <a:latin typeface="Arial"/>
                <a:cs typeface="Arial"/>
              </a:rPr>
              <a:t>What is </a:t>
            </a:r>
            <a:r>
              <a:rPr lang="en-GB" sz="4000" b="1">
                <a:solidFill>
                  <a:srgbClr val="000000"/>
                </a:solidFill>
                <a:latin typeface="Arial"/>
                <a:cs typeface="Arial"/>
              </a:rPr>
              <a:t>climate change </a:t>
            </a:r>
            <a:endParaRPr lang="en-US"/>
          </a:p>
          <a:p>
            <a:pPr algn="ctr">
              <a:defRPr/>
            </a:pPr>
            <a:r>
              <a:rPr lang="en-GB" sz="4000" b="1">
                <a:solidFill>
                  <a:srgbClr val="000000"/>
                </a:solidFill>
                <a:latin typeface="Arial"/>
                <a:cs typeface="Arial"/>
              </a:rPr>
              <a:t>and why does it matter</a:t>
            </a:r>
            <a:r>
              <a:rPr kumimoji="0" lang="en-GB" sz="4000" b="1" i="0" u="none" strike="noStrike" kern="1200" cap="none" spc="0" normalizeH="0" baseline="0" noProof="0">
                <a:ln>
                  <a:noFill/>
                </a:ln>
                <a:solidFill>
                  <a:srgbClr val="000000"/>
                </a:solidFill>
                <a:effectLst/>
                <a:uLnTx/>
                <a:uFillTx/>
                <a:latin typeface="Arial"/>
                <a:cs typeface="Arial"/>
              </a:rPr>
              <a:t>?</a:t>
            </a:r>
            <a:endParaRPr lang="en-GB"/>
          </a:p>
        </p:txBody>
      </p:sp>
      <p:pic>
        <p:nvPicPr>
          <p:cNvPr id="4" name="Picture 5">
            <a:extLst>
              <a:ext uri="{FF2B5EF4-FFF2-40B4-BE49-F238E27FC236}">
                <a16:creationId xmlns:a16="http://schemas.microsoft.com/office/drawing/2014/main" id="{DCE6BD69-E4A9-0598-6753-450AF5A9F5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885"/>
          <a:stretch/>
        </p:blipFill>
        <p:spPr>
          <a:xfrm>
            <a:off x="94891" y="99019"/>
            <a:ext cx="1694755" cy="152734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CFDEB49B-08B9-4939-F1E8-8D07FE830E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885"/>
          <a:stretch/>
        </p:blipFill>
        <p:spPr>
          <a:xfrm>
            <a:off x="94890" y="1766792"/>
            <a:ext cx="1694755" cy="1527347"/>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E09C402A-C3DC-1129-E031-09A876AD6D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885"/>
          <a:stretch/>
        </p:blipFill>
        <p:spPr>
          <a:xfrm>
            <a:off x="94891" y="3477699"/>
            <a:ext cx="1694755" cy="1527347"/>
          </a:xfrm>
          <a:prstGeom prst="rect">
            <a:avLst/>
          </a:prstGeom>
        </p:spPr>
      </p:pic>
      <p:pic>
        <p:nvPicPr>
          <p:cNvPr id="9" name="Picture 5">
            <a:extLst>
              <a:ext uri="{FF2B5EF4-FFF2-40B4-BE49-F238E27FC236}">
                <a16:creationId xmlns:a16="http://schemas.microsoft.com/office/drawing/2014/main" id="{A3AE7F8C-C2A7-2AEE-B230-1B85FE2F58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885"/>
          <a:stretch/>
        </p:blipFill>
        <p:spPr>
          <a:xfrm>
            <a:off x="94890" y="5188603"/>
            <a:ext cx="1694755" cy="1527347"/>
          </a:xfrm>
          <a:prstGeom prst="rect">
            <a:avLst/>
          </a:prstGeom>
        </p:spPr>
      </p:pic>
      <p:pic>
        <p:nvPicPr>
          <p:cNvPr id="10" name="Picture 5" descr="A picture containing text&#10;&#10;Description automatically generated">
            <a:extLst>
              <a:ext uri="{FF2B5EF4-FFF2-40B4-BE49-F238E27FC236}">
                <a16:creationId xmlns:a16="http://schemas.microsoft.com/office/drawing/2014/main" id="{1474F20E-8131-401A-3D5D-CA2AF2729F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885"/>
          <a:stretch/>
        </p:blipFill>
        <p:spPr>
          <a:xfrm>
            <a:off x="10417834" y="99019"/>
            <a:ext cx="1694755" cy="1527347"/>
          </a:xfrm>
          <a:prstGeom prst="rect">
            <a:avLst/>
          </a:prstGeom>
        </p:spPr>
      </p:pic>
      <p:pic>
        <p:nvPicPr>
          <p:cNvPr id="11" name="Picture 5" descr="A picture containing text&#10;&#10;Description automatically generated">
            <a:extLst>
              <a:ext uri="{FF2B5EF4-FFF2-40B4-BE49-F238E27FC236}">
                <a16:creationId xmlns:a16="http://schemas.microsoft.com/office/drawing/2014/main" id="{FD0C907B-839A-37E5-B54D-64B28A48E5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885"/>
          <a:stretch/>
        </p:blipFill>
        <p:spPr>
          <a:xfrm>
            <a:off x="10417834" y="1766792"/>
            <a:ext cx="1694755" cy="1527347"/>
          </a:xfrm>
          <a:prstGeom prst="rect">
            <a:avLst/>
          </a:prstGeom>
        </p:spPr>
      </p:pic>
      <p:pic>
        <p:nvPicPr>
          <p:cNvPr id="12" name="Picture 5" descr="A picture containing text&#10;&#10;Description automatically generated">
            <a:extLst>
              <a:ext uri="{FF2B5EF4-FFF2-40B4-BE49-F238E27FC236}">
                <a16:creationId xmlns:a16="http://schemas.microsoft.com/office/drawing/2014/main" id="{8B6B1753-4B63-247C-7E29-CF17248CF5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885"/>
          <a:stretch/>
        </p:blipFill>
        <p:spPr>
          <a:xfrm>
            <a:off x="10417834" y="3477698"/>
            <a:ext cx="1694755" cy="1527347"/>
          </a:xfrm>
          <a:prstGeom prst="rect">
            <a:avLst/>
          </a:prstGeom>
        </p:spPr>
      </p:pic>
      <p:pic>
        <p:nvPicPr>
          <p:cNvPr id="13" name="Picture 5" descr="A picture containing text&#10;&#10;Description automatically generated">
            <a:extLst>
              <a:ext uri="{FF2B5EF4-FFF2-40B4-BE49-F238E27FC236}">
                <a16:creationId xmlns:a16="http://schemas.microsoft.com/office/drawing/2014/main" id="{CB4DA719-6C8A-8E42-6307-E57129CDF2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885"/>
          <a:stretch/>
        </p:blipFill>
        <p:spPr>
          <a:xfrm>
            <a:off x="10417834" y="5188604"/>
            <a:ext cx="1694755" cy="1527347"/>
          </a:xfrm>
          <a:prstGeom prst="rect">
            <a:avLst/>
          </a:prstGeom>
        </p:spPr>
      </p:pic>
    </p:spTree>
    <p:extLst>
      <p:ext uri="{BB962C8B-B14F-4D97-AF65-F5344CB8AC3E}">
        <p14:creationId xmlns:p14="http://schemas.microsoft.com/office/powerpoint/2010/main" val="309060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908880" y="170979"/>
            <a:ext cx="10457369"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How do we know climate is changing?</a:t>
            </a:r>
            <a:endParaRPr lang="en-US" sz="3600">
              <a:latin typeface="Calibri" panose="020F0502020204030204"/>
              <a:cs typeface="Calibri" panose="020F0502020204030204"/>
            </a:endParaRPr>
          </a:p>
          <a:p>
            <a:pPr algn="ctr">
              <a:defRPr/>
            </a:pPr>
            <a:endParaRPr lang="en-GB"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82282" y="1222741"/>
            <a:ext cx="11522369" cy="34163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ea typeface="+mn-lt"/>
                <a:cs typeface="+mn-lt"/>
              </a:rPr>
              <a:t>There are measuring stations all around the world that keep track of air and sea temperature. From these measurements it's clear that </a:t>
            </a:r>
            <a:r>
              <a:rPr lang="en-GB" sz="2400" b="1">
                <a:latin typeface="Arial"/>
                <a:ea typeface="+mn-lt"/>
                <a:cs typeface="+mn-lt"/>
              </a:rPr>
              <a:t>temperatures are rising</a:t>
            </a:r>
            <a:r>
              <a:rPr lang="en-GB" sz="2400">
                <a:latin typeface="Arial"/>
                <a:ea typeface="+mn-lt"/>
                <a:cs typeface="+mn-lt"/>
              </a:rPr>
              <a:t>.</a:t>
            </a:r>
            <a:endParaRPr lang="en-US">
              <a:latin typeface="Arial"/>
              <a:cs typeface="Arial"/>
            </a:endParaRPr>
          </a:p>
          <a:p>
            <a:endParaRPr lang="en-GB" sz="2400">
              <a:latin typeface="Arial"/>
              <a:ea typeface="+mn-lt"/>
              <a:cs typeface="+mn-lt"/>
            </a:endParaRPr>
          </a:p>
          <a:p>
            <a:r>
              <a:rPr lang="en-GB" sz="2400">
                <a:latin typeface="Arial"/>
                <a:ea typeface="+mn-lt"/>
                <a:cs typeface="+mn-lt"/>
              </a:rPr>
              <a:t>There are many indicators that tell us that the Earth is warming. For instance, it is clearly observed that </a:t>
            </a:r>
            <a:r>
              <a:rPr lang="en-GB" sz="2400" b="1">
                <a:latin typeface="Arial"/>
                <a:ea typeface="+mn-lt"/>
                <a:cs typeface="+mn-lt"/>
              </a:rPr>
              <a:t>polar ice caps and glaciers are melting</a:t>
            </a:r>
            <a:r>
              <a:rPr lang="en-GB" sz="2400">
                <a:latin typeface="Arial"/>
                <a:ea typeface="+mn-lt"/>
                <a:cs typeface="+mn-lt"/>
              </a:rPr>
              <a:t>. </a:t>
            </a:r>
          </a:p>
          <a:p>
            <a:endParaRPr lang="en-GB" sz="2400">
              <a:latin typeface="Arial"/>
              <a:ea typeface="+mn-lt"/>
              <a:cs typeface="+mn-lt"/>
            </a:endParaRPr>
          </a:p>
          <a:p>
            <a:endParaRPr lang="en-GB" sz="2400">
              <a:latin typeface="Arial"/>
              <a:ea typeface="+mn-lt"/>
              <a:cs typeface="+mn-lt"/>
            </a:endParaRPr>
          </a:p>
          <a:p>
            <a:endParaRPr lang="en-GB" sz="2400">
              <a:cs typeface="Calibri" panose="020F0502020204030204"/>
            </a:endParaRPr>
          </a:p>
          <a:p>
            <a:endParaRPr lang="en-GB" sz="2400">
              <a:latin typeface="Arial"/>
              <a:ea typeface="+mn-lt"/>
              <a:cs typeface="+mn-lt"/>
            </a:endParaRPr>
          </a:p>
        </p:txBody>
      </p:sp>
      <p:pic>
        <p:nvPicPr>
          <p:cNvPr id="3" name="Picture 3" descr="A picture containing snow, outdoor, nature&#10;&#10;Description automatically generated">
            <a:extLst>
              <a:ext uri="{FF2B5EF4-FFF2-40B4-BE49-F238E27FC236}">
                <a16:creationId xmlns:a16="http://schemas.microsoft.com/office/drawing/2014/main" id="{0CEBD160-BD2E-471E-8520-1F004AF97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4573" y="3510822"/>
            <a:ext cx="4511614" cy="3007742"/>
          </a:xfrm>
          <a:prstGeom prst="rect">
            <a:avLst/>
          </a:prstGeom>
        </p:spPr>
      </p:pic>
    </p:spTree>
    <p:extLst>
      <p:ext uri="{BB962C8B-B14F-4D97-AF65-F5344CB8AC3E}">
        <p14:creationId xmlns:p14="http://schemas.microsoft.com/office/powerpoint/2010/main" val="346181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867316" y="206008"/>
            <a:ext cx="10457369"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How do we know climate is changing?</a:t>
            </a:r>
            <a:endParaRPr lang="en-US" sz="3600">
              <a:latin typeface="Calibri" panose="020F0502020204030204"/>
              <a:cs typeface="Calibri" panose="020F0502020204030204"/>
            </a:endParaRPr>
          </a:p>
          <a:p>
            <a:pPr algn="ctr">
              <a:defRPr/>
            </a:pPr>
            <a:endParaRPr lang="en-GB"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276151" y="1521790"/>
            <a:ext cx="11639696" cy="415498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We know that </a:t>
            </a:r>
            <a:r>
              <a:rPr lang="en-GB" sz="2400" b="1" dirty="0">
                <a:latin typeface="Arial"/>
                <a:ea typeface="+mn-lt"/>
                <a:cs typeface="+mn-lt"/>
              </a:rPr>
              <a:t>greenhouse gases are causing change</a:t>
            </a:r>
            <a:r>
              <a:rPr lang="en-GB" sz="2400" dirty="0">
                <a:latin typeface="Arial"/>
                <a:ea typeface="+mn-lt"/>
                <a:cs typeface="+mn-lt"/>
              </a:rPr>
              <a:t>. Thanks to studies that look at how carbon dioxide absorbs infrared radiation, for example, there is a scientific understanding of how the planet would warm as a result of emissions. </a:t>
            </a:r>
            <a:endParaRPr lang="en-US" dirty="0"/>
          </a:p>
          <a:p>
            <a:endParaRPr lang="en-GB" sz="2400" dirty="0">
              <a:latin typeface="Arial"/>
              <a:ea typeface="+mn-lt"/>
              <a:cs typeface="+mn-lt"/>
            </a:endParaRPr>
          </a:p>
          <a:p>
            <a:endParaRPr lang="en-GB" sz="2400" dirty="0">
              <a:latin typeface="Arial"/>
              <a:ea typeface="+mn-lt"/>
              <a:cs typeface="+mn-lt"/>
            </a:endParaRPr>
          </a:p>
          <a:p>
            <a:r>
              <a:rPr lang="en-GB" sz="2400" dirty="0">
                <a:latin typeface="Arial"/>
                <a:ea typeface="+mn-lt"/>
                <a:cs typeface="+mn-lt"/>
              </a:rPr>
              <a:t>This has allowed climate scientists to discount the theory that global warming is being caused by an increase in the Sun's intensity, for example.</a:t>
            </a:r>
            <a:endParaRPr lang="en-GB">
              <a:cs typeface="Calibri"/>
            </a:endParaRPr>
          </a:p>
          <a:p>
            <a:endParaRPr lang="en-GB" sz="2400" dirty="0">
              <a:latin typeface="Arial"/>
              <a:ea typeface="+mn-lt"/>
              <a:cs typeface="+mn-lt"/>
            </a:endParaRPr>
          </a:p>
          <a:p>
            <a:endParaRPr lang="en-GB" sz="2400">
              <a:latin typeface="Arial"/>
              <a:ea typeface="+mn-lt"/>
              <a:cs typeface="+mn-lt"/>
            </a:endParaRPr>
          </a:p>
          <a:p>
            <a:r>
              <a:rPr lang="en-GB" sz="2400" dirty="0">
                <a:latin typeface="Arial"/>
                <a:ea typeface="+mn-lt"/>
                <a:cs typeface="+mn-lt"/>
              </a:rPr>
              <a:t>It's also known that greenhouse gases are primarily emitted by </a:t>
            </a:r>
            <a:r>
              <a:rPr lang="en-GB" sz="2400" b="1" dirty="0">
                <a:latin typeface="Arial"/>
                <a:ea typeface="+mn-lt"/>
                <a:cs typeface="+mn-lt"/>
              </a:rPr>
              <a:t>fossil fuel combustion</a:t>
            </a:r>
            <a:r>
              <a:rPr lang="en-GB" sz="2400" dirty="0">
                <a:latin typeface="Arial"/>
                <a:ea typeface="+mn-lt"/>
                <a:cs typeface="+mn-lt"/>
              </a:rPr>
              <a:t>. </a:t>
            </a:r>
            <a:endParaRPr lang="en-GB" sz="2400">
              <a:highlight>
                <a:srgbClr val="FFFF00"/>
              </a:highlight>
              <a:latin typeface="Arial"/>
              <a:ea typeface="+mn-lt"/>
              <a:cs typeface="+mn-lt"/>
            </a:endParaRPr>
          </a:p>
        </p:txBody>
      </p:sp>
    </p:spTree>
    <p:extLst>
      <p:ext uri="{BB962C8B-B14F-4D97-AF65-F5344CB8AC3E}">
        <p14:creationId xmlns:p14="http://schemas.microsoft.com/office/powerpoint/2010/main" val="126619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867316" y="148499"/>
            <a:ext cx="10457369"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How do we know climate is changing?</a:t>
            </a:r>
            <a:endParaRPr lang="en-US" sz="3600">
              <a:latin typeface="Calibri" panose="020F0502020204030204"/>
              <a:cs typeface="Calibri" panose="020F0502020204030204"/>
            </a:endParaRPr>
          </a:p>
          <a:p>
            <a:pPr algn="ctr">
              <a:defRPr/>
            </a:pPr>
            <a:endParaRPr lang="en-GB"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76792" y="1320507"/>
            <a:ext cx="11503892" cy="304698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ea typeface="+mn-lt"/>
                <a:cs typeface="+mn-lt"/>
              </a:rPr>
              <a:t>There is additional evidence in the ratios of different types of carbon. Fossil fuels are, essentially, ancient plants. Plants now and in the past preferentially take up carbon-12. In normal conditions, the ratio between carbon-12 and carbon-13 is constant.</a:t>
            </a:r>
          </a:p>
          <a:p>
            <a:endParaRPr lang="en-GB" sz="2400">
              <a:latin typeface="Arial"/>
              <a:ea typeface="+mn-lt"/>
              <a:cs typeface="+mn-lt"/>
            </a:endParaRPr>
          </a:p>
          <a:p>
            <a:r>
              <a:rPr lang="en-GB" sz="2400">
                <a:latin typeface="Arial"/>
                <a:ea typeface="+mn-lt"/>
                <a:cs typeface="+mn-lt"/>
              </a:rPr>
              <a:t>The ratio of carbon-13 in our atmosphere is going down at a rate that demonstrates the </a:t>
            </a:r>
            <a:r>
              <a:rPr lang="en-GB" sz="2400" b="1">
                <a:latin typeface="Arial"/>
                <a:ea typeface="+mn-lt"/>
                <a:cs typeface="+mn-lt"/>
              </a:rPr>
              <a:t>carbon dioxide increase is due to burning fossil fuels</a:t>
            </a:r>
            <a:r>
              <a:rPr lang="en-GB" sz="2400">
                <a:latin typeface="Arial"/>
                <a:ea typeface="+mn-lt"/>
                <a:cs typeface="+mn-lt"/>
              </a:rPr>
              <a:t>.</a:t>
            </a:r>
            <a:endParaRPr lang="en-GB">
              <a:latin typeface="Arial"/>
              <a:cs typeface="Arial"/>
            </a:endParaRPr>
          </a:p>
          <a:p>
            <a:endParaRPr lang="en-GB" sz="2400">
              <a:latin typeface="Arial"/>
              <a:ea typeface="+mn-lt"/>
              <a:cs typeface="+mn-lt"/>
            </a:endParaRPr>
          </a:p>
        </p:txBody>
      </p:sp>
      <p:pic>
        <p:nvPicPr>
          <p:cNvPr id="2" name="Picture 2" descr="A picture containing chocolate, eaten&#10;&#10;Description automatically generated">
            <a:extLst>
              <a:ext uri="{FF2B5EF4-FFF2-40B4-BE49-F238E27FC236}">
                <a16:creationId xmlns:a16="http://schemas.microsoft.com/office/drawing/2014/main" id="{F34FFF2D-2A02-492D-ABFE-2D8F0C5354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1268" y="4364889"/>
            <a:ext cx="2901351" cy="2312032"/>
          </a:xfrm>
          <a:prstGeom prst="rect">
            <a:avLst/>
          </a:prstGeom>
        </p:spPr>
      </p:pic>
      <p:sp>
        <p:nvSpPr>
          <p:cNvPr id="3" name="TextBox 2">
            <a:extLst>
              <a:ext uri="{FF2B5EF4-FFF2-40B4-BE49-F238E27FC236}">
                <a16:creationId xmlns:a16="http://schemas.microsoft.com/office/drawing/2014/main" id="{FA559D8F-8266-4DB7-BA64-4F0DAB6BB144}"/>
              </a:ext>
            </a:extLst>
          </p:cNvPr>
          <p:cNvSpPr txBox="1"/>
          <p:nvPr/>
        </p:nvSpPr>
        <p:spPr>
          <a:xfrm>
            <a:off x="7844287" y="5184476"/>
            <a:ext cx="390129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b="1">
              <a:latin typeface="Arial"/>
              <a:cs typeface="Calibri"/>
            </a:endParaRPr>
          </a:p>
        </p:txBody>
      </p:sp>
    </p:spTree>
    <p:extLst>
      <p:ext uri="{BB962C8B-B14F-4D97-AF65-F5344CB8AC3E}">
        <p14:creationId xmlns:p14="http://schemas.microsoft.com/office/powerpoint/2010/main" val="380996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867316" y="119744"/>
            <a:ext cx="10457369"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Effects of climate change</a:t>
            </a:r>
            <a:endParaRPr lang="en-US" sz="3600">
              <a:latin typeface="Calibri" panose="020F0502020204030204"/>
              <a:cs typeface="Calibri" panose="020F0502020204030204"/>
            </a:endParaRPr>
          </a:p>
          <a:p>
            <a:pPr algn="ctr">
              <a:defRPr/>
            </a:pPr>
            <a:endParaRPr lang="en-GB"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506188" y="1176733"/>
            <a:ext cx="11374261" cy="34163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ea typeface="+mn-lt"/>
                <a:cs typeface="+mn-lt"/>
              </a:rPr>
              <a:t>Climate change </a:t>
            </a:r>
            <a:r>
              <a:rPr lang="en-GB" sz="2400" b="1">
                <a:latin typeface="Arial"/>
                <a:ea typeface="+mn-lt"/>
                <a:cs typeface="+mn-lt"/>
              </a:rPr>
              <a:t>does not have the same effects everywhere</a:t>
            </a:r>
            <a:r>
              <a:rPr lang="en-GB" sz="2400">
                <a:latin typeface="Arial"/>
                <a:ea typeface="+mn-lt"/>
                <a:cs typeface="+mn-lt"/>
              </a:rPr>
              <a:t>. The planet is generally getting hotter, but some regions and seasons can at times be temporarily cooler. Some places will see drawn-out seasons, while others may experience concentrated bursts of extreme weather.</a:t>
            </a:r>
          </a:p>
          <a:p>
            <a:endParaRPr lang="en-GB" sz="2400">
              <a:latin typeface="Arial"/>
              <a:ea typeface="+mn-lt"/>
              <a:cs typeface="+mn-lt"/>
            </a:endParaRPr>
          </a:p>
          <a:p>
            <a:r>
              <a:rPr lang="en-GB" sz="2400" b="1">
                <a:latin typeface="Arial"/>
                <a:ea typeface="+mn-lt"/>
                <a:cs typeface="+mn-lt"/>
              </a:rPr>
              <a:t>Extreme weather events</a:t>
            </a:r>
            <a:r>
              <a:rPr lang="en-GB" sz="2400">
                <a:latin typeface="Arial"/>
                <a:ea typeface="+mn-lt"/>
                <a:cs typeface="+mn-lt"/>
              </a:rPr>
              <a:t> - such as hurricanes, heatwaves, drought, </a:t>
            </a:r>
            <a:r>
              <a:rPr lang="en-GB" sz="2400">
                <a:latin typeface="Arial"/>
                <a:ea typeface="+mn-lt"/>
                <a:cs typeface="+mn-lt"/>
                <a:hlinkClick r:id="rId3"/>
              </a:rPr>
              <a:t>wildfires</a:t>
            </a:r>
            <a:r>
              <a:rPr lang="en-GB" sz="2400">
                <a:latin typeface="Arial"/>
                <a:ea typeface="+mn-lt"/>
                <a:cs typeface="+mn-lt"/>
              </a:rPr>
              <a:t> and floods - are predicted to become </a:t>
            </a:r>
            <a:r>
              <a:rPr lang="en-GB" sz="2400" b="1">
                <a:latin typeface="Arial"/>
                <a:ea typeface="+mn-lt"/>
                <a:cs typeface="+mn-lt"/>
              </a:rPr>
              <a:t>more intense and frequent</a:t>
            </a:r>
            <a:r>
              <a:rPr lang="en-GB" sz="2400">
                <a:latin typeface="Arial"/>
                <a:ea typeface="+mn-lt"/>
                <a:cs typeface="+mn-lt"/>
              </a:rPr>
              <a:t>.</a:t>
            </a:r>
          </a:p>
          <a:p>
            <a:endParaRPr lang="en-GB" sz="2400">
              <a:ea typeface="+mn-lt"/>
              <a:cs typeface="+mn-lt"/>
            </a:endParaRPr>
          </a:p>
          <a:p>
            <a:endParaRPr lang="en-GB" sz="2400">
              <a:ea typeface="+mn-lt"/>
              <a:cs typeface="+mn-lt"/>
            </a:endParaRPr>
          </a:p>
        </p:txBody>
      </p:sp>
      <p:sp>
        <p:nvSpPr>
          <p:cNvPr id="3" name="TextBox 2">
            <a:extLst>
              <a:ext uri="{FF2B5EF4-FFF2-40B4-BE49-F238E27FC236}">
                <a16:creationId xmlns:a16="http://schemas.microsoft.com/office/drawing/2014/main" id="{FA559D8F-8266-4DB7-BA64-4F0DAB6BB144}"/>
              </a:ext>
            </a:extLst>
          </p:cNvPr>
          <p:cNvSpPr txBox="1"/>
          <p:nvPr/>
        </p:nvSpPr>
        <p:spPr>
          <a:xfrm>
            <a:off x="7798966" y="5533595"/>
            <a:ext cx="432697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b="1">
              <a:latin typeface="Arial"/>
              <a:cs typeface="Calibri"/>
            </a:endParaRPr>
          </a:p>
        </p:txBody>
      </p:sp>
      <p:pic>
        <p:nvPicPr>
          <p:cNvPr id="4" name="Picture 6" descr="A picture containing nature, outdoor, sunset&#10;&#10;Description automatically generated">
            <a:extLst>
              <a:ext uri="{FF2B5EF4-FFF2-40B4-BE49-F238E27FC236}">
                <a16:creationId xmlns:a16="http://schemas.microsoft.com/office/drawing/2014/main" id="{F1DFD029-ADE8-4270-8A45-32EBFDAC07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6853" y="4191670"/>
            <a:ext cx="3533955" cy="2586586"/>
          </a:xfrm>
          <a:prstGeom prst="rect">
            <a:avLst/>
          </a:prstGeom>
        </p:spPr>
      </p:pic>
    </p:spTree>
    <p:extLst>
      <p:ext uri="{BB962C8B-B14F-4D97-AF65-F5344CB8AC3E}">
        <p14:creationId xmlns:p14="http://schemas.microsoft.com/office/powerpoint/2010/main" val="40800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867316" y="162876"/>
            <a:ext cx="10457369"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Effects of climate change</a:t>
            </a:r>
            <a:endParaRPr lang="en-US" sz="3600">
              <a:latin typeface="Calibri" panose="020F0502020204030204"/>
              <a:cs typeface="Calibri" panose="020F0502020204030204"/>
            </a:endParaRPr>
          </a:p>
          <a:p>
            <a:pPr algn="ctr">
              <a:defRPr/>
            </a:pPr>
            <a:endParaRPr lang="en-GB"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05547" y="1176733"/>
            <a:ext cx="11280261" cy="193899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ea typeface="+mn-lt"/>
                <a:cs typeface="+mn-lt"/>
              </a:rPr>
              <a:t>When the world warms, </a:t>
            </a:r>
            <a:r>
              <a:rPr lang="en-GB" sz="2400" b="1">
                <a:latin typeface="Arial"/>
                <a:ea typeface="+mn-lt"/>
                <a:cs typeface="+mn-lt"/>
              </a:rPr>
              <a:t>ice melts</a:t>
            </a:r>
            <a:r>
              <a:rPr lang="en-GB" sz="2400">
                <a:latin typeface="Arial"/>
                <a:ea typeface="+mn-lt"/>
                <a:cs typeface="+mn-lt"/>
              </a:rPr>
              <a:t>. Arctic sea ice could disappear entirely in a warming world, and Greenland and Antarctica's ice sheets could be destabilised. This would result in </a:t>
            </a:r>
            <a:r>
              <a:rPr lang="en-GB" sz="2400" b="1">
                <a:latin typeface="Arial"/>
                <a:ea typeface="+mn-lt"/>
                <a:cs typeface="+mn-lt"/>
              </a:rPr>
              <a:t>large sections melting</a:t>
            </a:r>
            <a:r>
              <a:rPr lang="en-GB" sz="2400">
                <a:latin typeface="Arial"/>
                <a:ea typeface="+mn-lt"/>
                <a:cs typeface="+mn-lt"/>
              </a:rPr>
              <a:t>, which would add </a:t>
            </a:r>
            <a:r>
              <a:rPr lang="en-GB" sz="2400" b="1">
                <a:latin typeface="Arial"/>
                <a:ea typeface="+mn-lt"/>
                <a:cs typeface="+mn-lt"/>
              </a:rPr>
              <a:t>more liquid</a:t>
            </a:r>
            <a:r>
              <a:rPr lang="en-GB" sz="2400">
                <a:latin typeface="Arial"/>
                <a:ea typeface="+mn-lt"/>
                <a:cs typeface="+mn-lt"/>
              </a:rPr>
              <a:t> to the ocean. </a:t>
            </a:r>
            <a:endParaRPr lang="en-GB">
              <a:latin typeface="Arial"/>
              <a:cs typeface="Calibri"/>
            </a:endParaRPr>
          </a:p>
          <a:p>
            <a:endParaRPr lang="en-GB" sz="2400">
              <a:latin typeface="Calibri" panose="020F0502020204030204"/>
              <a:ea typeface="+mn-lt"/>
              <a:cs typeface="+mn-lt"/>
            </a:endParaRPr>
          </a:p>
        </p:txBody>
      </p:sp>
      <p:pic>
        <p:nvPicPr>
          <p:cNvPr id="15" name="Picture 15">
            <a:extLst>
              <a:ext uri="{FF2B5EF4-FFF2-40B4-BE49-F238E27FC236}">
                <a16:creationId xmlns:a16="http://schemas.microsoft.com/office/drawing/2014/main" id="{57167D01-BECE-4A37-BD9D-C9D417F22F06}"/>
              </a:ext>
            </a:extLst>
          </p:cNvPr>
          <p:cNvPicPr>
            <a:picLocks noChangeAspect="1"/>
          </p:cNvPicPr>
          <p:nvPr/>
        </p:nvPicPr>
        <p:blipFill>
          <a:blip r:embed="rId3"/>
          <a:stretch>
            <a:fillRect/>
          </a:stretch>
        </p:blipFill>
        <p:spPr>
          <a:xfrm>
            <a:off x="3416061" y="2903316"/>
            <a:ext cx="5287991" cy="3624918"/>
          </a:xfrm>
          <a:prstGeom prst="rect">
            <a:avLst/>
          </a:prstGeom>
        </p:spPr>
      </p:pic>
      <p:sp>
        <p:nvSpPr>
          <p:cNvPr id="16" name="TextBox 15">
            <a:extLst>
              <a:ext uri="{FF2B5EF4-FFF2-40B4-BE49-F238E27FC236}">
                <a16:creationId xmlns:a16="http://schemas.microsoft.com/office/drawing/2014/main" id="{AE09B15B-0079-48B5-BBF2-2C718F3CFEBC}"/>
              </a:ext>
            </a:extLst>
          </p:cNvPr>
          <p:cNvSpPr txBox="1"/>
          <p:nvPr/>
        </p:nvSpPr>
        <p:spPr>
          <a:xfrm>
            <a:off x="8649420" y="5299495"/>
            <a:ext cx="343331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a:cs typeface="Arial"/>
              </a:rPr>
              <a:t>Sea level rise caused by climate change is a threat to low lying islands such as Panama's idyllic San Blas Islands, 49 of which are inhabited.</a:t>
            </a:r>
          </a:p>
        </p:txBody>
      </p:sp>
    </p:spTree>
    <p:extLst>
      <p:ext uri="{BB962C8B-B14F-4D97-AF65-F5344CB8AC3E}">
        <p14:creationId xmlns:p14="http://schemas.microsoft.com/office/powerpoint/2010/main" val="121136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1EB2D471-7ABD-42E9-951B-13838F47E2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6531" y="1111559"/>
            <a:ext cx="8789529" cy="5443369"/>
          </a:xfrm>
          <a:prstGeom prst="rect">
            <a:avLst/>
          </a:prstGeom>
        </p:spPr>
      </p:pic>
      <p:sp>
        <p:nvSpPr>
          <p:cNvPr id="5" name="TextBox 4">
            <a:extLst>
              <a:ext uri="{FF2B5EF4-FFF2-40B4-BE49-F238E27FC236}">
                <a16:creationId xmlns:a16="http://schemas.microsoft.com/office/drawing/2014/main" id="{2F18CE6B-9C55-4D39-95BE-64190FEFD240}"/>
              </a:ext>
            </a:extLst>
          </p:cNvPr>
          <p:cNvSpPr txBox="1"/>
          <p:nvPr/>
        </p:nvSpPr>
        <p:spPr>
          <a:xfrm>
            <a:off x="47807" y="134121"/>
            <a:ext cx="12153896"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Effects of climate change</a:t>
            </a:r>
            <a:endParaRPr lang="en-US" sz="4400" b="1">
              <a:latin typeface="Arial"/>
              <a:cs typeface="Arial"/>
            </a:endParaRPr>
          </a:p>
          <a:p>
            <a:pPr marL="0" marR="0" lvl="0" indent="0" algn="ctr" defTabSz="914400">
              <a:lnSpc>
                <a:spcPct val="100000"/>
              </a:lnSpc>
              <a:spcBef>
                <a:spcPts val="0"/>
              </a:spcBef>
              <a:spcAft>
                <a:spcPts val="0"/>
              </a:spcAft>
              <a:buClrTx/>
              <a:buSzTx/>
              <a:buFontTx/>
              <a:buNone/>
              <a:tabLst/>
              <a:defRPr/>
            </a:pPr>
            <a:endParaRPr lang="en-GB" sz="4400" b="1" i="0" u="none" strike="noStrike" kern="1200" cap="none" spc="0" normalizeH="0" baseline="0" noProof="0">
              <a:ln>
                <a:noFill/>
              </a:ln>
              <a:solidFill>
                <a:prstClr val="black"/>
              </a:solidFill>
              <a:effectLst/>
              <a:uLnTx/>
              <a:uFillTx/>
              <a:latin typeface="Arial"/>
              <a:cs typeface="Arial"/>
            </a:endParaRPr>
          </a:p>
        </p:txBody>
      </p:sp>
      <p:sp>
        <p:nvSpPr>
          <p:cNvPr id="3" name="TextBox 2">
            <a:extLst>
              <a:ext uri="{FF2B5EF4-FFF2-40B4-BE49-F238E27FC236}">
                <a16:creationId xmlns:a16="http://schemas.microsoft.com/office/drawing/2014/main" id="{3AE640DE-45E1-45D1-A125-0909E184E13D}"/>
              </a:ext>
            </a:extLst>
          </p:cNvPr>
          <p:cNvSpPr txBox="1"/>
          <p:nvPr/>
        </p:nvSpPr>
        <p:spPr>
          <a:xfrm>
            <a:off x="3515918" y="2455128"/>
            <a:ext cx="712828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Arial"/>
                <a:ea typeface="+mn-lt"/>
                <a:cs typeface="+mn-lt"/>
              </a:rPr>
              <a:t>Pretty much any weather event is </a:t>
            </a:r>
            <a:r>
              <a:rPr lang="en-GB" sz="2400" b="1">
                <a:latin typeface="Arial"/>
                <a:ea typeface="+mn-lt"/>
                <a:cs typeface="+mn-lt"/>
              </a:rPr>
              <a:t>influenced by climate change</a:t>
            </a:r>
            <a:r>
              <a:rPr lang="en-GB" sz="2400">
                <a:latin typeface="Arial"/>
                <a:ea typeface="+mn-lt"/>
                <a:cs typeface="+mn-lt"/>
              </a:rPr>
              <a:t>. As scientists we can estimate how much climate change has made a certain event more likely or more intense than it would have been without climate change.</a:t>
            </a:r>
            <a:endParaRPr lang="en-GB"/>
          </a:p>
          <a:p>
            <a:pPr algn="ctr"/>
            <a:endParaRPr lang="en-GB" sz="2400">
              <a:latin typeface="Arial"/>
              <a:cs typeface="Calibri" panose="020F0502020204030204"/>
            </a:endParaRPr>
          </a:p>
          <a:p>
            <a:pPr algn="l"/>
            <a:endParaRPr lang="en-US">
              <a:cs typeface="Calibri"/>
            </a:endParaRPr>
          </a:p>
        </p:txBody>
      </p:sp>
      <p:sp>
        <p:nvSpPr>
          <p:cNvPr id="4" name="TextBox 3">
            <a:extLst>
              <a:ext uri="{FF2B5EF4-FFF2-40B4-BE49-F238E27FC236}">
                <a16:creationId xmlns:a16="http://schemas.microsoft.com/office/drawing/2014/main" id="{C9B7776E-DF94-495F-B01A-55710DA4DCD5}"/>
              </a:ext>
            </a:extLst>
          </p:cNvPr>
          <p:cNvSpPr txBox="1"/>
          <p:nvPr/>
        </p:nvSpPr>
        <p:spPr>
          <a:xfrm>
            <a:off x="456677" y="4779819"/>
            <a:ext cx="29157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cs typeface="Arial"/>
                <a:hlinkClick r:id="rId3"/>
              </a:rPr>
              <a:t>Dr Joeri Rogelj</a:t>
            </a:r>
            <a:r>
              <a:rPr lang="en-US" b="1">
                <a:latin typeface="Arial"/>
                <a:cs typeface="Arial"/>
              </a:rPr>
              <a:t> </a:t>
            </a:r>
          </a:p>
          <a:p>
            <a:r>
              <a:rPr lang="en-US" b="1">
                <a:latin typeface="Arial"/>
                <a:cs typeface="Arial"/>
              </a:rPr>
              <a:t>Climate scientist  </a:t>
            </a:r>
          </a:p>
          <a:p>
            <a:r>
              <a:rPr lang="en-US" b="1">
                <a:latin typeface="Arial"/>
                <a:cs typeface="Arial"/>
              </a:rPr>
              <a:t>Imperial College London Grantham Institute</a:t>
            </a:r>
          </a:p>
        </p:txBody>
      </p:sp>
      <p:pic>
        <p:nvPicPr>
          <p:cNvPr id="2" name="Picture 7">
            <a:extLst>
              <a:ext uri="{FF2B5EF4-FFF2-40B4-BE49-F238E27FC236}">
                <a16:creationId xmlns:a16="http://schemas.microsoft.com/office/drawing/2014/main" id="{183E943F-5BCF-2854-E954-17ECED556C62}"/>
              </a:ext>
            </a:extLst>
          </p:cNvPr>
          <p:cNvPicPr>
            <a:picLocks noChangeAspect="1"/>
          </p:cNvPicPr>
          <p:nvPr/>
        </p:nvPicPr>
        <p:blipFill>
          <a:blip r:embed="rId4"/>
          <a:stretch>
            <a:fillRect/>
          </a:stretch>
        </p:blipFill>
        <p:spPr>
          <a:xfrm>
            <a:off x="767114" y="2959122"/>
            <a:ext cx="1183617" cy="1754038"/>
          </a:xfrm>
          <a:prstGeom prst="rect">
            <a:avLst/>
          </a:prstGeom>
        </p:spPr>
      </p:pic>
    </p:spTree>
    <p:extLst>
      <p:ext uri="{BB962C8B-B14F-4D97-AF65-F5344CB8AC3E}">
        <p14:creationId xmlns:p14="http://schemas.microsoft.com/office/powerpoint/2010/main" val="37396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881693" y="148499"/>
            <a:ext cx="10457369"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Effects of climate change</a:t>
            </a:r>
            <a:endParaRPr lang="en-US" sz="3600">
              <a:latin typeface="Calibri" panose="020F0502020204030204"/>
              <a:cs typeface="Calibri" panose="020F0502020204030204"/>
            </a:endParaRPr>
          </a:p>
          <a:p>
            <a:pPr algn="ctr">
              <a:defRPr/>
            </a:pPr>
            <a:endParaRPr lang="en-GB"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19924" y="1176733"/>
            <a:ext cx="11384055" cy="120032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ea typeface="+mn-lt"/>
                <a:cs typeface="+mn-lt"/>
              </a:rPr>
              <a:t>Ice also </a:t>
            </a:r>
            <a:r>
              <a:rPr lang="en-GB" sz="2400" b="1">
                <a:latin typeface="Arial"/>
                <a:ea typeface="+mn-lt"/>
                <a:cs typeface="+mn-lt"/>
              </a:rPr>
              <a:t>reflects the Sun's energy</a:t>
            </a:r>
            <a:r>
              <a:rPr lang="en-GB" sz="2400">
                <a:latin typeface="Arial"/>
                <a:ea typeface="+mn-lt"/>
                <a:cs typeface="+mn-lt"/>
              </a:rPr>
              <a:t>, so without ice, more heat is absorbed by the ocean. Water expands as it warms - this is known as </a:t>
            </a:r>
            <a:r>
              <a:rPr lang="en-GB" sz="2400" b="1">
                <a:latin typeface="Arial"/>
                <a:ea typeface="+mn-lt"/>
                <a:cs typeface="+mn-lt"/>
              </a:rPr>
              <a:t>thermal expansion</a:t>
            </a:r>
            <a:r>
              <a:rPr lang="en-GB" sz="2400">
                <a:latin typeface="Arial"/>
                <a:ea typeface="+mn-lt"/>
                <a:cs typeface="+mn-lt"/>
              </a:rPr>
              <a:t>. This effect means that the ocean takes up more space, causing </a:t>
            </a:r>
            <a:r>
              <a:rPr lang="en-GB" sz="2400" b="1">
                <a:latin typeface="Arial"/>
                <a:ea typeface="+mn-lt"/>
                <a:cs typeface="+mn-lt"/>
              </a:rPr>
              <a:t>sea levels to rise</a:t>
            </a:r>
            <a:r>
              <a:rPr lang="en-GB" sz="2400">
                <a:latin typeface="Arial"/>
                <a:ea typeface="+mn-lt"/>
                <a:cs typeface="+mn-lt"/>
              </a:rPr>
              <a:t>. </a:t>
            </a:r>
            <a:endParaRPr lang="en-GB" sz="2400" b="1">
              <a:latin typeface="Arial"/>
              <a:ea typeface="+mn-lt"/>
              <a:cs typeface="+mn-lt"/>
            </a:endParaRPr>
          </a:p>
        </p:txBody>
      </p:sp>
      <p:pic>
        <p:nvPicPr>
          <p:cNvPr id="2" name="Picture 2" descr="Chart, line chart&#10;&#10;Description automatically generated">
            <a:extLst>
              <a:ext uri="{FF2B5EF4-FFF2-40B4-BE49-F238E27FC236}">
                <a16:creationId xmlns:a16="http://schemas.microsoft.com/office/drawing/2014/main" id="{D59545F8-6EB5-4568-901C-68B6F2740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3087" y="2650002"/>
            <a:ext cx="5545826" cy="4099355"/>
          </a:xfrm>
          <a:prstGeom prst="rect">
            <a:avLst/>
          </a:prstGeom>
        </p:spPr>
      </p:pic>
      <p:sp>
        <p:nvSpPr>
          <p:cNvPr id="3" name="TextBox 2">
            <a:extLst>
              <a:ext uri="{FF2B5EF4-FFF2-40B4-BE49-F238E27FC236}">
                <a16:creationId xmlns:a16="http://schemas.microsoft.com/office/drawing/2014/main" id="{C74C001F-8158-4B1F-9E64-90F66B6AEBC6}"/>
              </a:ext>
            </a:extLst>
          </p:cNvPr>
          <p:cNvSpPr txBox="1"/>
          <p:nvPr/>
        </p:nvSpPr>
        <p:spPr>
          <a:xfrm>
            <a:off x="8875623" y="5636884"/>
            <a:ext cx="322989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a:ea typeface="Batang"/>
                <a:cs typeface="Arial"/>
              </a:rPr>
              <a:t>Satellite sea level observations from NASA's Goddard Space Flight Center (showing rise from 1993 – 2021) </a:t>
            </a:r>
            <a:endParaRPr lang="en-GB" sz="1600" b="1">
              <a:latin typeface="Arial"/>
              <a:ea typeface="+mn-lt"/>
              <a:cs typeface="+mn-lt"/>
            </a:endParaRPr>
          </a:p>
          <a:p>
            <a:endParaRPr lang="en-US">
              <a:ea typeface="+mn-lt"/>
              <a:cs typeface="+mn-lt"/>
            </a:endParaRPr>
          </a:p>
          <a:p>
            <a:endParaRPr lang="en-US" b="1">
              <a:cs typeface="Calibri"/>
            </a:endParaRPr>
          </a:p>
        </p:txBody>
      </p:sp>
    </p:spTree>
    <p:extLst>
      <p:ext uri="{BB962C8B-B14F-4D97-AF65-F5344CB8AC3E}">
        <p14:creationId xmlns:p14="http://schemas.microsoft.com/office/powerpoint/2010/main" val="267917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296175" y="5385758"/>
            <a:ext cx="116140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Arial"/>
                <a:ea typeface="+mn-lt"/>
                <a:cs typeface="+mn-lt"/>
              </a:rPr>
              <a:t>Climate Solutions: Wildlife Photographer of the Year</a:t>
            </a:r>
            <a:r>
              <a:rPr lang="en-US" sz="2800" dirty="0">
                <a:latin typeface="Arial"/>
                <a:ea typeface="+mn-lt"/>
                <a:cs typeface="+mn-lt"/>
              </a:rPr>
              <a:t> video link:</a:t>
            </a:r>
            <a:endParaRPr lang="en-US" sz="2800" dirty="0">
              <a:cs typeface="Calibri"/>
            </a:endParaRPr>
          </a:p>
          <a:p>
            <a:pPr algn="ctr"/>
            <a:r>
              <a:rPr lang="en-US" sz="2800" dirty="0">
                <a:latin typeface="Arial"/>
                <a:ea typeface="+mn-lt"/>
                <a:cs typeface="+mn-lt"/>
                <a:hlinkClick r:id="rId3"/>
              </a:rPr>
              <a:t>https://www.youtube.com/watch?v=6y8Euo6YPGw</a:t>
            </a:r>
            <a:r>
              <a:rPr lang="en-US" sz="2800" dirty="0">
                <a:latin typeface="Arial"/>
                <a:ea typeface="+mn-lt"/>
                <a:cs typeface="+mn-lt"/>
              </a:rPr>
              <a:t> </a:t>
            </a:r>
            <a:endParaRPr lang="en-US">
              <a:latin typeface="Arial"/>
            </a:endParaRPr>
          </a:p>
        </p:txBody>
      </p:sp>
      <p:pic>
        <p:nvPicPr>
          <p:cNvPr id="2" name="Picture 4" descr="A picture containing night sky&#10;&#10;Description automatically generated">
            <a:extLst>
              <a:ext uri="{FF2B5EF4-FFF2-40B4-BE49-F238E27FC236}">
                <a16:creationId xmlns:a16="http://schemas.microsoft.com/office/drawing/2014/main" id="{87D4558A-AA4E-D8D0-724A-C4A1EA7C9606}"/>
              </a:ext>
            </a:extLst>
          </p:cNvPr>
          <p:cNvPicPr>
            <a:picLocks noChangeAspect="1"/>
          </p:cNvPicPr>
          <p:nvPr/>
        </p:nvPicPr>
        <p:blipFill>
          <a:blip r:embed="rId4"/>
          <a:stretch>
            <a:fillRect/>
          </a:stretch>
        </p:blipFill>
        <p:spPr>
          <a:xfrm>
            <a:off x="1935193" y="735245"/>
            <a:ext cx="8335991" cy="4151056"/>
          </a:xfrm>
          <a:prstGeom prst="rect">
            <a:avLst/>
          </a:prstGeom>
        </p:spPr>
      </p:pic>
    </p:spTree>
    <p:extLst>
      <p:ext uri="{BB962C8B-B14F-4D97-AF65-F5344CB8AC3E}">
        <p14:creationId xmlns:p14="http://schemas.microsoft.com/office/powerpoint/2010/main" val="415826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867316" y="119744"/>
            <a:ext cx="10457369" cy="21236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The effects of climate change on us</a:t>
            </a:r>
            <a:endParaRPr lang="en-US" sz="4400" b="1">
              <a:latin typeface="Arial"/>
              <a:cs typeface="Arial"/>
            </a:endParaRPr>
          </a:p>
          <a:p>
            <a:pPr algn="ctr">
              <a:defRPr/>
            </a:pPr>
            <a:endParaRPr lang="en-GB" sz="4400" b="1">
              <a:latin typeface="Arial"/>
              <a:cs typeface="Arial"/>
            </a:endParaRPr>
          </a:p>
          <a:p>
            <a:pPr algn="ctr">
              <a:defRPr/>
            </a:pPr>
            <a:endParaRPr lang="en-GB"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506188" y="1334884"/>
            <a:ext cx="11366525" cy="34163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How climate change will affect you depends on who you are and where you live.</a:t>
            </a:r>
          </a:p>
          <a:p>
            <a:endParaRPr lang="en-GB" sz="2400">
              <a:latin typeface="Arial"/>
              <a:ea typeface="+mn-lt"/>
              <a:cs typeface="+mn-lt"/>
            </a:endParaRPr>
          </a:p>
          <a:p>
            <a:r>
              <a:rPr lang="en-GB" sz="2400" dirty="0">
                <a:latin typeface="Arial"/>
                <a:ea typeface="+mn-lt"/>
                <a:cs typeface="+mn-lt"/>
              </a:rPr>
              <a:t>Around </a:t>
            </a:r>
            <a:r>
              <a:rPr lang="en-GB" sz="2400" dirty="0">
                <a:latin typeface="Arial"/>
                <a:ea typeface="+mn-lt"/>
                <a:cs typeface="+mn-lt"/>
                <a:hlinkClick r:id="rId3"/>
              </a:rPr>
              <a:t>190 million people</a:t>
            </a:r>
            <a:r>
              <a:rPr lang="en-GB" sz="2400" dirty="0">
                <a:latin typeface="Arial"/>
                <a:ea typeface="+mn-lt"/>
                <a:cs typeface="+mn-lt"/>
              </a:rPr>
              <a:t> currently live in areas that, due to rising sea levels, are expected to be under </a:t>
            </a:r>
            <a:r>
              <a:rPr lang="en-GB" sz="2400" b="1" dirty="0">
                <a:latin typeface="Arial"/>
                <a:ea typeface="+mn-lt"/>
                <a:cs typeface="+mn-lt"/>
              </a:rPr>
              <a:t>high tide levels</a:t>
            </a:r>
            <a:r>
              <a:rPr lang="en-GB" sz="2400" dirty="0">
                <a:latin typeface="Arial"/>
                <a:ea typeface="+mn-lt"/>
                <a:cs typeface="+mn-lt"/>
              </a:rPr>
              <a:t> by 2100. This could cause a massive </a:t>
            </a:r>
            <a:r>
              <a:rPr lang="en-GB" sz="2400" b="1" dirty="0">
                <a:latin typeface="Arial"/>
                <a:ea typeface="+mn-lt"/>
                <a:cs typeface="+mn-lt"/>
              </a:rPr>
              <a:t>displacement of populations</a:t>
            </a:r>
            <a:r>
              <a:rPr lang="en-GB" sz="2400" dirty="0">
                <a:latin typeface="Arial"/>
                <a:ea typeface="+mn-lt"/>
                <a:cs typeface="+mn-lt"/>
              </a:rPr>
              <a:t>. Low lying atoll nations such as Tuvalu and the Maldives are incredibly vulnerable to this change and could be lost to the sea.</a:t>
            </a:r>
            <a:endParaRPr lang="en-GB" sz="2400" dirty="0">
              <a:latin typeface="Arial"/>
              <a:cs typeface="Calibri"/>
            </a:endParaRPr>
          </a:p>
          <a:p>
            <a:endParaRPr lang="en-GB" sz="2400">
              <a:latin typeface="Arial"/>
              <a:ea typeface="+mn-lt"/>
              <a:cs typeface="+mn-lt"/>
            </a:endParaRPr>
          </a:p>
          <a:p>
            <a:endParaRPr lang="en-GB" sz="2400">
              <a:latin typeface="Arial"/>
              <a:ea typeface="+mn-lt"/>
              <a:cs typeface="+mn-lt"/>
            </a:endParaRPr>
          </a:p>
          <a:p>
            <a:endParaRPr lang="en-GB" sz="2400">
              <a:latin typeface="Arial"/>
              <a:ea typeface="+mn-lt"/>
              <a:cs typeface="+mn-lt"/>
            </a:endParaRPr>
          </a:p>
        </p:txBody>
      </p:sp>
      <p:pic>
        <p:nvPicPr>
          <p:cNvPr id="2" name="Picture 2">
            <a:extLst>
              <a:ext uri="{FF2B5EF4-FFF2-40B4-BE49-F238E27FC236}">
                <a16:creationId xmlns:a16="http://schemas.microsoft.com/office/drawing/2014/main" id="{804F1211-ED94-CD15-7CEE-D860136E1C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5533" y="3869645"/>
            <a:ext cx="4195312" cy="2799315"/>
          </a:xfrm>
          <a:prstGeom prst="rect">
            <a:avLst/>
          </a:prstGeom>
        </p:spPr>
      </p:pic>
      <p:sp>
        <p:nvSpPr>
          <p:cNvPr id="3" name="TextBox 2">
            <a:extLst>
              <a:ext uri="{FF2B5EF4-FFF2-40B4-BE49-F238E27FC236}">
                <a16:creationId xmlns:a16="http://schemas.microsoft.com/office/drawing/2014/main" id="{31F28D97-A10A-14A3-E96D-7B4360EB89DD}"/>
              </a:ext>
            </a:extLst>
          </p:cNvPr>
          <p:cNvSpPr txBox="1"/>
          <p:nvPr/>
        </p:nvSpPr>
        <p:spPr>
          <a:xfrm>
            <a:off x="8246852" y="5917721"/>
            <a:ext cx="376399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cs typeface="Arial"/>
              </a:rPr>
              <a:t>Tuvalu - an island country in the Polynesian subregion of Oceania in the Pacific Ocean</a:t>
            </a:r>
          </a:p>
        </p:txBody>
      </p:sp>
    </p:spTree>
    <p:extLst>
      <p:ext uri="{BB962C8B-B14F-4D97-AF65-F5344CB8AC3E}">
        <p14:creationId xmlns:p14="http://schemas.microsoft.com/office/powerpoint/2010/main" val="381038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867316" y="119744"/>
            <a:ext cx="10457369" cy="21236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The effects of climate change on us</a:t>
            </a:r>
            <a:endParaRPr lang="en-US" sz="4400" b="1">
              <a:latin typeface="Arial"/>
              <a:cs typeface="Arial"/>
            </a:endParaRPr>
          </a:p>
          <a:p>
            <a:pPr algn="ctr">
              <a:defRPr/>
            </a:pPr>
            <a:endParaRPr lang="en-GB" sz="4400" b="1">
              <a:latin typeface="Arial"/>
              <a:cs typeface="Arial"/>
            </a:endParaRPr>
          </a:p>
          <a:p>
            <a:pPr algn="ctr">
              <a:defRPr/>
            </a:pPr>
            <a:endParaRPr lang="en-GB"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506188" y="1176733"/>
            <a:ext cx="11306620" cy="267765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ea typeface="+mn-lt"/>
                <a:cs typeface="+mn-lt"/>
              </a:rPr>
              <a:t>Longer-lasting drought could </a:t>
            </a:r>
            <a:r>
              <a:rPr lang="en-GB" sz="2400" b="1">
                <a:latin typeface="Arial"/>
                <a:ea typeface="+mn-lt"/>
                <a:cs typeface="+mn-lt"/>
              </a:rPr>
              <a:t>devastate crops</a:t>
            </a:r>
            <a:r>
              <a:rPr lang="en-GB" sz="2400">
                <a:latin typeface="Arial"/>
                <a:ea typeface="+mn-lt"/>
                <a:cs typeface="+mn-lt"/>
              </a:rPr>
              <a:t>, threating food security. </a:t>
            </a:r>
            <a:r>
              <a:rPr lang="en-GB" sz="2400">
                <a:latin typeface="Arial"/>
                <a:ea typeface="+mn-lt"/>
                <a:cs typeface="+mn-lt"/>
                <a:hlinkClick r:id="rId3"/>
              </a:rPr>
              <a:t>Reservoirs drying up</a:t>
            </a:r>
            <a:r>
              <a:rPr lang="en-GB" sz="2400">
                <a:latin typeface="Arial"/>
                <a:ea typeface="+mn-lt"/>
                <a:cs typeface="+mn-lt"/>
              </a:rPr>
              <a:t>, as well as the </a:t>
            </a:r>
            <a:r>
              <a:rPr lang="en-GB" sz="2400" b="1">
                <a:latin typeface="Arial"/>
                <a:ea typeface="+mn-lt"/>
                <a:cs typeface="+mn-lt"/>
              </a:rPr>
              <a:t>loss of glaciers</a:t>
            </a:r>
            <a:r>
              <a:rPr lang="en-GB" sz="2400">
                <a:latin typeface="Arial"/>
                <a:ea typeface="+mn-lt"/>
                <a:cs typeface="+mn-lt"/>
              </a:rPr>
              <a:t>, could make drinking water scarce. </a:t>
            </a:r>
            <a:endParaRPr lang="en-GB" sz="2400">
              <a:latin typeface="Arial"/>
              <a:cs typeface="Calibri"/>
            </a:endParaRPr>
          </a:p>
          <a:p>
            <a:endParaRPr lang="en-GB" sz="2400">
              <a:latin typeface="Arial"/>
              <a:ea typeface="+mn-lt"/>
              <a:cs typeface="+mn-lt"/>
            </a:endParaRPr>
          </a:p>
          <a:p>
            <a:r>
              <a:rPr lang="en-GB" sz="2400">
                <a:latin typeface="Arial"/>
                <a:ea typeface="+mn-lt"/>
                <a:cs typeface="+mn-lt"/>
              </a:rPr>
              <a:t>Increased precipitation can cause deadly </a:t>
            </a:r>
            <a:r>
              <a:rPr lang="en-GB" sz="2400" b="1">
                <a:latin typeface="Arial"/>
                <a:ea typeface="+mn-lt"/>
                <a:cs typeface="+mn-lt"/>
              </a:rPr>
              <a:t>flooding</a:t>
            </a:r>
            <a:r>
              <a:rPr lang="en-GB" sz="2400">
                <a:latin typeface="Arial"/>
                <a:ea typeface="+mn-lt"/>
                <a:cs typeface="+mn-lt"/>
              </a:rPr>
              <a:t>, as well as </a:t>
            </a:r>
            <a:r>
              <a:rPr lang="en-GB" sz="2400" b="1">
                <a:latin typeface="Arial"/>
                <a:ea typeface="+mn-lt"/>
                <a:cs typeface="+mn-lt"/>
              </a:rPr>
              <a:t>lowering indoor air quality</a:t>
            </a:r>
            <a:r>
              <a:rPr lang="en-GB" sz="2400">
                <a:latin typeface="Arial"/>
                <a:ea typeface="+mn-lt"/>
                <a:cs typeface="+mn-lt"/>
              </a:rPr>
              <a:t>. This could affect our health as dampness benefits moulds and fungi.</a:t>
            </a:r>
            <a:endParaRPr lang="en-GB">
              <a:latin typeface="Arial"/>
            </a:endParaRPr>
          </a:p>
          <a:p>
            <a:endParaRPr lang="en-GB" sz="2400">
              <a:latin typeface="Calibri"/>
              <a:ea typeface="+mn-lt"/>
              <a:cs typeface="+mn-lt"/>
            </a:endParaRPr>
          </a:p>
          <a:p>
            <a:endParaRPr lang="en-GB" sz="2400">
              <a:latin typeface="Calibri"/>
              <a:ea typeface="+mn-lt"/>
              <a:cs typeface="+mn-lt"/>
            </a:endParaRPr>
          </a:p>
        </p:txBody>
      </p:sp>
      <p:pic>
        <p:nvPicPr>
          <p:cNvPr id="2" name="Picture 2" descr="A picture containing text, sky, mountain, outdoor&#10;&#10;Description automatically generated">
            <a:extLst>
              <a:ext uri="{FF2B5EF4-FFF2-40B4-BE49-F238E27FC236}">
                <a16:creationId xmlns:a16="http://schemas.microsoft.com/office/drawing/2014/main" id="{08FC7804-9D03-47FA-BE75-4C71F3E992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4854" y="3377767"/>
            <a:ext cx="4856671" cy="3236731"/>
          </a:xfrm>
          <a:prstGeom prst="rect">
            <a:avLst/>
          </a:prstGeom>
        </p:spPr>
      </p:pic>
      <p:sp>
        <p:nvSpPr>
          <p:cNvPr id="3" name="TextBox 2">
            <a:extLst>
              <a:ext uri="{FF2B5EF4-FFF2-40B4-BE49-F238E27FC236}">
                <a16:creationId xmlns:a16="http://schemas.microsoft.com/office/drawing/2014/main" id="{D698A764-DBCF-484B-9D6E-CAB349429E8D}"/>
              </a:ext>
            </a:extLst>
          </p:cNvPr>
          <p:cNvSpPr txBox="1"/>
          <p:nvPr/>
        </p:nvSpPr>
        <p:spPr>
          <a:xfrm>
            <a:off x="8520021" y="5385758"/>
            <a:ext cx="376399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latin typeface="Arial"/>
                <a:cs typeface="Arial"/>
              </a:rPr>
              <a:t>Pasterze</a:t>
            </a:r>
            <a:r>
              <a:rPr lang="en-US" sz="1600" b="1">
                <a:latin typeface="Arial"/>
                <a:cs typeface="Arial"/>
              </a:rPr>
              <a:t> Glacier is estimated to be receding at a rate of 10 </a:t>
            </a:r>
            <a:r>
              <a:rPr lang="en-US" sz="1600" b="1" err="1">
                <a:latin typeface="Arial"/>
                <a:cs typeface="Arial"/>
              </a:rPr>
              <a:t>metres</a:t>
            </a:r>
            <a:r>
              <a:rPr lang="en-US" sz="1600" b="1">
                <a:latin typeface="Arial"/>
                <a:cs typeface="Arial"/>
              </a:rPr>
              <a:t> per year. A sign shows where the glacier lay in 1995, with the ice having since dramatically retreated up the valley. </a:t>
            </a:r>
          </a:p>
        </p:txBody>
      </p:sp>
    </p:spTree>
    <p:extLst>
      <p:ext uri="{BB962C8B-B14F-4D97-AF65-F5344CB8AC3E}">
        <p14:creationId xmlns:p14="http://schemas.microsoft.com/office/powerpoint/2010/main" val="371997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17A2C671-3879-AD6A-FC01-26387428001B}"/>
              </a:ext>
            </a:extLst>
          </p:cNvPr>
          <p:cNvSpPr txBox="1"/>
          <p:nvPr/>
        </p:nvSpPr>
        <p:spPr>
          <a:xfrm>
            <a:off x="1672445" y="90990"/>
            <a:ext cx="8832730"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a:latin typeface="Arial"/>
                <a:cs typeface="Arial"/>
              </a:rPr>
              <a:t>Contents</a:t>
            </a:r>
            <a:endParaRPr kumimoji="0" lang="en-GB" sz="4400" b="1" i="0" u="none" strike="noStrike" kern="1200" cap="none" spc="0" normalizeH="0" baseline="0" noProof="0">
              <a:ln>
                <a:noFill/>
              </a:ln>
              <a:solidFill>
                <a:prstClr val="black"/>
              </a:solidFill>
              <a:effectLst/>
              <a:uLnTx/>
              <a:uFillTx/>
              <a:latin typeface="Arial"/>
              <a:cs typeface="Arial"/>
            </a:endParaRPr>
          </a:p>
        </p:txBody>
      </p:sp>
      <p:sp>
        <p:nvSpPr>
          <p:cNvPr id="7" name="TextBox 1">
            <a:extLst>
              <a:ext uri="{FF2B5EF4-FFF2-40B4-BE49-F238E27FC236}">
                <a16:creationId xmlns:a16="http://schemas.microsoft.com/office/drawing/2014/main" id="{4EF2A4ED-AEC2-747A-34C0-C3283971FCA9}"/>
              </a:ext>
            </a:extLst>
          </p:cNvPr>
          <p:cNvSpPr txBox="1"/>
          <p:nvPr/>
        </p:nvSpPr>
        <p:spPr>
          <a:xfrm>
            <a:off x="1915169" y="995652"/>
            <a:ext cx="8347281" cy="586314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b="1" dirty="0">
                <a:latin typeface="Arial"/>
                <a:ea typeface="+mn-lt"/>
                <a:cs typeface="Arial"/>
                <a:hlinkClick r:id="rId3" action="ppaction://hlinksldjump"/>
              </a:rPr>
              <a:t>Slide 3</a:t>
            </a:r>
            <a:r>
              <a:rPr lang="en-GB" sz="1500" b="1" dirty="0">
                <a:latin typeface="Arial"/>
                <a:ea typeface="+mn-lt"/>
                <a:cs typeface="Arial"/>
              </a:rPr>
              <a:t>: </a:t>
            </a:r>
            <a:r>
              <a:rPr lang="en-GB" sz="1500" dirty="0">
                <a:latin typeface="Arial"/>
                <a:ea typeface="+mn-lt"/>
                <a:cs typeface="+mn-lt"/>
              </a:rPr>
              <a:t>Introduction</a:t>
            </a:r>
            <a:endParaRPr lang="en-US" sz="1500" dirty="0">
              <a:latin typeface="Arial"/>
              <a:cs typeface="Calibri"/>
            </a:endParaRPr>
          </a:p>
          <a:p>
            <a:pPr algn="ctr"/>
            <a:endParaRPr lang="en-GB" sz="1500" dirty="0">
              <a:latin typeface="Arial"/>
              <a:ea typeface="+mn-lt"/>
              <a:cs typeface="Arial"/>
            </a:endParaRPr>
          </a:p>
          <a:p>
            <a:pPr algn="ctr"/>
            <a:r>
              <a:rPr lang="en-GB" sz="1500" b="1" dirty="0">
                <a:latin typeface="Arial"/>
                <a:ea typeface="+mn-lt"/>
                <a:cs typeface="Arial"/>
                <a:hlinkClick r:id="rId4" action="ppaction://hlinksldjump"/>
              </a:rPr>
              <a:t>Slides 4, 5 &amp; 6</a:t>
            </a:r>
            <a:r>
              <a:rPr lang="en-GB" sz="1500" b="1" dirty="0">
                <a:latin typeface="Arial"/>
                <a:ea typeface="+mn-lt"/>
                <a:cs typeface="Arial"/>
              </a:rPr>
              <a:t>:</a:t>
            </a:r>
            <a:r>
              <a:rPr lang="en-GB" sz="1500" dirty="0">
                <a:latin typeface="Arial"/>
                <a:ea typeface="+mn-lt"/>
                <a:cs typeface="Arial"/>
              </a:rPr>
              <a:t> </a:t>
            </a:r>
            <a:r>
              <a:rPr lang="en-US" sz="1500" dirty="0">
                <a:latin typeface="Arial"/>
                <a:ea typeface="+mn-lt"/>
                <a:cs typeface="+mn-lt"/>
              </a:rPr>
              <a:t>What are weather, climate and climate change?</a:t>
            </a:r>
            <a:endParaRPr lang="en-US" sz="1500" dirty="0">
              <a:latin typeface="Arial"/>
              <a:cs typeface="Arial"/>
            </a:endParaRPr>
          </a:p>
          <a:p>
            <a:pPr algn="ctr"/>
            <a:endParaRPr lang="en-GB" sz="1500" dirty="0">
              <a:latin typeface="Arial"/>
              <a:ea typeface="+mn-lt"/>
              <a:cs typeface="Arial"/>
            </a:endParaRPr>
          </a:p>
          <a:p>
            <a:pPr algn="ctr"/>
            <a:r>
              <a:rPr lang="en-GB" sz="1500" b="1" dirty="0">
                <a:latin typeface="Arial"/>
                <a:ea typeface="+mn-lt"/>
                <a:cs typeface="Arial"/>
                <a:hlinkClick r:id="rId5" action="ppaction://hlinksldjump"/>
              </a:rPr>
              <a:t>Slides 7, 8 &amp; 9</a:t>
            </a:r>
            <a:r>
              <a:rPr lang="en-GB" sz="1500" b="1" dirty="0">
                <a:latin typeface="Arial"/>
                <a:ea typeface="+mn-lt"/>
                <a:cs typeface="Arial"/>
              </a:rPr>
              <a:t>:</a:t>
            </a:r>
            <a:r>
              <a:rPr lang="en-GB" sz="1500" dirty="0">
                <a:latin typeface="Arial"/>
                <a:ea typeface="+mn-lt"/>
                <a:cs typeface="Arial"/>
              </a:rPr>
              <a:t> </a:t>
            </a:r>
            <a:r>
              <a:rPr lang="en-US" sz="1500" dirty="0">
                <a:latin typeface="Arial"/>
                <a:ea typeface="+mn-lt"/>
                <a:cs typeface="+mn-lt"/>
              </a:rPr>
              <a:t>Causes of climate change</a:t>
            </a:r>
            <a:endParaRPr lang="en-US" sz="1500" dirty="0">
              <a:latin typeface="Arial"/>
              <a:cs typeface="Arial"/>
            </a:endParaRPr>
          </a:p>
          <a:p>
            <a:pPr algn="ctr"/>
            <a:endParaRPr lang="en-GB" sz="1500" dirty="0">
              <a:latin typeface="Arial"/>
              <a:ea typeface="+mn-lt"/>
              <a:cs typeface="Arial"/>
            </a:endParaRPr>
          </a:p>
          <a:p>
            <a:pPr algn="ctr"/>
            <a:r>
              <a:rPr lang="en-GB" sz="1500" b="1" dirty="0">
                <a:latin typeface="Arial"/>
                <a:ea typeface="+mn-lt"/>
                <a:cs typeface="Arial"/>
                <a:hlinkClick r:id="rId6" action="ppaction://hlinksldjump"/>
              </a:rPr>
              <a:t>Slides 10, 11 &amp; 12</a:t>
            </a:r>
            <a:r>
              <a:rPr lang="en-GB" sz="1500" b="1" dirty="0">
                <a:latin typeface="Arial"/>
                <a:ea typeface="+mn-lt"/>
                <a:cs typeface="Arial"/>
              </a:rPr>
              <a:t>:</a:t>
            </a:r>
            <a:r>
              <a:rPr lang="en-GB" sz="1500" dirty="0">
                <a:latin typeface="Arial"/>
                <a:ea typeface="+mn-lt"/>
                <a:cs typeface="Arial"/>
              </a:rPr>
              <a:t> </a:t>
            </a:r>
            <a:r>
              <a:rPr lang="en-GB" sz="1500" dirty="0">
                <a:latin typeface="Arial"/>
                <a:ea typeface="+mn-lt"/>
                <a:cs typeface="+mn-lt"/>
              </a:rPr>
              <a:t>How do we know climate is changing?</a:t>
            </a:r>
            <a:endParaRPr lang="en-US" sz="1500" dirty="0">
              <a:latin typeface="Arial"/>
              <a:cs typeface="Arial"/>
            </a:endParaRPr>
          </a:p>
          <a:p>
            <a:pPr algn="ctr"/>
            <a:endParaRPr lang="en-GB" sz="1500" dirty="0">
              <a:latin typeface="Arial"/>
              <a:ea typeface="+mn-lt"/>
              <a:cs typeface="Arial"/>
            </a:endParaRPr>
          </a:p>
          <a:p>
            <a:pPr algn="ctr"/>
            <a:r>
              <a:rPr lang="en-GB" sz="1500" b="1" dirty="0">
                <a:latin typeface="Arial"/>
                <a:ea typeface="+mn-lt"/>
                <a:cs typeface="Arial"/>
                <a:hlinkClick r:id="rId7" action="ppaction://hlinksldjump"/>
              </a:rPr>
              <a:t>Slides 13, 14, 15 &amp; 16</a:t>
            </a:r>
            <a:r>
              <a:rPr lang="en-GB" sz="1500" b="1" dirty="0">
                <a:latin typeface="Arial"/>
                <a:ea typeface="+mn-lt"/>
                <a:cs typeface="Arial"/>
              </a:rPr>
              <a:t>: </a:t>
            </a:r>
            <a:r>
              <a:rPr lang="en-GB" sz="1500" dirty="0">
                <a:latin typeface="Arial"/>
                <a:ea typeface="+mn-lt"/>
                <a:cs typeface="+mn-lt"/>
              </a:rPr>
              <a:t>Effects of climate change</a:t>
            </a:r>
            <a:endParaRPr lang="en-US" sz="1500" dirty="0">
              <a:latin typeface="Arial"/>
              <a:cs typeface="Arial"/>
            </a:endParaRPr>
          </a:p>
          <a:p>
            <a:pPr algn="ctr"/>
            <a:endParaRPr lang="en-GB" sz="1500" dirty="0">
              <a:latin typeface="Arial"/>
              <a:ea typeface="+mn-lt"/>
              <a:cs typeface="Arial"/>
            </a:endParaRPr>
          </a:p>
          <a:p>
            <a:pPr algn="ctr"/>
            <a:r>
              <a:rPr lang="en-GB" sz="1500" b="1" dirty="0">
                <a:latin typeface="Arial"/>
                <a:ea typeface="+mn-lt"/>
                <a:cs typeface="Arial"/>
                <a:hlinkClick r:id="rId8" action="ppaction://hlinksldjump"/>
              </a:rPr>
              <a:t>Slide 17</a:t>
            </a:r>
            <a:r>
              <a:rPr lang="en-GB" sz="1500" b="1" dirty="0">
                <a:latin typeface="Arial"/>
                <a:ea typeface="+mn-lt"/>
                <a:cs typeface="Arial"/>
              </a:rPr>
              <a:t>: </a:t>
            </a:r>
            <a:r>
              <a:rPr lang="en-GB" sz="1500" dirty="0">
                <a:latin typeface="Arial"/>
                <a:ea typeface="+mn-lt"/>
                <a:cs typeface="+mn-lt"/>
              </a:rPr>
              <a:t>Climate Solutions: Wildlife Photographer of the Year video </a:t>
            </a:r>
            <a:endParaRPr lang="en-US" sz="1500" dirty="0">
              <a:latin typeface="Arial"/>
              <a:cs typeface="Calibri"/>
            </a:endParaRPr>
          </a:p>
          <a:p>
            <a:pPr algn="ctr"/>
            <a:endParaRPr lang="en-GB" sz="1500" dirty="0">
              <a:latin typeface="Arial"/>
              <a:ea typeface="+mn-lt"/>
              <a:cs typeface="Arial"/>
            </a:endParaRPr>
          </a:p>
          <a:p>
            <a:pPr algn="ctr"/>
            <a:r>
              <a:rPr lang="en-GB" sz="1500" b="1" dirty="0">
                <a:latin typeface="Arial"/>
                <a:ea typeface="+mn-lt"/>
                <a:cs typeface="Arial"/>
                <a:hlinkClick r:id="rId9" action="ppaction://hlinksldjump"/>
              </a:rPr>
              <a:t>Slides 18, 19, 20 &amp; 21</a:t>
            </a:r>
            <a:r>
              <a:rPr lang="en-GB" sz="1500" b="1" dirty="0">
                <a:latin typeface="Arial"/>
                <a:ea typeface="+mn-lt"/>
                <a:cs typeface="Arial"/>
              </a:rPr>
              <a:t>: </a:t>
            </a:r>
            <a:r>
              <a:rPr lang="en-GB" sz="1500" dirty="0">
                <a:latin typeface="Arial"/>
                <a:ea typeface="+mn-lt"/>
                <a:cs typeface="Arial"/>
              </a:rPr>
              <a:t>The effects of climate change on us</a:t>
            </a:r>
            <a:endParaRPr lang="en-GB" sz="1500" dirty="0">
              <a:latin typeface="Arial"/>
              <a:cs typeface="Calibri"/>
            </a:endParaRPr>
          </a:p>
          <a:p>
            <a:pPr algn="ctr"/>
            <a:endParaRPr lang="en-GB" sz="1500" dirty="0">
              <a:latin typeface="Arial"/>
              <a:ea typeface="+mn-lt"/>
              <a:cs typeface="Arial"/>
            </a:endParaRPr>
          </a:p>
          <a:p>
            <a:pPr algn="ctr"/>
            <a:r>
              <a:rPr lang="en-GB" sz="1500" b="1" dirty="0">
                <a:latin typeface="Arial"/>
                <a:ea typeface="+mn-lt"/>
                <a:cs typeface="Arial"/>
                <a:hlinkClick r:id="rId10" action="ppaction://hlinksldjump"/>
              </a:rPr>
              <a:t>Slide 22</a:t>
            </a:r>
            <a:r>
              <a:rPr lang="en-GB" sz="1500" b="1" dirty="0">
                <a:latin typeface="Arial"/>
                <a:ea typeface="+mn-lt"/>
                <a:cs typeface="Arial"/>
              </a:rPr>
              <a:t>:  </a:t>
            </a:r>
            <a:r>
              <a:rPr lang="en-GB" sz="1500" dirty="0">
                <a:latin typeface="Arial"/>
                <a:ea typeface="+mn-lt"/>
                <a:cs typeface="+mn-lt"/>
              </a:rPr>
              <a:t>Meet climate activists Mitzi Jonelle Tan and Clover Hogan: Our Broken Planet</a:t>
            </a:r>
            <a:r>
              <a:rPr lang="en-US" sz="1500" dirty="0">
                <a:latin typeface="Arial"/>
                <a:ea typeface="+mn-lt"/>
                <a:cs typeface="+mn-lt"/>
              </a:rPr>
              <a:t> video</a:t>
            </a:r>
            <a:endParaRPr lang="en-US" sz="1500" dirty="0">
              <a:latin typeface="Arial"/>
              <a:cs typeface="Arial"/>
            </a:endParaRPr>
          </a:p>
          <a:p>
            <a:pPr algn="ctr"/>
            <a:endParaRPr lang="en-GB" sz="1500" dirty="0">
              <a:latin typeface="Arial"/>
              <a:ea typeface="+mn-lt"/>
              <a:cs typeface="Arial"/>
            </a:endParaRPr>
          </a:p>
          <a:p>
            <a:pPr algn="ctr"/>
            <a:r>
              <a:rPr lang="en-GB" sz="1500" b="1" dirty="0">
                <a:latin typeface="Arial"/>
                <a:ea typeface="+mn-lt"/>
                <a:cs typeface="Arial"/>
                <a:hlinkClick r:id="rId11" action="ppaction://hlinksldjump"/>
              </a:rPr>
              <a:t>Slides 23, 24, 25, 26 &amp; 27</a:t>
            </a:r>
            <a:r>
              <a:rPr lang="en-GB" sz="1500" b="1" dirty="0">
                <a:latin typeface="Arial"/>
                <a:ea typeface="+mn-lt"/>
                <a:cs typeface="Arial"/>
              </a:rPr>
              <a:t>: </a:t>
            </a:r>
            <a:r>
              <a:rPr lang="en-GB" sz="1500" dirty="0">
                <a:latin typeface="Arial"/>
                <a:ea typeface="+mn-lt"/>
                <a:cs typeface="+mn-lt"/>
              </a:rPr>
              <a:t>How does climate change affect biodiversity?</a:t>
            </a:r>
            <a:endParaRPr lang="en-US" sz="1500" dirty="0">
              <a:latin typeface="Arial"/>
              <a:cs typeface="Calibri"/>
            </a:endParaRPr>
          </a:p>
          <a:p>
            <a:pPr algn="ctr"/>
            <a:endParaRPr lang="en-GB" sz="1500" dirty="0">
              <a:latin typeface="Arial"/>
              <a:ea typeface="+mn-lt"/>
              <a:cs typeface="Arial"/>
            </a:endParaRPr>
          </a:p>
          <a:p>
            <a:pPr algn="ctr"/>
            <a:r>
              <a:rPr lang="en-GB" sz="1500" b="1" dirty="0">
                <a:latin typeface="Arial"/>
                <a:ea typeface="+mn-lt"/>
                <a:cs typeface="Arial"/>
                <a:hlinkClick r:id="rId12" action="ppaction://hlinksldjump"/>
              </a:rPr>
              <a:t>Slides 28, 29 &amp; 30</a:t>
            </a:r>
            <a:r>
              <a:rPr lang="en-GB" sz="1500" b="1" dirty="0">
                <a:latin typeface="Arial"/>
                <a:ea typeface="+mn-lt"/>
                <a:cs typeface="Arial"/>
              </a:rPr>
              <a:t>:</a:t>
            </a:r>
            <a:r>
              <a:rPr lang="en-GB" sz="1500" dirty="0">
                <a:latin typeface="Arial"/>
                <a:ea typeface="+mn-lt"/>
                <a:cs typeface="Arial"/>
              </a:rPr>
              <a:t> Is there any hope for the future?</a:t>
            </a:r>
            <a:endParaRPr lang="en-GB" sz="1500" dirty="0">
              <a:latin typeface="Arial"/>
              <a:ea typeface="+mn-lt"/>
              <a:cs typeface="+mn-lt"/>
            </a:endParaRPr>
          </a:p>
          <a:p>
            <a:pPr algn="ctr"/>
            <a:endParaRPr lang="en-US" sz="1500" b="1" dirty="0">
              <a:latin typeface="Arial"/>
              <a:cs typeface="Calibri"/>
            </a:endParaRPr>
          </a:p>
          <a:p>
            <a:pPr algn="ctr"/>
            <a:r>
              <a:rPr lang="en-US" sz="1500" b="1" dirty="0">
                <a:latin typeface="Arial"/>
                <a:cs typeface="Calibri"/>
                <a:hlinkClick r:id="rId13" action="ppaction://hlinksldjump"/>
              </a:rPr>
              <a:t>Slide 31</a:t>
            </a:r>
            <a:r>
              <a:rPr lang="en-US" sz="1500" b="1" dirty="0">
                <a:latin typeface="Arial"/>
                <a:cs typeface="Calibri"/>
              </a:rPr>
              <a:t>:</a:t>
            </a:r>
            <a:r>
              <a:rPr lang="en-US" sz="1500" dirty="0">
                <a:latin typeface="Arial"/>
                <a:cs typeface="Calibri"/>
              </a:rPr>
              <a:t> </a:t>
            </a:r>
            <a:r>
              <a:rPr lang="en-US" sz="1500" dirty="0">
                <a:latin typeface="Arial"/>
                <a:ea typeface="+mn-lt"/>
                <a:cs typeface="+mn-lt"/>
              </a:rPr>
              <a:t>When Youth Lead the Way: Live Talk with NHM Scientist video</a:t>
            </a:r>
          </a:p>
          <a:p>
            <a:pPr algn="ctr"/>
            <a:endParaRPr lang="en-US" sz="1500" dirty="0">
              <a:latin typeface="Arial"/>
              <a:cs typeface="Calibri"/>
            </a:endParaRPr>
          </a:p>
          <a:p>
            <a:pPr algn="ctr"/>
            <a:r>
              <a:rPr lang="en-US" sz="1500" b="1" dirty="0">
                <a:latin typeface="Arial"/>
                <a:cs typeface="Calibri"/>
                <a:hlinkClick r:id="rId14" action="ppaction://hlinksldjump"/>
              </a:rPr>
              <a:t>Slides 32 &amp; 33</a:t>
            </a:r>
            <a:r>
              <a:rPr lang="en-US" sz="1500" b="1" dirty="0">
                <a:latin typeface="Arial"/>
                <a:cs typeface="Calibri"/>
              </a:rPr>
              <a:t>: </a:t>
            </a:r>
            <a:r>
              <a:rPr lang="en-US" sz="1500" dirty="0">
                <a:latin typeface="Arial"/>
                <a:ea typeface="+mn-lt"/>
                <a:cs typeface="+mn-lt"/>
              </a:rPr>
              <a:t>Is there any hope for the future?</a:t>
            </a:r>
          </a:p>
          <a:p>
            <a:pPr algn="ctr"/>
            <a:endParaRPr lang="en-US" sz="1500" dirty="0">
              <a:latin typeface="Arial"/>
              <a:cs typeface="Calibri"/>
            </a:endParaRPr>
          </a:p>
          <a:p>
            <a:pPr algn="ctr"/>
            <a:r>
              <a:rPr lang="en-US" sz="1500" b="1" dirty="0">
                <a:latin typeface="Arial"/>
                <a:ea typeface="Calibri"/>
                <a:cs typeface="Calibri"/>
                <a:hlinkClick r:id="rId15" action="ppaction://hlinksldjump"/>
              </a:rPr>
              <a:t>Slide 34</a:t>
            </a:r>
            <a:r>
              <a:rPr lang="en-US" sz="1500" b="1" dirty="0">
                <a:latin typeface="Arial"/>
                <a:ea typeface="Calibri"/>
                <a:cs typeface="Calibri"/>
              </a:rPr>
              <a:t>:</a:t>
            </a:r>
            <a:r>
              <a:rPr lang="en-US" sz="1500" dirty="0">
                <a:latin typeface="Arial"/>
                <a:ea typeface="Calibri"/>
                <a:cs typeface="Calibri"/>
              </a:rPr>
              <a:t> Useful links</a:t>
            </a:r>
          </a:p>
        </p:txBody>
      </p:sp>
      <p:pic>
        <p:nvPicPr>
          <p:cNvPr id="5" name="Picture 5" descr="A picture containing text&#10;&#10;Description automatically generated">
            <a:extLst>
              <a:ext uri="{FF2B5EF4-FFF2-40B4-BE49-F238E27FC236}">
                <a16:creationId xmlns:a16="http://schemas.microsoft.com/office/drawing/2014/main" id="{47DE8F76-E56C-B3CE-9EFD-33762E5236E6}"/>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2885"/>
          <a:stretch/>
        </p:blipFill>
        <p:spPr>
          <a:xfrm>
            <a:off x="94891" y="99019"/>
            <a:ext cx="1694755" cy="1527347"/>
          </a:xfrm>
          <a:prstGeom prst="rect">
            <a:avLst/>
          </a:prstGeom>
        </p:spPr>
      </p:pic>
      <p:pic>
        <p:nvPicPr>
          <p:cNvPr id="10" name="Picture 5" descr="A picture containing text&#10;&#10;Description automatically generated">
            <a:extLst>
              <a:ext uri="{FF2B5EF4-FFF2-40B4-BE49-F238E27FC236}">
                <a16:creationId xmlns:a16="http://schemas.microsoft.com/office/drawing/2014/main" id="{ECB93896-EEB3-16C9-A3D4-0AF81693D71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2885"/>
          <a:stretch/>
        </p:blipFill>
        <p:spPr>
          <a:xfrm>
            <a:off x="89140" y="1775419"/>
            <a:ext cx="1694755" cy="1527347"/>
          </a:xfrm>
          <a:prstGeom prst="rect">
            <a:avLst/>
          </a:prstGeom>
        </p:spPr>
      </p:pic>
      <p:pic>
        <p:nvPicPr>
          <p:cNvPr id="12" name="Picture 5" descr="A picture containing text&#10;&#10;Description automatically generated">
            <a:extLst>
              <a:ext uri="{FF2B5EF4-FFF2-40B4-BE49-F238E27FC236}">
                <a16:creationId xmlns:a16="http://schemas.microsoft.com/office/drawing/2014/main" id="{3E5293BF-9604-C870-A91B-8B0269E6CEBF}"/>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2885"/>
          <a:stretch/>
        </p:blipFill>
        <p:spPr>
          <a:xfrm>
            <a:off x="89140" y="3543834"/>
            <a:ext cx="1694755" cy="1527347"/>
          </a:xfrm>
          <a:prstGeom prst="rect">
            <a:avLst/>
          </a:prstGeom>
        </p:spPr>
      </p:pic>
      <p:pic>
        <p:nvPicPr>
          <p:cNvPr id="14" name="Picture 5" descr="A picture containing text&#10;&#10;Description automatically generated">
            <a:extLst>
              <a:ext uri="{FF2B5EF4-FFF2-40B4-BE49-F238E27FC236}">
                <a16:creationId xmlns:a16="http://schemas.microsoft.com/office/drawing/2014/main" id="{8E73FB9E-E352-F269-A456-5712098EBCFB}"/>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2885"/>
          <a:stretch/>
        </p:blipFill>
        <p:spPr>
          <a:xfrm>
            <a:off x="89140" y="5240362"/>
            <a:ext cx="1694755" cy="1527347"/>
          </a:xfrm>
          <a:prstGeom prst="rect">
            <a:avLst/>
          </a:prstGeom>
        </p:spPr>
      </p:pic>
      <p:pic>
        <p:nvPicPr>
          <p:cNvPr id="16" name="Picture 5" descr="A picture containing text&#10;&#10;Description automatically generated">
            <a:extLst>
              <a:ext uri="{FF2B5EF4-FFF2-40B4-BE49-F238E27FC236}">
                <a16:creationId xmlns:a16="http://schemas.microsoft.com/office/drawing/2014/main" id="{D88CC57D-DD0B-8636-D1CD-F9B8A90709C3}"/>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2885"/>
          <a:stretch/>
        </p:blipFill>
        <p:spPr>
          <a:xfrm>
            <a:off x="10397706" y="93268"/>
            <a:ext cx="1694755" cy="1527347"/>
          </a:xfrm>
          <a:prstGeom prst="rect">
            <a:avLst/>
          </a:prstGeom>
        </p:spPr>
      </p:pic>
      <p:pic>
        <p:nvPicPr>
          <p:cNvPr id="18" name="Picture 5" descr="A picture containing text&#10;&#10;Description automatically generated">
            <a:extLst>
              <a:ext uri="{FF2B5EF4-FFF2-40B4-BE49-F238E27FC236}">
                <a16:creationId xmlns:a16="http://schemas.microsoft.com/office/drawing/2014/main" id="{F9B1107B-EF8A-43F7-536A-6596EBB6C125}"/>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2885"/>
          <a:stretch/>
        </p:blipFill>
        <p:spPr>
          <a:xfrm>
            <a:off x="10440838" y="1775419"/>
            <a:ext cx="1694755" cy="1527347"/>
          </a:xfrm>
          <a:prstGeom prst="rect">
            <a:avLst/>
          </a:prstGeom>
        </p:spPr>
      </p:pic>
      <p:pic>
        <p:nvPicPr>
          <p:cNvPr id="20" name="Picture 5" descr="A picture containing text&#10;&#10;Description automatically generated">
            <a:extLst>
              <a:ext uri="{FF2B5EF4-FFF2-40B4-BE49-F238E27FC236}">
                <a16:creationId xmlns:a16="http://schemas.microsoft.com/office/drawing/2014/main" id="{A3C032B2-CA7B-416E-2642-229A5E0BC7B8}"/>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2885"/>
          <a:stretch/>
        </p:blipFill>
        <p:spPr>
          <a:xfrm>
            <a:off x="10397706" y="3543834"/>
            <a:ext cx="1694755" cy="1527347"/>
          </a:xfrm>
          <a:prstGeom prst="rect">
            <a:avLst/>
          </a:prstGeom>
        </p:spPr>
      </p:pic>
      <p:pic>
        <p:nvPicPr>
          <p:cNvPr id="22" name="Picture 5" descr="A picture containing text&#10;&#10;Description automatically generated">
            <a:extLst>
              <a:ext uri="{FF2B5EF4-FFF2-40B4-BE49-F238E27FC236}">
                <a16:creationId xmlns:a16="http://schemas.microsoft.com/office/drawing/2014/main" id="{751E2386-745E-B29E-3341-612309C5FD3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2885"/>
          <a:stretch/>
        </p:blipFill>
        <p:spPr>
          <a:xfrm>
            <a:off x="10397706" y="5225985"/>
            <a:ext cx="1694755" cy="1527347"/>
          </a:xfrm>
          <a:prstGeom prst="rect">
            <a:avLst/>
          </a:prstGeom>
        </p:spPr>
      </p:pic>
    </p:spTree>
    <p:extLst>
      <p:ext uri="{BB962C8B-B14F-4D97-AF65-F5344CB8AC3E}">
        <p14:creationId xmlns:p14="http://schemas.microsoft.com/office/powerpoint/2010/main" val="350560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867316" y="177253"/>
            <a:ext cx="10457369" cy="21236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The effects of climate change on us</a:t>
            </a:r>
            <a:endParaRPr lang="en-US" sz="4400" b="1">
              <a:latin typeface="Arial"/>
              <a:cs typeface="Arial"/>
            </a:endParaRPr>
          </a:p>
          <a:p>
            <a:pPr algn="ctr">
              <a:defRPr/>
            </a:pPr>
            <a:endParaRPr lang="en-GB" sz="4400" b="1">
              <a:latin typeface="Arial"/>
              <a:cs typeface="Arial"/>
            </a:endParaRPr>
          </a:p>
          <a:p>
            <a:pPr algn="ctr">
              <a:defRPr/>
            </a:pPr>
            <a:endParaRPr lang="en-GB"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62415" y="1176733"/>
            <a:ext cx="11323393" cy="304698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ea typeface="+mn-lt"/>
                <a:cs typeface="+mn-lt"/>
              </a:rPr>
              <a:t>Around four billion people live in urban areas, and by 2050 </a:t>
            </a:r>
            <a:r>
              <a:rPr lang="en-GB" sz="2400">
                <a:latin typeface="Arial"/>
                <a:ea typeface="+mn-lt"/>
                <a:cs typeface="+mn-lt"/>
                <a:hlinkClick r:id="rId3"/>
              </a:rPr>
              <a:t>this will have risen</a:t>
            </a:r>
            <a:r>
              <a:rPr lang="en-GB" sz="2400">
                <a:latin typeface="Arial"/>
                <a:ea typeface="+mn-lt"/>
                <a:cs typeface="+mn-lt"/>
              </a:rPr>
              <a:t> to an estimated 6.7 billion.</a:t>
            </a:r>
            <a:endParaRPr lang="en-GB" sz="2400">
              <a:latin typeface="Arial"/>
              <a:cs typeface="Calibri"/>
            </a:endParaRPr>
          </a:p>
          <a:p>
            <a:endParaRPr lang="en-GB" sz="2400">
              <a:latin typeface="Arial"/>
              <a:ea typeface="+mn-lt"/>
              <a:cs typeface="+mn-lt"/>
            </a:endParaRPr>
          </a:p>
          <a:p>
            <a:r>
              <a:rPr lang="en-GB" sz="2400">
                <a:latin typeface="Arial"/>
                <a:ea typeface="+mn-lt"/>
                <a:cs typeface="+mn-lt"/>
                <a:hlinkClick r:id="rId4"/>
              </a:rPr>
              <a:t>City dwellers are not exempt</a:t>
            </a:r>
            <a:r>
              <a:rPr lang="en-GB" sz="2400">
                <a:latin typeface="Arial"/>
                <a:ea typeface="+mn-lt"/>
                <a:cs typeface="+mn-lt"/>
              </a:rPr>
              <a:t> from climate change's effects. Urban populations usually </a:t>
            </a:r>
            <a:r>
              <a:rPr lang="en-GB" sz="2400" b="1">
                <a:latin typeface="Arial"/>
                <a:ea typeface="+mn-lt"/>
                <a:cs typeface="+mn-lt"/>
              </a:rPr>
              <a:t>rely on rural areas</a:t>
            </a:r>
            <a:r>
              <a:rPr lang="en-GB" sz="2400">
                <a:latin typeface="Arial"/>
                <a:ea typeface="+mn-lt"/>
                <a:cs typeface="+mn-lt"/>
              </a:rPr>
              <a:t> for inputs such as food and water. If climate change disrupts these important connections, it </a:t>
            </a:r>
            <a:r>
              <a:rPr lang="en-GB" sz="2400" b="1">
                <a:latin typeface="Arial"/>
                <a:ea typeface="+mn-lt"/>
                <a:cs typeface="+mn-lt"/>
              </a:rPr>
              <a:t>could heavily affect those in urban areas</a:t>
            </a:r>
            <a:r>
              <a:rPr lang="en-GB" sz="2400">
                <a:latin typeface="Arial"/>
                <a:ea typeface="+mn-lt"/>
                <a:cs typeface="+mn-lt"/>
              </a:rPr>
              <a:t>.</a:t>
            </a:r>
            <a:endParaRPr lang="en-GB">
              <a:latin typeface="Arial"/>
              <a:cs typeface="Calibri" panose="020F0502020204030204"/>
            </a:endParaRPr>
          </a:p>
          <a:p>
            <a:endParaRPr lang="en-GB" sz="2400">
              <a:latin typeface="Arial"/>
              <a:ea typeface="+mn-lt"/>
              <a:cs typeface="+mn-lt"/>
            </a:endParaRPr>
          </a:p>
        </p:txBody>
      </p:sp>
      <p:pic>
        <p:nvPicPr>
          <p:cNvPr id="2" name="Picture 2" descr="A picture containing sky, outdoor, water, boat&#10;&#10;Description automatically generated">
            <a:extLst>
              <a:ext uri="{FF2B5EF4-FFF2-40B4-BE49-F238E27FC236}">
                <a16:creationId xmlns:a16="http://schemas.microsoft.com/office/drawing/2014/main" id="{27EDA554-0274-4E6D-B58A-8223E5F02F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531" y="3612470"/>
            <a:ext cx="2332567" cy="3068686"/>
          </a:xfrm>
          <a:prstGeom prst="rect">
            <a:avLst/>
          </a:prstGeom>
        </p:spPr>
      </p:pic>
      <p:sp>
        <p:nvSpPr>
          <p:cNvPr id="3" name="TextBox 2">
            <a:extLst>
              <a:ext uri="{FF2B5EF4-FFF2-40B4-BE49-F238E27FC236}">
                <a16:creationId xmlns:a16="http://schemas.microsoft.com/office/drawing/2014/main" id="{BE02C412-4BFD-484A-BD95-187CD2B45777}"/>
              </a:ext>
            </a:extLst>
          </p:cNvPr>
          <p:cNvSpPr txBox="1"/>
          <p:nvPr/>
        </p:nvSpPr>
        <p:spPr>
          <a:xfrm>
            <a:off x="7231332" y="6176993"/>
            <a:ext cx="344321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Arial"/>
                <a:ea typeface="+mn-lt"/>
                <a:cs typeface="+mn-lt"/>
              </a:rPr>
              <a:t>New Orleans, Louisiana in the aftermath of Hurricane Katrina.</a:t>
            </a:r>
            <a:endParaRPr lang="en-US" b="1" dirty="0">
              <a:latin typeface="Arial"/>
            </a:endParaRPr>
          </a:p>
          <a:p>
            <a:endParaRPr lang="en-US">
              <a:cs typeface="Calibri"/>
            </a:endParaRPr>
          </a:p>
        </p:txBody>
      </p:sp>
    </p:spTree>
    <p:extLst>
      <p:ext uri="{BB962C8B-B14F-4D97-AF65-F5344CB8AC3E}">
        <p14:creationId xmlns:p14="http://schemas.microsoft.com/office/powerpoint/2010/main" val="2062015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867316" y="119744"/>
            <a:ext cx="10457369" cy="21236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The effects of climate change on us</a:t>
            </a:r>
            <a:endParaRPr lang="en-US" sz="4400" b="1">
              <a:latin typeface="Arial"/>
              <a:cs typeface="Arial"/>
            </a:endParaRPr>
          </a:p>
          <a:p>
            <a:pPr algn="ctr">
              <a:defRPr/>
            </a:pPr>
            <a:endParaRPr lang="en-GB" sz="4400" b="1">
              <a:latin typeface="Arial"/>
              <a:cs typeface="Arial"/>
            </a:endParaRPr>
          </a:p>
          <a:p>
            <a:pPr algn="ctr">
              <a:defRPr/>
            </a:pPr>
            <a:endParaRPr lang="en-GB"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506188" y="1176733"/>
            <a:ext cx="11179620" cy="415498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ea typeface="+mn-lt"/>
                <a:cs typeface="+mn-lt"/>
              </a:rPr>
              <a:t>Natural disasters impact </a:t>
            </a:r>
            <a:r>
              <a:rPr lang="en-GB" sz="2400" b="1">
                <a:latin typeface="Arial"/>
                <a:ea typeface="+mn-lt"/>
                <a:cs typeface="+mn-lt"/>
              </a:rPr>
              <a:t>poor and vulnerable populations</a:t>
            </a:r>
            <a:r>
              <a:rPr lang="en-GB" sz="2400">
                <a:latin typeface="Arial"/>
                <a:ea typeface="+mn-lt"/>
                <a:cs typeface="+mn-lt"/>
              </a:rPr>
              <a:t> disproportionately hard and clearly </a:t>
            </a:r>
            <a:r>
              <a:rPr lang="en-GB" sz="2400" b="1">
                <a:latin typeface="Arial"/>
                <a:ea typeface="+mn-lt"/>
                <a:cs typeface="+mn-lt"/>
              </a:rPr>
              <a:t>expose the </a:t>
            </a:r>
            <a:r>
              <a:rPr lang="en-GB" sz="2400" b="1">
                <a:latin typeface="Arial"/>
                <a:ea typeface="+mn-lt"/>
                <a:cs typeface="+mn-lt"/>
                <a:hlinkClick r:id="rId3"/>
              </a:rPr>
              <a:t>consequences of ignoring social inequalities</a:t>
            </a:r>
            <a:r>
              <a:rPr lang="en-GB" sz="2400">
                <a:latin typeface="Arial"/>
                <a:ea typeface="+mn-lt"/>
                <a:cs typeface="+mn-lt"/>
              </a:rPr>
              <a:t>. With extreme weather increasing, these populations face a heightened level of risk.</a:t>
            </a:r>
          </a:p>
          <a:p>
            <a:endParaRPr lang="en-GB" sz="2400">
              <a:latin typeface="Arial"/>
              <a:ea typeface="+mn-lt"/>
              <a:cs typeface="+mn-lt"/>
            </a:endParaRPr>
          </a:p>
          <a:p>
            <a:r>
              <a:rPr lang="en-GB" sz="2400">
                <a:latin typeface="Arial"/>
                <a:ea typeface="+mn-lt"/>
                <a:cs typeface="+mn-lt"/>
              </a:rPr>
              <a:t>For example, the urban heat island effect amplifies the effects of temperature extremes in cities. Those unable to afford to buy and run air conditioning may find their health compromised.</a:t>
            </a:r>
            <a:endParaRPr lang="en-GB">
              <a:latin typeface="Arial"/>
              <a:ea typeface="+mn-lt"/>
              <a:cs typeface="+mn-lt"/>
            </a:endParaRPr>
          </a:p>
          <a:p>
            <a:endParaRPr lang="en-GB" sz="2400">
              <a:latin typeface="Arial"/>
              <a:cs typeface="Calibri"/>
            </a:endParaRPr>
          </a:p>
          <a:p>
            <a:endParaRPr lang="en-GB" sz="2400">
              <a:latin typeface="Calibri"/>
              <a:ea typeface="+mn-lt"/>
              <a:cs typeface="+mn-lt"/>
            </a:endParaRPr>
          </a:p>
          <a:p>
            <a:endParaRPr lang="en-GB" sz="2400">
              <a:latin typeface="Calibri"/>
              <a:ea typeface="+mn-lt"/>
              <a:cs typeface="+mn-lt"/>
            </a:endParaRPr>
          </a:p>
        </p:txBody>
      </p:sp>
      <p:pic>
        <p:nvPicPr>
          <p:cNvPr id="2" name="Picture 2">
            <a:extLst>
              <a:ext uri="{FF2B5EF4-FFF2-40B4-BE49-F238E27FC236}">
                <a16:creationId xmlns:a16="http://schemas.microsoft.com/office/drawing/2014/main" id="{344F90E8-A8CC-4BB3-AE82-8A464C9398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46485" y="4267697"/>
            <a:ext cx="3696029" cy="2470587"/>
          </a:xfrm>
          <a:prstGeom prst="rect">
            <a:avLst/>
          </a:prstGeom>
        </p:spPr>
      </p:pic>
      <p:sp>
        <p:nvSpPr>
          <p:cNvPr id="3" name="TextBox 2">
            <a:extLst>
              <a:ext uri="{FF2B5EF4-FFF2-40B4-BE49-F238E27FC236}">
                <a16:creationId xmlns:a16="http://schemas.microsoft.com/office/drawing/2014/main" id="{DB3A6044-2C1C-4631-85F8-1F2FD026AF7F}"/>
              </a:ext>
            </a:extLst>
          </p:cNvPr>
          <p:cNvSpPr txBox="1"/>
          <p:nvPr/>
        </p:nvSpPr>
        <p:spPr>
          <a:xfrm>
            <a:off x="8246853" y="5040702"/>
            <a:ext cx="396527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a:latin typeface="Arial"/>
              <a:cs typeface="Arial"/>
            </a:endParaRPr>
          </a:p>
        </p:txBody>
      </p:sp>
    </p:spTree>
    <p:extLst>
      <p:ext uri="{BB962C8B-B14F-4D97-AF65-F5344CB8AC3E}">
        <p14:creationId xmlns:p14="http://schemas.microsoft.com/office/powerpoint/2010/main" val="3714497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1256579" y="5472022"/>
            <a:ext cx="1470515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latin typeface="Arial"/>
                <a:cs typeface="Arial"/>
              </a:rPr>
              <a:t>Meet climate activists Mitzi Jonelle Tan and Clover Hogan: Our Broken Planet</a:t>
            </a:r>
            <a:r>
              <a:rPr lang="en-US" sz="2200" dirty="0">
                <a:latin typeface="Arial"/>
                <a:ea typeface="+mn-lt"/>
                <a:cs typeface="Arial"/>
              </a:rPr>
              <a:t> </a:t>
            </a:r>
            <a:r>
              <a:rPr lang="en-US" sz="2200" dirty="0">
                <a:latin typeface="Arial"/>
                <a:ea typeface="+mn-lt"/>
                <a:cs typeface="+mn-lt"/>
              </a:rPr>
              <a:t>video link:</a:t>
            </a:r>
            <a:endParaRPr lang="en-US" sz="2200">
              <a:cs typeface="Calibri"/>
            </a:endParaRPr>
          </a:p>
          <a:p>
            <a:pPr algn="ctr"/>
            <a:r>
              <a:rPr lang="en-US" sz="2400" dirty="0">
                <a:latin typeface="Arial"/>
                <a:ea typeface="+mn-lt"/>
                <a:cs typeface="+mn-lt"/>
                <a:hlinkClick r:id="rId3"/>
              </a:rPr>
              <a:t>https://www.youtube.com/watch?v=rzEvLTiaJZk</a:t>
            </a:r>
            <a:r>
              <a:rPr lang="en-US" sz="2400" dirty="0">
                <a:latin typeface="Arial"/>
                <a:ea typeface="+mn-lt"/>
                <a:cs typeface="+mn-lt"/>
              </a:rPr>
              <a:t>  </a:t>
            </a:r>
            <a:endParaRPr lang="en-US" sz="2400">
              <a:latin typeface="Arial"/>
              <a:cs typeface="Arial"/>
            </a:endParaRPr>
          </a:p>
        </p:txBody>
      </p:sp>
      <p:pic>
        <p:nvPicPr>
          <p:cNvPr id="2" name="Picture 4">
            <a:extLst>
              <a:ext uri="{FF2B5EF4-FFF2-40B4-BE49-F238E27FC236}">
                <a16:creationId xmlns:a16="http://schemas.microsoft.com/office/drawing/2014/main" id="{AC093EDF-A7BA-510E-CA80-9AC1E2AA5682}"/>
              </a:ext>
            </a:extLst>
          </p:cNvPr>
          <p:cNvPicPr>
            <a:picLocks noChangeAspect="1"/>
          </p:cNvPicPr>
          <p:nvPr/>
        </p:nvPicPr>
        <p:blipFill>
          <a:blip r:embed="rId4"/>
          <a:stretch>
            <a:fillRect/>
          </a:stretch>
        </p:blipFill>
        <p:spPr>
          <a:xfrm>
            <a:off x="2222739" y="1222972"/>
            <a:ext cx="7760897" cy="3463152"/>
          </a:xfrm>
          <a:prstGeom prst="rect">
            <a:avLst/>
          </a:prstGeom>
        </p:spPr>
      </p:pic>
    </p:spTree>
    <p:extLst>
      <p:ext uri="{BB962C8B-B14F-4D97-AF65-F5344CB8AC3E}">
        <p14:creationId xmlns:p14="http://schemas.microsoft.com/office/powerpoint/2010/main" val="46038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1332419" y="191631"/>
            <a:ext cx="14842462" cy="70788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How does climate change affect biodiversity?</a:t>
            </a:r>
            <a:endParaRPr lang="en-US" sz="40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19283" y="1421148"/>
            <a:ext cx="11553429" cy="415498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The natural world is delicately balanced. No species - including ours - is completely independent of all others. </a:t>
            </a:r>
            <a:r>
              <a:rPr lang="en-GB" sz="2400" dirty="0">
                <a:latin typeface="Arial"/>
                <a:ea typeface="+mn-lt"/>
                <a:cs typeface="+mn-lt"/>
                <a:hlinkClick r:id="rId2"/>
              </a:rPr>
              <a:t>A 2019 report</a:t>
            </a:r>
            <a:r>
              <a:rPr lang="en-GB" sz="2400" dirty="0">
                <a:latin typeface="Arial"/>
                <a:ea typeface="+mn-lt"/>
                <a:cs typeface="+mn-lt"/>
              </a:rPr>
              <a:t> confirmed that over one million animal and plant species are now </a:t>
            </a:r>
            <a:r>
              <a:rPr lang="en-GB" sz="2400" b="1" dirty="0">
                <a:latin typeface="Arial"/>
                <a:ea typeface="+mn-lt"/>
                <a:cs typeface="+mn-lt"/>
              </a:rPr>
              <a:t>at risk of extinction</a:t>
            </a:r>
            <a:r>
              <a:rPr lang="en-GB" sz="2400" dirty="0">
                <a:latin typeface="Arial"/>
                <a:ea typeface="+mn-lt"/>
                <a:cs typeface="+mn-lt"/>
              </a:rPr>
              <a:t> </a:t>
            </a:r>
            <a:r>
              <a:rPr lang="en-GB" sz="2400" b="1" dirty="0">
                <a:latin typeface="Arial"/>
                <a:ea typeface="+mn-lt"/>
                <a:cs typeface="+mn-lt"/>
              </a:rPr>
              <a:t>as a</a:t>
            </a:r>
            <a:r>
              <a:rPr lang="en-GB" sz="2400" dirty="0">
                <a:latin typeface="Arial"/>
                <a:ea typeface="+mn-lt"/>
                <a:cs typeface="+mn-lt"/>
              </a:rPr>
              <a:t> </a:t>
            </a:r>
            <a:r>
              <a:rPr lang="en-GB" sz="2400" b="1" dirty="0">
                <a:latin typeface="Arial"/>
                <a:ea typeface="+mn-lt"/>
                <a:cs typeface="+mn-lt"/>
              </a:rPr>
              <a:t>result of human activities</a:t>
            </a:r>
            <a:r>
              <a:rPr lang="en-GB" sz="2400" dirty="0">
                <a:latin typeface="Arial"/>
                <a:ea typeface="+mn-lt"/>
                <a:cs typeface="+mn-lt"/>
              </a:rPr>
              <a:t>.</a:t>
            </a:r>
          </a:p>
          <a:p>
            <a:endParaRPr lang="en-GB" sz="2400">
              <a:latin typeface="Arial"/>
              <a:ea typeface="+mn-lt"/>
              <a:cs typeface="+mn-lt"/>
            </a:endParaRPr>
          </a:p>
          <a:p>
            <a:endParaRPr lang="en-GB" sz="2400" dirty="0">
              <a:latin typeface="Arial"/>
              <a:ea typeface="+mn-lt"/>
              <a:cs typeface="+mn-lt"/>
            </a:endParaRPr>
          </a:p>
          <a:p>
            <a:r>
              <a:rPr lang="en-GB" sz="2400" dirty="0">
                <a:latin typeface="Arial"/>
                <a:ea typeface="+mn-lt"/>
                <a:cs typeface="+mn-lt"/>
              </a:rPr>
              <a:t>In the UK, </a:t>
            </a:r>
            <a:r>
              <a:rPr lang="en-GB" sz="2400" dirty="0">
                <a:latin typeface="Arial"/>
                <a:ea typeface="+mn-lt"/>
                <a:cs typeface="+mn-lt"/>
                <a:hlinkClick r:id="rId3"/>
              </a:rPr>
              <a:t>an analysis of over 700 species</a:t>
            </a:r>
            <a:r>
              <a:rPr lang="en-GB" sz="2400" dirty="0">
                <a:latin typeface="Arial"/>
                <a:ea typeface="+mn-lt"/>
                <a:cs typeface="+mn-lt"/>
              </a:rPr>
              <a:t> has shown that more than 80% of trends between 1976 and 2005 indicate </a:t>
            </a:r>
            <a:r>
              <a:rPr lang="en-GB" sz="2400" b="1" dirty="0">
                <a:latin typeface="Arial"/>
                <a:ea typeface="+mn-lt"/>
                <a:cs typeface="+mn-lt"/>
              </a:rPr>
              <a:t>seasonal events are happening earlier</a:t>
            </a:r>
            <a:r>
              <a:rPr lang="en-GB" sz="2400" dirty="0">
                <a:latin typeface="Arial"/>
                <a:ea typeface="+mn-lt"/>
                <a:cs typeface="+mn-lt"/>
              </a:rPr>
              <a:t>.</a:t>
            </a:r>
            <a:endParaRPr lang="en-GB" dirty="0">
              <a:latin typeface="Arial"/>
              <a:ea typeface="+mn-lt"/>
              <a:cs typeface="+mn-lt"/>
            </a:endParaRPr>
          </a:p>
          <a:p>
            <a:endParaRPr lang="en-GB" sz="2400" dirty="0">
              <a:latin typeface="Arial"/>
              <a:ea typeface="+mn-lt"/>
              <a:cs typeface="+mn-lt"/>
            </a:endParaRPr>
          </a:p>
          <a:p>
            <a:endParaRPr lang="en-GB" sz="2400" dirty="0">
              <a:latin typeface="Arial"/>
              <a:ea typeface="+mn-lt"/>
              <a:cs typeface="+mn-lt"/>
            </a:endParaRPr>
          </a:p>
          <a:p>
            <a:r>
              <a:rPr lang="en-GB" sz="2400" dirty="0">
                <a:latin typeface="Arial"/>
                <a:ea typeface="+mn-lt"/>
                <a:cs typeface="+mn-lt"/>
              </a:rPr>
              <a:t>Differing rates of change could mean that species' lives are </a:t>
            </a:r>
            <a:r>
              <a:rPr lang="en-GB" sz="2400" dirty="0">
                <a:latin typeface="Arial"/>
                <a:ea typeface="+mn-lt"/>
                <a:cs typeface="+mn-lt"/>
                <a:hlinkClick r:id="rId4"/>
              </a:rPr>
              <a:t>no longer synchronised</a:t>
            </a:r>
            <a:r>
              <a:rPr lang="en-GB" sz="2400" dirty="0">
                <a:latin typeface="Arial"/>
                <a:ea typeface="+mn-lt"/>
                <a:cs typeface="+mn-lt"/>
              </a:rPr>
              <a:t> with those they rely on.</a:t>
            </a:r>
            <a:endParaRPr lang="en-GB">
              <a:latin typeface="Arial"/>
              <a:ea typeface="+mn-lt"/>
              <a:cs typeface="+mn-lt"/>
            </a:endParaRPr>
          </a:p>
        </p:txBody>
      </p:sp>
    </p:spTree>
    <p:extLst>
      <p:ext uri="{BB962C8B-B14F-4D97-AF65-F5344CB8AC3E}">
        <p14:creationId xmlns:p14="http://schemas.microsoft.com/office/powerpoint/2010/main" val="1153493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20977" y="177253"/>
            <a:ext cx="11550047" cy="70788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How does climate change affect biodiversity?</a:t>
            </a:r>
            <a:endParaRPr lang="en-US" sz="40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19283" y="1349261"/>
            <a:ext cx="11366524" cy="156966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ea typeface="+mn-lt"/>
                <a:cs typeface="+mn-lt"/>
              </a:rPr>
              <a:t>Many plants are flowering earlier. Migrating birds arrive earlier, leave later and </a:t>
            </a:r>
            <a:r>
              <a:rPr lang="en-GB" sz="2400">
                <a:latin typeface="Arial"/>
                <a:ea typeface="+mn-lt"/>
                <a:cs typeface="+mn-lt"/>
                <a:hlinkClick r:id="rId2"/>
              </a:rPr>
              <a:t>some even are getting smaller</a:t>
            </a:r>
            <a:r>
              <a:rPr lang="en-GB" sz="2400">
                <a:latin typeface="Arial"/>
                <a:ea typeface="+mn-lt"/>
                <a:cs typeface="+mn-lt"/>
              </a:rPr>
              <a:t>. </a:t>
            </a:r>
            <a:r>
              <a:rPr lang="en-GB" sz="2400">
                <a:latin typeface="Arial"/>
                <a:ea typeface="+mn-lt"/>
                <a:cs typeface="+mn-lt"/>
                <a:hlinkClick r:id="rId3"/>
              </a:rPr>
              <a:t>Butterflies are emerging earlier</a:t>
            </a:r>
            <a:r>
              <a:rPr lang="en-GB" sz="2400">
                <a:latin typeface="Arial"/>
                <a:ea typeface="+mn-lt"/>
                <a:cs typeface="+mn-lt"/>
              </a:rPr>
              <a:t>. Birds and amphibians are laying their eggs earlier in the year. Some species are moving into new areas, </a:t>
            </a:r>
            <a:r>
              <a:rPr lang="en-GB" sz="2400">
                <a:latin typeface="Arial"/>
                <a:ea typeface="+mn-lt"/>
                <a:cs typeface="+mn-lt"/>
                <a:hlinkClick r:id="rId4"/>
              </a:rPr>
              <a:t>such as kelps</a:t>
            </a:r>
            <a:r>
              <a:rPr lang="en-GB" sz="2400">
                <a:latin typeface="Arial"/>
                <a:ea typeface="+mn-lt"/>
                <a:cs typeface="+mn-lt"/>
              </a:rPr>
              <a:t> which form vital marine habitats.</a:t>
            </a:r>
            <a:endParaRPr lang="en-US">
              <a:latin typeface="Arial"/>
              <a:ea typeface="+mn-lt"/>
              <a:cs typeface="+mn-lt"/>
            </a:endParaRPr>
          </a:p>
        </p:txBody>
      </p:sp>
      <p:pic>
        <p:nvPicPr>
          <p:cNvPr id="2" name="Picture 2">
            <a:extLst>
              <a:ext uri="{FF2B5EF4-FFF2-40B4-BE49-F238E27FC236}">
                <a16:creationId xmlns:a16="http://schemas.microsoft.com/office/drawing/2014/main" id="{9ED83EF7-08AE-4E03-9A37-36BBB30691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4213" y="3202929"/>
            <a:ext cx="4871048" cy="3284483"/>
          </a:xfrm>
          <a:prstGeom prst="rect">
            <a:avLst/>
          </a:prstGeom>
        </p:spPr>
      </p:pic>
      <p:sp>
        <p:nvSpPr>
          <p:cNvPr id="3" name="TextBox 2">
            <a:extLst>
              <a:ext uri="{FF2B5EF4-FFF2-40B4-BE49-F238E27FC236}">
                <a16:creationId xmlns:a16="http://schemas.microsoft.com/office/drawing/2014/main" id="{E868B2D5-A630-447A-A0E6-7306FBC40333}"/>
              </a:ext>
            </a:extLst>
          </p:cNvPr>
          <p:cNvSpPr txBox="1"/>
          <p:nvPr/>
        </p:nvSpPr>
        <p:spPr>
          <a:xfrm>
            <a:off x="8433758" y="5457646"/>
            <a:ext cx="372086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a:cs typeface="Arial"/>
              </a:rPr>
              <a:t>Seaweeds are </a:t>
            </a:r>
            <a:r>
              <a:rPr lang="en-US" sz="1600" b="1">
                <a:latin typeface="Arial"/>
                <a:cs typeface="Arial"/>
                <a:hlinkClick r:id="rId4"/>
              </a:rPr>
              <a:t>important for many reasons</a:t>
            </a:r>
            <a:r>
              <a:rPr lang="en-US" sz="1600" b="1">
                <a:latin typeface="Arial"/>
                <a:cs typeface="Arial"/>
              </a:rPr>
              <a:t>. They act as vital habitats. Some also help protect coastlines from erosion.</a:t>
            </a:r>
          </a:p>
        </p:txBody>
      </p:sp>
    </p:spTree>
    <p:extLst>
      <p:ext uri="{BB962C8B-B14F-4D97-AF65-F5344CB8AC3E}">
        <p14:creationId xmlns:p14="http://schemas.microsoft.com/office/powerpoint/2010/main" val="371340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20977" y="206008"/>
            <a:ext cx="11550047" cy="70788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How does climate change affect biodiversity?</a:t>
            </a:r>
            <a:endParaRPr lang="en-US" sz="40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506188" y="1306129"/>
            <a:ext cx="11179620" cy="267765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ea typeface="+mn-lt"/>
                <a:cs typeface="+mn-lt"/>
              </a:rPr>
              <a:t>Insects are one of the most </a:t>
            </a:r>
            <a:r>
              <a:rPr lang="en-GB" sz="2400" b="1">
                <a:latin typeface="Arial"/>
                <a:ea typeface="+mn-lt"/>
                <a:cs typeface="+mn-lt"/>
              </a:rPr>
              <a:t>vulnerable groups</a:t>
            </a:r>
            <a:r>
              <a:rPr lang="en-GB" sz="2400">
                <a:latin typeface="Arial"/>
                <a:ea typeface="+mn-lt"/>
                <a:cs typeface="+mn-lt"/>
              </a:rPr>
              <a:t>, with less ability than mammals or birds to escape warmer temperatures. Loss of insects, which are a primary food source for many animals, a key pollinator of plants and whose </a:t>
            </a:r>
            <a:r>
              <a:rPr lang="en-GB" sz="2400">
                <a:latin typeface="Arial"/>
                <a:ea typeface="+mn-lt"/>
                <a:cs typeface="+mn-lt"/>
                <a:hlinkClick r:id="rId2"/>
              </a:rPr>
              <a:t>numbers are already plummeting</a:t>
            </a:r>
            <a:r>
              <a:rPr lang="en-GB" sz="2400">
                <a:latin typeface="Arial"/>
                <a:ea typeface="+mn-lt"/>
                <a:cs typeface="+mn-lt"/>
              </a:rPr>
              <a:t>, could cause the </a:t>
            </a:r>
            <a:r>
              <a:rPr lang="en-GB" sz="2400" b="1">
                <a:latin typeface="Arial"/>
                <a:ea typeface="+mn-lt"/>
                <a:cs typeface="+mn-lt"/>
              </a:rPr>
              <a:t>ecosystem to collapse</a:t>
            </a:r>
            <a:r>
              <a:rPr lang="en-GB" sz="2400">
                <a:latin typeface="Arial"/>
                <a:ea typeface="+mn-lt"/>
                <a:cs typeface="+mn-lt"/>
              </a:rPr>
              <a:t>.</a:t>
            </a:r>
          </a:p>
          <a:p>
            <a:endParaRPr lang="en-GB" sz="2400">
              <a:latin typeface="Arial"/>
              <a:ea typeface="+mn-lt"/>
              <a:cs typeface="+mn-lt"/>
            </a:endParaRPr>
          </a:p>
          <a:p>
            <a:endParaRPr lang="en-GB" sz="2400">
              <a:latin typeface="Arial"/>
              <a:ea typeface="+mn-lt"/>
              <a:cs typeface="+mn-lt"/>
            </a:endParaRPr>
          </a:p>
          <a:p>
            <a:endParaRPr lang="en-GB" sz="2400">
              <a:latin typeface="Arial"/>
              <a:ea typeface="+mn-lt"/>
              <a:cs typeface="+mn-lt"/>
            </a:endParaRPr>
          </a:p>
        </p:txBody>
      </p:sp>
      <p:pic>
        <p:nvPicPr>
          <p:cNvPr id="2" name="Picture 2" descr="A butterfly on a flower&#10;&#10;Description automatically generated">
            <a:extLst>
              <a:ext uri="{FF2B5EF4-FFF2-40B4-BE49-F238E27FC236}">
                <a16:creationId xmlns:a16="http://schemas.microsoft.com/office/drawing/2014/main" id="{D3306CC0-7F2C-4BC2-8218-CC03CC75CD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2797" y="3348150"/>
            <a:ext cx="5875067" cy="3275280"/>
          </a:xfrm>
          <a:prstGeom prst="rect">
            <a:avLst/>
          </a:prstGeom>
        </p:spPr>
      </p:pic>
      <p:sp>
        <p:nvSpPr>
          <p:cNvPr id="3" name="TextBox 2">
            <a:extLst>
              <a:ext uri="{FF2B5EF4-FFF2-40B4-BE49-F238E27FC236}">
                <a16:creationId xmlns:a16="http://schemas.microsoft.com/office/drawing/2014/main" id="{F48877A7-751D-4182-9D49-81482AB287CC}"/>
              </a:ext>
            </a:extLst>
          </p:cNvPr>
          <p:cNvSpPr txBox="1"/>
          <p:nvPr/>
        </p:nvSpPr>
        <p:spPr>
          <a:xfrm>
            <a:off x="9039685" y="5637122"/>
            <a:ext cx="32858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a:cs typeface="Arial"/>
              </a:rPr>
              <a:t>All indications suggest that insect populations are in decline worldwide, including over 50% of all butterflies.</a:t>
            </a:r>
          </a:p>
        </p:txBody>
      </p:sp>
    </p:spTree>
    <p:extLst>
      <p:ext uri="{BB962C8B-B14F-4D97-AF65-F5344CB8AC3E}">
        <p14:creationId xmlns:p14="http://schemas.microsoft.com/office/powerpoint/2010/main" val="233798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20977" y="234763"/>
            <a:ext cx="11550047" cy="70788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How does climate change affect biodiversity?</a:t>
            </a:r>
            <a:endParaRPr lang="en-US" sz="40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05546" y="1248619"/>
            <a:ext cx="11366525" cy="267765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In aquatic ecosystems, activities to mitigate the side effects of climate change, such as building hard flood defences, can have negative effects. As sea levels rise, sea walls </a:t>
            </a:r>
            <a:r>
              <a:rPr lang="en-GB" sz="2400" b="1" dirty="0">
                <a:latin typeface="Arial"/>
                <a:ea typeface="+mn-lt"/>
                <a:cs typeface="+mn-lt"/>
              </a:rPr>
              <a:t>reduce the space for intertidal ecosystems</a:t>
            </a:r>
            <a:r>
              <a:rPr lang="en-GB" sz="2400" dirty="0">
                <a:latin typeface="Arial"/>
                <a:ea typeface="+mn-lt"/>
                <a:cs typeface="+mn-lt"/>
              </a:rPr>
              <a:t>. A rising sea could also </a:t>
            </a:r>
            <a:r>
              <a:rPr lang="en-GB" sz="2400" b="1" dirty="0">
                <a:latin typeface="Arial"/>
                <a:ea typeface="+mn-lt"/>
                <a:cs typeface="+mn-lt"/>
              </a:rPr>
              <a:t>damage important coastal habitats</a:t>
            </a:r>
            <a:r>
              <a:rPr lang="en-GB" sz="2400" dirty="0">
                <a:latin typeface="Arial"/>
                <a:ea typeface="+mn-lt"/>
                <a:cs typeface="+mn-lt"/>
              </a:rPr>
              <a:t> like sand dunes and cliffs.</a:t>
            </a:r>
            <a:endParaRPr lang="en-GB" dirty="0">
              <a:latin typeface="Arial"/>
              <a:ea typeface="+mn-lt"/>
              <a:cs typeface="+mn-lt"/>
            </a:endParaRPr>
          </a:p>
          <a:p>
            <a:endParaRPr lang="en-GB" sz="2400">
              <a:latin typeface="Arial"/>
              <a:ea typeface="+mn-lt"/>
              <a:cs typeface="+mn-lt"/>
            </a:endParaRPr>
          </a:p>
          <a:p>
            <a:endParaRPr lang="en-GB" sz="2400" dirty="0">
              <a:highlight>
                <a:srgbClr val="FFFF00"/>
              </a:highlight>
              <a:latin typeface="Arial"/>
              <a:cs typeface="Calibri"/>
            </a:endParaRPr>
          </a:p>
          <a:p>
            <a:endParaRPr lang="en-GB" sz="2400">
              <a:latin typeface="Arial"/>
              <a:ea typeface="+mn-lt"/>
              <a:cs typeface="+mn-lt"/>
            </a:endParaRPr>
          </a:p>
        </p:txBody>
      </p:sp>
      <p:pic>
        <p:nvPicPr>
          <p:cNvPr id="2" name="Picture 2">
            <a:extLst>
              <a:ext uri="{FF2B5EF4-FFF2-40B4-BE49-F238E27FC236}">
                <a16:creationId xmlns:a16="http://schemas.microsoft.com/office/drawing/2014/main" id="{A04B18C7-A58D-4BDD-A45B-B9B7F59C58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2686" y="3226680"/>
            <a:ext cx="4434536" cy="3342815"/>
          </a:xfrm>
          <a:prstGeom prst="rect">
            <a:avLst/>
          </a:prstGeom>
        </p:spPr>
      </p:pic>
      <p:sp>
        <p:nvSpPr>
          <p:cNvPr id="3" name="TextBox 2">
            <a:extLst>
              <a:ext uri="{FF2B5EF4-FFF2-40B4-BE49-F238E27FC236}">
                <a16:creationId xmlns:a16="http://schemas.microsoft.com/office/drawing/2014/main" id="{08E26771-9657-422A-BBFF-85441AD4A341}"/>
              </a:ext>
            </a:extLst>
          </p:cNvPr>
          <p:cNvSpPr txBox="1"/>
          <p:nvPr/>
        </p:nvSpPr>
        <p:spPr>
          <a:xfrm>
            <a:off x="8260750" y="6043843"/>
            <a:ext cx="36693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ea typeface="+mn-lt"/>
                <a:cs typeface="Arial"/>
              </a:rPr>
              <a:t>Graveyard of Staghorn coral, Yonge Ref, Northern Great Barrier Reef </a:t>
            </a:r>
            <a:endParaRPr lang="en-US" b="1" dirty="0">
              <a:latin typeface="Arial"/>
              <a:cs typeface="Arial"/>
            </a:endParaRPr>
          </a:p>
        </p:txBody>
      </p:sp>
    </p:spTree>
    <p:extLst>
      <p:ext uri="{BB962C8B-B14F-4D97-AF65-F5344CB8AC3E}">
        <p14:creationId xmlns:p14="http://schemas.microsoft.com/office/powerpoint/2010/main" val="267579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20977" y="234762"/>
            <a:ext cx="11550047" cy="70788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How does climate change affect biodiversity?</a:t>
            </a:r>
            <a:endParaRPr lang="en-US" sz="40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19283" y="1320506"/>
            <a:ext cx="11208374" cy="267765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The loss of Arctic sea ice </a:t>
            </a:r>
            <a:r>
              <a:rPr lang="en-GB" sz="2400" b="1" dirty="0">
                <a:latin typeface="Arial"/>
                <a:ea typeface="+mn-lt"/>
                <a:cs typeface="+mn-lt"/>
              </a:rPr>
              <a:t>takes away a key habitat</a:t>
            </a:r>
            <a:r>
              <a:rPr lang="en-GB" sz="2400" dirty="0">
                <a:latin typeface="Arial"/>
                <a:ea typeface="+mn-lt"/>
                <a:cs typeface="+mn-lt"/>
              </a:rPr>
              <a:t> from animals including polar bears, seals and walruses. The ice is now </a:t>
            </a:r>
            <a:r>
              <a:rPr lang="en-GB" sz="2400" b="1" dirty="0">
                <a:latin typeface="Arial"/>
                <a:ea typeface="+mn-lt"/>
                <a:cs typeface="+mn-lt"/>
              </a:rPr>
              <a:t>declining</a:t>
            </a:r>
            <a:r>
              <a:rPr lang="en-GB" sz="2400" dirty="0">
                <a:latin typeface="Arial"/>
                <a:ea typeface="+mn-lt"/>
                <a:cs typeface="+mn-lt"/>
              </a:rPr>
              <a:t> at a rate of more than </a:t>
            </a:r>
            <a:r>
              <a:rPr lang="en-GB" sz="2400" dirty="0">
                <a:latin typeface="Arial"/>
                <a:ea typeface="+mn-lt"/>
                <a:cs typeface="+mn-lt"/>
                <a:hlinkClick r:id="rId3"/>
              </a:rPr>
              <a:t>12% per decade</a:t>
            </a:r>
            <a:r>
              <a:rPr lang="en-GB" sz="2400" dirty="0">
                <a:latin typeface="Arial"/>
                <a:ea typeface="+mn-lt"/>
                <a:cs typeface="+mn-lt"/>
              </a:rPr>
              <a:t>.</a:t>
            </a:r>
          </a:p>
          <a:p>
            <a:endParaRPr lang="en-GB" sz="2400">
              <a:latin typeface="Arial"/>
              <a:ea typeface="+mn-lt"/>
              <a:cs typeface="+mn-lt"/>
            </a:endParaRPr>
          </a:p>
          <a:p>
            <a:r>
              <a:rPr lang="en-GB" sz="2400" dirty="0">
                <a:latin typeface="Arial"/>
                <a:ea typeface="+mn-lt"/>
                <a:cs typeface="+mn-lt"/>
              </a:rPr>
              <a:t>Climate change is just one of the stressors currently impacting nature. Sea use, invasive species, pollution and the exploitation of organisms are all factors in the threat to nature.</a:t>
            </a:r>
            <a:endParaRPr lang="en-GB" sz="2400" dirty="0">
              <a:latin typeface="Arial"/>
              <a:cs typeface="Calibri"/>
            </a:endParaRPr>
          </a:p>
        </p:txBody>
      </p:sp>
      <p:pic>
        <p:nvPicPr>
          <p:cNvPr id="2" name="Picture 2">
            <a:extLst>
              <a:ext uri="{FF2B5EF4-FFF2-40B4-BE49-F238E27FC236}">
                <a16:creationId xmlns:a16="http://schemas.microsoft.com/office/drawing/2014/main" id="{A9907A0D-BEB0-4002-9EDC-021733FFE1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5534" y="3995468"/>
            <a:ext cx="3850254" cy="2576421"/>
          </a:xfrm>
          <a:prstGeom prst="rect">
            <a:avLst/>
          </a:prstGeom>
        </p:spPr>
      </p:pic>
      <p:sp>
        <p:nvSpPr>
          <p:cNvPr id="3" name="TextBox 2">
            <a:extLst>
              <a:ext uri="{FF2B5EF4-FFF2-40B4-BE49-F238E27FC236}">
                <a16:creationId xmlns:a16="http://schemas.microsoft.com/office/drawing/2014/main" id="{CB317A5F-1D98-4716-A8CC-C268180EBAE7}"/>
              </a:ext>
            </a:extLst>
          </p:cNvPr>
          <p:cNvSpPr txBox="1"/>
          <p:nvPr/>
        </p:nvSpPr>
        <p:spPr>
          <a:xfrm>
            <a:off x="7470476" y="5773947"/>
            <a:ext cx="47272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a:latin typeface="Arial"/>
              <a:cs typeface="Arial"/>
            </a:endParaRPr>
          </a:p>
        </p:txBody>
      </p:sp>
    </p:spTree>
    <p:extLst>
      <p:ext uri="{BB962C8B-B14F-4D97-AF65-F5344CB8AC3E}">
        <p14:creationId xmlns:p14="http://schemas.microsoft.com/office/powerpoint/2010/main" val="1946393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20977" y="162876"/>
            <a:ext cx="11550047"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Is there any hope for the future?</a:t>
            </a:r>
            <a:endParaRPr lang="en-US"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91811" y="1291751"/>
            <a:ext cx="11208374" cy="267765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Climate change has been a </a:t>
            </a:r>
            <a:r>
              <a:rPr lang="en-GB" sz="2400" b="1" dirty="0">
                <a:latin typeface="Arial"/>
                <a:ea typeface="+mn-lt"/>
                <a:cs typeface="+mn-lt"/>
              </a:rPr>
              <a:t>known problem for around 30 years</a:t>
            </a:r>
            <a:r>
              <a:rPr lang="en-GB" sz="2400" dirty="0">
                <a:latin typeface="Arial"/>
                <a:ea typeface="+mn-lt"/>
                <a:cs typeface="+mn-lt"/>
              </a:rPr>
              <a:t>. Starting to fix it earlier might have made this daunting task much easier.</a:t>
            </a:r>
            <a:endParaRPr lang="en-US" dirty="0">
              <a:latin typeface="Arial"/>
              <a:cs typeface="Aharoni"/>
            </a:endParaRPr>
          </a:p>
          <a:p>
            <a:endParaRPr lang="en-GB" sz="2400">
              <a:latin typeface="Arial"/>
              <a:cs typeface="Calibri"/>
            </a:endParaRPr>
          </a:p>
          <a:p>
            <a:r>
              <a:rPr lang="en-GB" sz="2400" dirty="0">
                <a:latin typeface="Arial"/>
                <a:ea typeface="+mn-lt"/>
                <a:cs typeface="+mn-lt"/>
              </a:rPr>
              <a:t>Over the past decades, scientists have estimated the potential impacts of the planet's average temperature rising by different amounts. Governments have decided to pursue efforts to make sure the </a:t>
            </a:r>
            <a:r>
              <a:rPr lang="en-GB" sz="2400" b="1" dirty="0">
                <a:latin typeface="Arial"/>
                <a:ea typeface="+mn-lt"/>
                <a:cs typeface="+mn-lt"/>
              </a:rPr>
              <a:t>global increase in temperature</a:t>
            </a:r>
            <a:r>
              <a:rPr lang="en-GB" sz="2400" dirty="0">
                <a:latin typeface="Arial"/>
                <a:ea typeface="+mn-lt"/>
                <a:cs typeface="+mn-lt"/>
              </a:rPr>
              <a:t> </a:t>
            </a:r>
            <a:r>
              <a:rPr lang="en-GB" sz="2400" b="1" dirty="0">
                <a:latin typeface="Arial"/>
                <a:ea typeface="+mn-lt"/>
                <a:cs typeface="+mn-lt"/>
              </a:rPr>
              <a:t>does not exceed 2°C</a:t>
            </a:r>
            <a:r>
              <a:rPr lang="en-GB" sz="2400" dirty="0">
                <a:latin typeface="Arial"/>
                <a:ea typeface="+mn-lt"/>
                <a:cs typeface="+mn-lt"/>
              </a:rPr>
              <a:t>, and is </a:t>
            </a:r>
            <a:r>
              <a:rPr lang="en-GB" sz="2400" b="1" dirty="0">
                <a:latin typeface="Arial"/>
                <a:ea typeface="+mn-lt"/>
                <a:cs typeface="+mn-lt"/>
              </a:rPr>
              <a:t>as close as possible to 1.5°C</a:t>
            </a:r>
            <a:r>
              <a:rPr lang="en-GB" sz="2400" dirty="0">
                <a:latin typeface="Arial"/>
                <a:ea typeface="+mn-lt"/>
                <a:cs typeface="+mn-lt"/>
              </a:rPr>
              <a:t>. </a:t>
            </a:r>
            <a:endParaRPr lang="en-GB" sz="2400">
              <a:latin typeface="Arial"/>
              <a:ea typeface="+mn-lt"/>
              <a:cs typeface="+mn-lt"/>
            </a:endParaRPr>
          </a:p>
        </p:txBody>
      </p:sp>
      <p:pic>
        <p:nvPicPr>
          <p:cNvPr id="2" name="Picture 2" descr="A picture containing outdoor&#10;&#10;Description automatically generated">
            <a:extLst>
              <a:ext uri="{FF2B5EF4-FFF2-40B4-BE49-F238E27FC236}">
                <a16:creationId xmlns:a16="http://schemas.microsoft.com/office/drawing/2014/main" id="{C908BB6C-0CB5-FCF2-BE74-745EDF7B56C7}"/>
              </a:ext>
            </a:extLst>
          </p:cNvPr>
          <p:cNvPicPr>
            <a:picLocks noChangeAspect="1"/>
          </p:cNvPicPr>
          <p:nvPr/>
        </p:nvPicPr>
        <p:blipFill>
          <a:blip r:embed="rId3"/>
          <a:stretch>
            <a:fillRect/>
          </a:stretch>
        </p:blipFill>
        <p:spPr>
          <a:xfrm>
            <a:off x="4293081" y="4228938"/>
            <a:ext cx="3562708" cy="2353899"/>
          </a:xfrm>
          <a:prstGeom prst="rect">
            <a:avLst/>
          </a:prstGeom>
        </p:spPr>
      </p:pic>
      <p:sp>
        <p:nvSpPr>
          <p:cNvPr id="3" name="TextBox 1">
            <a:extLst>
              <a:ext uri="{FF2B5EF4-FFF2-40B4-BE49-F238E27FC236}">
                <a16:creationId xmlns:a16="http://schemas.microsoft.com/office/drawing/2014/main" id="{5D243E99-E4E3-F2CE-3B6F-69948EC0E414}"/>
              </a:ext>
            </a:extLst>
          </p:cNvPr>
          <p:cNvSpPr txBox="1"/>
          <p:nvPr/>
        </p:nvSpPr>
        <p:spPr>
          <a:xfrm>
            <a:off x="7844287" y="5558287"/>
            <a:ext cx="4109049"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a:cs typeface="Arial"/>
              </a:rPr>
              <a:t>By understanding more about the planet, such as by studying the poles, scientists are able to estimate the consequences climate change will have.</a:t>
            </a:r>
          </a:p>
        </p:txBody>
      </p:sp>
    </p:spTree>
    <p:extLst>
      <p:ext uri="{BB962C8B-B14F-4D97-AF65-F5344CB8AC3E}">
        <p14:creationId xmlns:p14="http://schemas.microsoft.com/office/powerpoint/2010/main" val="1562873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20977" y="134121"/>
            <a:ext cx="11550047"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Is there any hope for the future?</a:t>
            </a:r>
            <a:endParaRPr lang="en-US"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91811" y="1162355"/>
            <a:ext cx="11208374" cy="378565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Scientists have determined how much carbon dioxide can still be emitted before this temperature rise limit will be exceeded. This is called the </a:t>
            </a:r>
            <a:r>
              <a:rPr lang="en-GB" sz="2400" b="1" dirty="0">
                <a:latin typeface="Arial"/>
                <a:ea typeface="+mn-lt"/>
                <a:cs typeface="+mn-lt"/>
              </a:rPr>
              <a:t>carbon budget</a:t>
            </a:r>
            <a:r>
              <a:rPr lang="en-GB" sz="2400" dirty="0">
                <a:latin typeface="Arial"/>
                <a:ea typeface="+mn-lt"/>
                <a:cs typeface="+mn-lt"/>
              </a:rPr>
              <a:t> and it's relatively small.</a:t>
            </a:r>
            <a:endParaRPr lang="en-GB" sz="2400" dirty="0">
              <a:latin typeface="Arial"/>
              <a:cs typeface="Calibri"/>
            </a:endParaRPr>
          </a:p>
          <a:p>
            <a:endParaRPr lang="en-GB" sz="2400" dirty="0">
              <a:latin typeface="Arial"/>
              <a:ea typeface="+mn-lt"/>
              <a:cs typeface="+mn-lt"/>
            </a:endParaRPr>
          </a:p>
          <a:p>
            <a:r>
              <a:rPr lang="en-GB" sz="2400" dirty="0">
                <a:latin typeface="Arial"/>
                <a:ea typeface="+mn-lt"/>
                <a:cs typeface="+mn-lt"/>
              </a:rPr>
              <a:t>Globally, we are currently emitting around 42 billion tonnes of carbon dioxide a year. In order to reach </a:t>
            </a:r>
            <a:r>
              <a:rPr lang="en-GB" sz="2400" b="1" dirty="0">
                <a:latin typeface="Arial"/>
                <a:ea typeface="+mn-lt"/>
                <a:cs typeface="+mn-lt"/>
                <a:hlinkClick r:id="rId3"/>
              </a:rPr>
              <a:t>net-zero emissions</a:t>
            </a:r>
            <a:r>
              <a:rPr lang="en-GB" sz="2400" dirty="0">
                <a:latin typeface="Arial"/>
                <a:ea typeface="+mn-lt"/>
                <a:cs typeface="+mn-lt"/>
              </a:rPr>
              <a:t>, scientists are using engineering and economic models to understand how we can </a:t>
            </a:r>
            <a:r>
              <a:rPr lang="en-GB" sz="2400" b="1" dirty="0">
                <a:latin typeface="Arial"/>
                <a:ea typeface="+mn-lt"/>
                <a:cs typeface="+mn-lt"/>
              </a:rPr>
              <a:t>transform society to stay within the limit</a:t>
            </a:r>
            <a:r>
              <a:rPr lang="en-GB" sz="2400" dirty="0">
                <a:latin typeface="Arial"/>
                <a:ea typeface="+mn-lt"/>
                <a:cs typeface="+mn-lt"/>
              </a:rPr>
              <a:t>.</a:t>
            </a:r>
            <a:endParaRPr lang="en-GB" dirty="0">
              <a:latin typeface="Arial"/>
              <a:cs typeface="Arial"/>
            </a:endParaRPr>
          </a:p>
          <a:p>
            <a:endParaRPr lang="en-GB" sz="2400">
              <a:latin typeface="Arial"/>
              <a:ea typeface="+mn-lt"/>
              <a:cs typeface="+mn-lt"/>
            </a:endParaRPr>
          </a:p>
          <a:p>
            <a:endParaRPr lang="en-GB" sz="2400">
              <a:ea typeface="+mn-lt"/>
              <a:cs typeface="+mn-lt"/>
            </a:endParaRPr>
          </a:p>
        </p:txBody>
      </p:sp>
      <p:pic>
        <p:nvPicPr>
          <p:cNvPr id="2" name="Picture 2" descr="A person holding a sign&#10;&#10;Description automatically generated">
            <a:extLst>
              <a:ext uri="{FF2B5EF4-FFF2-40B4-BE49-F238E27FC236}">
                <a16:creationId xmlns:a16="http://schemas.microsoft.com/office/drawing/2014/main" id="{C5C6FBDF-3B0E-4501-8221-317A82E2A7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4707422" y="4324766"/>
            <a:ext cx="2772299" cy="2035579"/>
          </a:xfrm>
          <a:prstGeom prst="rect">
            <a:avLst/>
          </a:prstGeom>
        </p:spPr>
      </p:pic>
      <p:sp>
        <p:nvSpPr>
          <p:cNvPr id="3" name="TextBox 2">
            <a:extLst>
              <a:ext uri="{FF2B5EF4-FFF2-40B4-BE49-F238E27FC236}">
                <a16:creationId xmlns:a16="http://schemas.microsoft.com/office/drawing/2014/main" id="{BDA1ABC5-63D9-4E77-8326-2C719E54D95B}"/>
              </a:ext>
            </a:extLst>
          </p:cNvPr>
          <p:cNvSpPr txBox="1"/>
          <p:nvPr/>
        </p:nvSpPr>
        <p:spPr>
          <a:xfrm>
            <a:off x="1494573" y="6219489"/>
            <a:ext cx="42299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cs typeface="Arial"/>
              </a:rPr>
              <a:t>Placard from a 2019 climate change march in Melbourne, Australia</a:t>
            </a:r>
          </a:p>
        </p:txBody>
      </p:sp>
    </p:spTree>
    <p:extLst>
      <p:ext uri="{BB962C8B-B14F-4D97-AF65-F5344CB8AC3E}">
        <p14:creationId xmlns:p14="http://schemas.microsoft.com/office/powerpoint/2010/main" val="29887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649D83C4-D430-4366-A1BE-43B332C6DA08}"/>
              </a:ext>
            </a:extLst>
          </p:cNvPr>
          <p:cNvSpPr txBox="1"/>
          <p:nvPr/>
        </p:nvSpPr>
        <p:spPr>
          <a:xfrm>
            <a:off x="290528" y="618308"/>
            <a:ext cx="11697205" cy="261610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latin typeface="Arial"/>
                <a:ea typeface="+mn-lt"/>
                <a:cs typeface="+mn-lt"/>
              </a:rPr>
              <a:t>Climate change is the </a:t>
            </a:r>
            <a:r>
              <a:rPr lang="en-GB" sz="2800">
                <a:latin typeface="Arial"/>
                <a:ea typeface="+mn-lt"/>
                <a:cs typeface="+mn-lt"/>
                <a:hlinkClick r:id="rId2"/>
              </a:rPr>
              <a:t>defining issue of our time</a:t>
            </a:r>
            <a:r>
              <a:rPr lang="en-GB" sz="2800">
                <a:latin typeface="Arial"/>
                <a:ea typeface="+mn-lt"/>
                <a:cs typeface="+mn-lt"/>
              </a:rPr>
              <a:t>. We have reached a pivotal moment in deciding our planet's future.</a:t>
            </a:r>
            <a:endParaRPr lang="en-US" sz="2800">
              <a:latin typeface="Arial"/>
              <a:ea typeface="+mn-lt"/>
              <a:cs typeface="+mn-lt"/>
            </a:endParaRPr>
          </a:p>
          <a:p>
            <a:endParaRPr lang="en-GB" sz="2800">
              <a:latin typeface="Arial"/>
              <a:ea typeface="+mn-lt"/>
              <a:cs typeface="+mn-lt"/>
            </a:endParaRPr>
          </a:p>
          <a:p>
            <a:r>
              <a:rPr lang="en-GB" sz="2800">
                <a:latin typeface="Arial"/>
                <a:ea typeface="+mn-lt"/>
                <a:cs typeface="+mn-lt"/>
              </a:rPr>
              <a:t>But what is climate change, why does it matter, and what could it mean for our collective future?</a:t>
            </a:r>
          </a:p>
          <a:p>
            <a:endParaRPr lang="en-GB" sz="2400">
              <a:latin typeface="Arial"/>
              <a:cs typeface="Arial"/>
            </a:endParaRPr>
          </a:p>
        </p:txBody>
      </p:sp>
      <p:pic>
        <p:nvPicPr>
          <p:cNvPr id="5" name="Picture 5" descr="A picture containing tree, plant&#10;&#10;Description automatically generated">
            <a:extLst>
              <a:ext uri="{FF2B5EF4-FFF2-40B4-BE49-F238E27FC236}">
                <a16:creationId xmlns:a16="http://schemas.microsoft.com/office/drawing/2014/main" id="{1B6C8159-D284-4EAF-81E7-18DF3BAFD5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4816" y="3090218"/>
            <a:ext cx="5302370" cy="3524280"/>
          </a:xfrm>
          <a:prstGeom prst="rect">
            <a:avLst/>
          </a:prstGeom>
        </p:spPr>
      </p:pic>
      <p:sp>
        <p:nvSpPr>
          <p:cNvPr id="6" name="TextBox 1">
            <a:extLst>
              <a:ext uri="{FF2B5EF4-FFF2-40B4-BE49-F238E27FC236}">
                <a16:creationId xmlns:a16="http://schemas.microsoft.com/office/drawing/2014/main" id="{8A81D8EF-4542-43DB-B8B4-C06E466D0264}"/>
              </a:ext>
            </a:extLst>
          </p:cNvPr>
          <p:cNvSpPr txBox="1"/>
          <p:nvPr/>
        </p:nvSpPr>
        <p:spPr>
          <a:xfrm>
            <a:off x="8732753" y="5854227"/>
            <a:ext cx="3255791"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latin typeface="Arial"/>
                <a:ea typeface="+mn-lt"/>
                <a:cs typeface="+mn-lt"/>
              </a:rPr>
              <a:t>Bleached Elkhorn coral from the </a:t>
            </a:r>
            <a:r>
              <a:rPr lang="en-GB" sz="1600" b="1">
                <a:latin typeface="Arial"/>
                <a:ea typeface="+mn-lt"/>
                <a:cs typeface="+mn-lt"/>
                <a:hlinkClick r:id="rId4"/>
              </a:rPr>
              <a:t>Our Broken Planet</a:t>
            </a:r>
            <a:r>
              <a:rPr lang="en-GB" sz="1600" b="1">
                <a:latin typeface="Arial"/>
                <a:ea typeface="+mn-lt"/>
                <a:cs typeface="+mn-lt"/>
              </a:rPr>
              <a:t> exhibition (2021)</a:t>
            </a:r>
            <a:endParaRPr lang="en-US" sz="1600" b="1">
              <a:latin typeface="Arial"/>
              <a:ea typeface="+mn-lt"/>
              <a:cs typeface="+mn-lt"/>
            </a:endParaRPr>
          </a:p>
          <a:p>
            <a:endParaRPr lang="en-US" sz="1600">
              <a:latin typeface="Arial"/>
              <a:ea typeface="+mn-lt"/>
              <a:cs typeface="+mn-lt"/>
            </a:endParaRPr>
          </a:p>
        </p:txBody>
      </p:sp>
    </p:spTree>
    <p:extLst>
      <p:ext uri="{BB962C8B-B14F-4D97-AF65-F5344CB8AC3E}">
        <p14:creationId xmlns:p14="http://schemas.microsoft.com/office/powerpoint/2010/main" val="3532200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1EB2D471-7ABD-42E9-951B-13838F47E2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5248" y="982163"/>
            <a:ext cx="9436510" cy="5874689"/>
          </a:xfrm>
          <a:prstGeom prst="rect">
            <a:avLst/>
          </a:prstGeom>
        </p:spPr>
      </p:pic>
      <p:sp>
        <p:nvSpPr>
          <p:cNvPr id="5" name="TextBox 4">
            <a:extLst>
              <a:ext uri="{FF2B5EF4-FFF2-40B4-BE49-F238E27FC236}">
                <a16:creationId xmlns:a16="http://schemas.microsoft.com/office/drawing/2014/main" id="{2F18CE6B-9C55-4D39-95BE-64190FEFD240}"/>
              </a:ext>
            </a:extLst>
          </p:cNvPr>
          <p:cNvSpPr txBox="1"/>
          <p:nvPr/>
        </p:nvSpPr>
        <p:spPr>
          <a:xfrm>
            <a:off x="47807" y="134121"/>
            <a:ext cx="12153896"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Is there any hope for the future?</a:t>
            </a:r>
          </a:p>
          <a:p>
            <a:pPr marL="0" marR="0" lvl="0" indent="0" algn="ctr" defTabSz="914400">
              <a:lnSpc>
                <a:spcPct val="100000"/>
              </a:lnSpc>
              <a:spcBef>
                <a:spcPts val="0"/>
              </a:spcBef>
              <a:spcAft>
                <a:spcPts val="0"/>
              </a:spcAft>
              <a:buClrTx/>
              <a:buSzTx/>
              <a:buFontTx/>
              <a:buNone/>
              <a:tabLst/>
              <a:defRPr/>
            </a:pPr>
            <a:endParaRPr lang="en-GB" sz="4400" b="1" i="0" u="none" strike="noStrike" kern="1200" cap="none" spc="0" normalizeH="0" baseline="0" noProof="0">
              <a:ln>
                <a:noFill/>
              </a:ln>
              <a:solidFill>
                <a:prstClr val="black"/>
              </a:solidFill>
              <a:effectLst/>
              <a:uLnTx/>
              <a:uFillTx/>
              <a:latin typeface="Arial"/>
              <a:cs typeface="Arial"/>
            </a:endParaRPr>
          </a:p>
        </p:txBody>
      </p:sp>
      <p:sp>
        <p:nvSpPr>
          <p:cNvPr id="3" name="TextBox 2">
            <a:extLst>
              <a:ext uri="{FF2B5EF4-FFF2-40B4-BE49-F238E27FC236}">
                <a16:creationId xmlns:a16="http://schemas.microsoft.com/office/drawing/2014/main" id="{3AE640DE-45E1-45D1-A125-0909E184E13D}"/>
              </a:ext>
            </a:extLst>
          </p:cNvPr>
          <p:cNvSpPr txBox="1"/>
          <p:nvPr/>
        </p:nvSpPr>
        <p:spPr>
          <a:xfrm>
            <a:off x="3745955" y="2455128"/>
            <a:ext cx="6912629" cy="29402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Arial"/>
                <a:ea typeface="+mn-lt"/>
                <a:cs typeface="Arial"/>
              </a:rPr>
              <a:t>We definitely know how to reduce emissions to a significant degree. We are seeing</a:t>
            </a:r>
            <a:r>
              <a:rPr lang="en-GB" sz="2400" b="1" dirty="0">
                <a:latin typeface="Arial"/>
                <a:ea typeface="+mn-lt"/>
                <a:cs typeface="Arial"/>
              </a:rPr>
              <a:t> more impacts of climate change</a:t>
            </a:r>
            <a:r>
              <a:rPr lang="en-GB" sz="2400" dirty="0">
                <a:latin typeface="Arial"/>
                <a:ea typeface="+mn-lt"/>
                <a:cs typeface="Arial"/>
              </a:rPr>
              <a:t>, but we can also see a </a:t>
            </a:r>
            <a:r>
              <a:rPr lang="en-GB" sz="2400" b="1" dirty="0">
                <a:latin typeface="Arial"/>
                <a:ea typeface="+mn-lt"/>
                <a:cs typeface="Arial"/>
              </a:rPr>
              <a:t>heightened interest and concern</a:t>
            </a:r>
            <a:r>
              <a:rPr lang="en-GB" sz="2400" dirty="0">
                <a:latin typeface="Arial"/>
                <a:ea typeface="+mn-lt"/>
                <a:cs typeface="Arial"/>
              </a:rPr>
              <a:t> in the general public. Ultimately, reducing emissions is really an issue of </a:t>
            </a:r>
            <a:r>
              <a:rPr lang="en-GB" sz="2400" b="1" dirty="0">
                <a:latin typeface="Arial"/>
                <a:ea typeface="+mn-lt"/>
                <a:cs typeface="Arial"/>
              </a:rPr>
              <a:t>public and political will</a:t>
            </a:r>
            <a:r>
              <a:rPr lang="en-GB" sz="2400" dirty="0">
                <a:latin typeface="Arial"/>
                <a:ea typeface="+mn-lt"/>
                <a:cs typeface="Arial"/>
              </a:rPr>
              <a:t>.</a:t>
            </a:r>
            <a:endParaRPr lang="en-US" dirty="0">
              <a:cs typeface="Arial"/>
            </a:endParaRPr>
          </a:p>
          <a:p>
            <a:pPr algn="ctr"/>
            <a:endParaRPr lang="en-GB" sz="2400">
              <a:latin typeface="Arial"/>
              <a:cs typeface="Calibri" panose="020F0502020204030204"/>
            </a:endParaRPr>
          </a:p>
          <a:p>
            <a:pPr algn="l"/>
            <a:endParaRPr lang="en-US">
              <a:cs typeface="Calibri"/>
            </a:endParaRPr>
          </a:p>
        </p:txBody>
      </p:sp>
      <p:sp>
        <p:nvSpPr>
          <p:cNvPr id="4" name="TextBox 3">
            <a:extLst>
              <a:ext uri="{FF2B5EF4-FFF2-40B4-BE49-F238E27FC236}">
                <a16:creationId xmlns:a16="http://schemas.microsoft.com/office/drawing/2014/main" id="{C9B7776E-DF94-495F-B01A-55710DA4DCD5}"/>
              </a:ext>
            </a:extLst>
          </p:cNvPr>
          <p:cNvSpPr txBox="1"/>
          <p:nvPr/>
        </p:nvSpPr>
        <p:spPr>
          <a:xfrm>
            <a:off x="413545" y="5124876"/>
            <a:ext cx="29157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cs typeface="Arial"/>
                <a:hlinkClick r:id="rId3"/>
              </a:rPr>
              <a:t>Dr Joeri Rogelj</a:t>
            </a:r>
            <a:r>
              <a:rPr lang="en-US" b="1">
                <a:latin typeface="Arial"/>
                <a:cs typeface="Arial"/>
              </a:rPr>
              <a:t> </a:t>
            </a:r>
          </a:p>
          <a:p>
            <a:r>
              <a:rPr lang="en-US" b="1">
                <a:latin typeface="Arial"/>
                <a:cs typeface="Arial"/>
              </a:rPr>
              <a:t>Climate scientist  </a:t>
            </a:r>
          </a:p>
          <a:p>
            <a:r>
              <a:rPr lang="en-US" b="1">
                <a:latin typeface="Arial"/>
                <a:cs typeface="Arial"/>
              </a:rPr>
              <a:t>Imperial College London Grantham Institute</a:t>
            </a:r>
          </a:p>
        </p:txBody>
      </p:sp>
      <p:pic>
        <p:nvPicPr>
          <p:cNvPr id="2" name="Picture 7">
            <a:extLst>
              <a:ext uri="{FF2B5EF4-FFF2-40B4-BE49-F238E27FC236}">
                <a16:creationId xmlns:a16="http://schemas.microsoft.com/office/drawing/2014/main" id="{183E943F-5BCF-2854-E954-17ECED556C62}"/>
              </a:ext>
            </a:extLst>
          </p:cNvPr>
          <p:cNvPicPr>
            <a:picLocks noChangeAspect="1"/>
          </p:cNvPicPr>
          <p:nvPr/>
        </p:nvPicPr>
        <p:blipFill>
          <a:blip r:embed="rId4"/>
          <a:stretch>
            <a:fillRect/>
          </a:stretch>
        </p:blipFill>
        <p:spPr>
          <a:xfrm>
            <a:off x="680850" y="3246669"/>
            <a:ext cx="1183617" cy="1754038"/>
          </a:xfrm>
          <a:prstGeom prst="rect">
            <a:avLst/>
          </a:prstGeom>
        </p:spPr>
      </p:pic>
    </p:spTree>
    <p:extLst>
      <p:ext uri="{BB962C8B-B14F-4D97-AF65-F5344CB8AC3E}">
        <p14:creationId xmlns:p14="http://schemas.microsoft.com/office/powerpoint/2010/main" val="1582651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296175" y="5385758"/>
            <a:ext cx="116140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Arial"/>
                <a:cs typeface="Arial"/>
              </a:rPr>
              <a:t>When Youth Lead the Way: Live Talk with NHM Scientist</a:t>
            </a:r>
            <a:r>
              <a:rPr lang="en-US" sz="2800" b="1" dirty="0">
                <a:latin typeface="Arial"/>
                <a:ea typeface="+mn-lt"/>
                <a:cs typeface="Arial"/>
              </a:rPr>
              <a:t> </a:t>
            </a:r>
            <a:r>
              <a:rPr lang="en-US" sz="2800" dirty="0">
                <a:latin typeface="Arial"/>
                <a:ea typeface="+mn-lt"/>
                <a:cs typeface="+mn-lt"/>
              </a:rPr>
              <a:t>video link:</a:t>
            </a:r>
            <a:endParaRPr lang="en-US" sz="2800" dirty="0">
              <a:cs typeface="Calibri"/>
            </a:endParaRPr>
          </a:p>
          <a:p>
            <a:pPr algn="ctr"/>
            <a:r>
              <a:rPr lang="en-US" sz="2800" dirty="0">
                <a:latin typeface="Arial"/>
                <a:ea typeface="+mn-lt"/>
                <a:cs typeface="+mn-lt"/>
                <a:hlinkClick r:id="rId3"/>
              </a:rPr>
              <a:t>https://www.youtube.com/watch?v=rGcMQBwBJHA</a:t>
            </a:r>
            <a:r>
              <a:rPr lang="en-US" sz="2800" dirty="0">
                <a:latin typeface="Arial"/>
                <a:ea typeface="+mn-lt"/>
                <a:cs typeface="+mn-lt"/>
              </a:rPr>
              <a:t>  </a:t>
            </a:r>
            <a:endParaRPr lang="en-US" dirty="0">
              <a:latin typeface="Arial"/>
              <a:cs typeface="Arial"/>
            </a:endParaRPr>
          </a:p>
        </p:txBody>
      </p:sp>
      <p:pic>
        <p:nvPicPr>
          <p:cNvPr id="4" name="Picture 4">
            <a:extLst>
              <a:ext uri="{FF2B5EF4-FFF2-40B4-BE49-F238E27FC236}">
                <a16:creationId xmlns:a16="http://schemas.microsoft.com/office/drawing/2014/main" id="{577195F7-775F-420A-13A9-6992BC39C098}"/>
              </a:ext>
            </a:extLst>
          </p:cNvPr>
          <p:cNvPicPr>
            <a:picLocks noChangeAspect="1"/>
          </p:cNvPicPr>
          <p:nvPr/>
        </p:nvPicPr>
        <p:blipFill>
          <a:blip r:embed="rId4"/>
          <a:stretch>
            <a:fillRect/>
          </a:stretch>
        </p:blipFill>
        <p:spPr>
          <a:xfrm>
            <a:off x="1748288" y="984640"/>
            <a:ext cx="8709803" cy="3968572"/>
          </a:xfrm>
          <a:prstGeom prst="rect">
            <a:avLst/>
          </a:prstGeom>
        </p:spPr>
      </p:pic>
    </p:spTree>
    <p:extLst>
      <p:ext uri="{BB962C8B-B14F-4D97-AF65-F5344CB8AC3E}">
        <p14:creationId xmlns:p14="http://schemas.microsoft.com/office/powerpoint/2010/main" val="1269282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06600" y="277895"/>
            <a:ext cx="11550047"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Is there any hope for the future?</a:t>
            </a:r>
            <a:endParaRPr lang="en-US" sz="4400" b="1">
              <a:latin typeface="Arial"/>
              <a:cs typeface="Arial"/>
            </a:endParaRPr>
          </a:p>
        </p:txBody>
      </p:sp>
      <p:sp>
        <p:nvSpPr>
          <p:cNvPr id="9" name="TextBox 1">
            <a:extLst>
              <a:ext uri="{FF2B5EF4-FFF2-40B4-BE49-F238E27FC236}">
                <a16:creationId xmlns:a16="http://schemas.microsoft.com/office/drawing/2014/main" id="{153C5023-D90A-452B-9BA0-7E9260042901}"/>
              </a:ext>
            </a:extLst>
          </p:cNvPr>
          <p:cNvSpPr txBox="1"/>
          <p:nvPr/>
        </p:nvSpPr>
        <p:spPr>
          <a:xfrm>
            <a:off x="353683" y="1715776"/>
            <a:ext cx="11484633" cy="507831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Arial"/>
                <a:ea typeface="+mn-lt"/>
                <a:cs typeface="+mn-lt"/>
              </a:rPr>
              <a:t>The transformation of society could include changes such as increasing the share of energy produced by </a:t>
            </a:r>
            <a:r>
              <a:rPr lang="en-US" sz="2400" b="1" dirty="0">
                <a:latin typeface="Arial"/>
                <a:ea typeface="+mn-lt"/>
                <a:cs typeface="+mn-lt"/>
              </a:rPr>
              <a:t>renewables</a:t>
            </a:r>
            <a:r>
              <a:rPr lang="en-US" sz="2400" dirty="0">
                <a:latin typeface="Arial"/>
                <a:ea typeface="+mn-lt"/>
                <a:cs typeface="+mn-lt"/>
              </a:rPr>
              <a:t>, changing the way </a:t>
            </a:r>
            <a:r>
              <a:rPr lang="en-US" sz="2400" b="1" dirty="0">
                <a:latin typeface="Arial"/>
                <a:ea typeface="+mn-lt"/>
                <a:cs typeface="+mn-lt"/>
              </a:rPr>
              <a:t>food is produced</a:t>
            </a:r>
            <a:r>
              <a:rPr lang="en-US" sz="2400" dirty="0">
                <a:latin typeface="Arial"/>
                <a:ea typeface="+mn-lt"/>
                <a:cs typeface="+mn-lt"/>
              </a:rPr>
              <a:t>, changing our diets to have a </a:t>
            </a:r>
            <a:r>
              <a:rPr lang="en-US" sz="2400" b="1" dirty="0">
                <a:latin typeface="Arial"/>
                <a:ea typeface="+mn-lt"/>
                <a:cs typeface="+mn-lt"/>
              </a:rPr>
              <a:t>lower </a:t>
            </a:r>
            <a:r>
              <a:rPr lang="en-US" sz="2400" b="1" dirty="0">
                <a:latin typeface="Arial"/>
                <a:ea typeface="+mn-lt"/>
                <a:cs typeface="+mn-lt"/>
                <a:hlinkClick r:id="rId2"/>
              </a:rPr>
              <a:t>carbon footprint</a:t>
            </a:r>
            <a:r>
              <a:rPr lang="en-US" sz="2400" dirty="0">
                <a:latin typeface="Arial"/>
                <a:ea typeface="+mn-lt"/>
                <a:cs typeface="+mn-lt"/>
              </a:rPr>
              <a:t> and changing the way we </a:t>
            </a:r>
            <a:r>
              <a:rPr lang="en-US" sz="2400" b="1" dirty="0">
                <a:latin typeface="Arial"/>
                <a:ea typeface="+mn-lt"/>
                <a:cs typeface="+mn-lt"/>
              </a:rPr>
              <a:t>build houses and design cities</a:t>
            </a:r>
            <a:r>
              <a:rPr lang="en-US" sz="2400" dirty="0">
                <a:latin typeface="Arial"/>
                <a:ea typeface="+mn-lt"/>
                <a:cs typeface="+mn-lt"/>
              </a:rPr>
              <a:t>.</a:t>
            </a:r>
          </a:p>
          <a:p>
            <a:endParaRPr lang="en-US" sz="2400" dirty="0">
              <a:latin typeface="Arial"/>
              <a:ea typeface="+mn-lt"/>
              <a:cs typeface="+mn-lt"/>
            </a:endParaRPr>
          </a:p>
          <a:p>
            <a:endParaRPr lang="en-US" sz="2400">
              <a:latin typeface="Arial"/>
              <a:ea typeface="+mn-lt"/>
              <a:cs typeface="+mn-lt"/>
            </a:endParaRPr>
          </a:p>
          <a:p>
            <a:r>
              <a:rPr lang="en-US" sz="2400" dirty="0">
                <a:latin typeface="Arial"/>
                <a:ea typeface="+mn-lt"/>
                <a:cs typeface="+mn-lt"/>
              </a:rPr>
              <a:t>Moving to </a:t>
            </a:r>
            <a:r>
              <a:rPr lang="en-US" sz="2400" b="1" dirty="0">
                <a:latin typeface="Arial"/>
                <a:ea typeface="+mn-lt"/>
                <a:cs typeface="+mn-lt"/>
                <a:hlinkClick r:id="rId3"/>
              </a:rPr>
              <a:t>net-zero</a:t>
            </a:r>
            <a:r>
              <a:rPr lang="en-US" sz="2400" b="1" dirty="0">
                <a:latin typeface="Arial"/>
                <a:ea typeface="+mn-lt"/>
                <a:cs typeface="+mn-lt"/>
              </a:rPr>
              <a:t> emissions</a:t>
            </a:r>
            <a:r>
              <a:rPr lang="en-US" sz="2400" dirty="0">
                <a:latin typeface="Arial"/>
                <a:ea typeface="+mn-lt"/>
                <a:cs typeface="+mn-lt"/>
              </a:rPr>
              <a:t> will </a:t>
            </a:r>
            <a:r>
              <a:rPr lang="en-US" sz="2400" dirty="0">
                <a:latin typeface="Arial"/>
                <a:ea typeface="+mn-lt"/>
                <a:cs typeface="+mn-lt"/>
                <a:hlinkClick r:id="rId4"/>
              </a:rPr>
              <a:t>not be a perfectly co-ordinated transition</a:t>
            </a:r>
            <a:r>
              <a:rPr lang="en-US" sz="2400" dirty="0">
                <a:latin typeface="Arial"/>
                <a:ea typeface="+mn-lt"/>
                <a:cs typeface="+mn-lt"/>
              </a:rPr>
              <a:t>. It will take some countries to lead and show the world that moving to this new way of living and functioning is both possible and beneficial for other sustainability objectives, such as </a:t>
            </a:r>
            <a:r>
              <a:rPr lang="en-US" sz="2400" b="1" dirty="0">
                <a:latin typeface="Arial"/>
                <a:ea typeface="+mn-lt"/>
                <a:cs typeface="+mn-lt"/>
              </a:rPr>
              <a:t>public health and food security</a:t>
            </a:r>
            <a:r>
              <a:rPr lang="en-US" sz="2400" dirty="0">
                <a:latin typeface="Arial"/>
                <a:ea typeface="+mn-lt"/>
                <a:cs typeface="+mn-lt"/>
              </a:rPr>
              <a:t>.</a:t>
            </a:r>
          </a:p>
          <a:p>
            <a:endParaRPr lang="en-US" sz="2400">
              <a:latin typeface="Arial"/>
              <a:cs typeface="Calibri"/>
            </a:endParaRPr>
          </a:p>
          <a:p>
            <a:endParaRPr lang="en-US" sz="2400">
              <a:highlight>
                <a:srgbClr val="FFFF00"/>
              </a:highlight>
              <a:latin typeface="Arial"/>
              <a:ea typeface="+mn-lt"/>
              <a:cs typeface="+mn-lt"/>
            </a:endParaRPr>
          </a:p>
          <a:p>
            <a:endParaRPr lang="en-US"/>
          </a:p>
          <a:p>
            <a:endParaRPr lang="en-US">
              <a:cs typeface="Calibri" panose="020F0502020204030204"/>
            </a:endParaRPr>
          </a:p>
        </p:txBody>
      </p:sp>
    </p:spTree>
    <p:extLst>
      <p:ext uri="{BB962C8B-B14F-4D97-AF65-F5344CB8AC3E}">
        <p14:creationId xmlns:p14="http://schemas.microsoft.com/office/powerpoint/2010/main" val="3671477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20977" y="263517"/>
            <a:ext cx="11550047"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Is there any hope for the future?</a:t>
            </a:r>
            <a:endParaRPr lang="en-US" sz="4400" b="1">
              <a:latin typeface="Arial"/>
              <a:cs typeface="Arial"/>
            </a:endParaRPr>
          </a:p>
        </p:txBody>
      </p:sp>
      <p:sp>
        <p:nvSpPr>
          <p:cNvPr id="9" name="TextBox 1">
            <a:extLst>
              <a:ext uri="{FF2B5EF4-FFF2-40B4-BE49-F238E27FC236}">
                <a16:creationId xmlns:a16="http://schemas.microsoft.com/office/drawing/2014/main" id="{153C5023-D90A-452B-9BA0-7E9260042901}"/>
              </a:ext>
            </a:extLst>
          </p:cNvPr>
          <p:cNvSpPr txBox="1"/>
          <p:nvPr/>
        </p:nvSpPr>
        <p:spPr>
          <a:xfrm>
            <a:off x="468702" y="925022"/>
            <a:ext cx="11211463" cy="21236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Arial"/>
              <a:ea typeface="+mn-lt"/>
              <a:cs typeface="+mn-lt"/>
            </a:endParaRPr>
          </a:p>
          <a:p>
            <a:endParaRPr lang="en-US" sz="2400">
              <a:latin typeface="Arial"/>
              <a:cs typeface="Calibri"/>
            </a:endParaRPr>
          </a:p>
          <a:p>
            <a:r>
              <a:rPr lang="en-US" sz="2400">
                <a:latin typeface="Arial"/>
                <a:cs typeface="Calibri"/>
              </a:rPr>
              <a:t>Recent pledges made at </a:t>
            </a:r>
            <a:r>
              <a:rPr lang="en-US" sz="2400" b="1">
                <a:latin typeface="Arial"/>
                <a:ea typeface="+mn-lt"/>
                <a:cs typeface="+mn-lt"/>
                <a:hlinkClick r:id="rId2"/>
              </a:rPr>
              <a:t>COP 26</a:t>
            </a:r>
            <a:r>
              <a:rPr lang="en-US" sz="2400">
                <a:latin typeface="Arial"/>
                <a:ea typeface="+mn-lt"/>
                <a:cs typeface="+mn-lt"/>
              </a:rPr>
              <a:t> seem to have kept the </a:t>
            </a:r>
            <a:r>
              <a:rPr lang="en-US" sz="2400" b="1">
                <a:latin typeface="Arial"/>
                <a:ea typeface="+mn-lt"/>
                <a:cs typeface="+mn-lt"/>
              </a:rPr>
              <a:t>1.5°C goal</a:t>
            </a:r>
            <a:r>
              <a:rPr lang="en-US" sz="2400">
                <a:latin typeface="Arial"/>
                <a:ea typeface="+mn-lt"/>
                <a:cs typeface="+mn-lt"/>
              </a:rPr>
              <a:t> in sight, but action is certainly needed to avoid the worst impacts from the climate crisis. </a:t>
            </a:r>
          </a:p>
          <a:p>
            <a:endParaRPr lang="en-US"/>
          </a:p>
          <a:p>
            <a:endParaRPr lang="en-US">
              <a:cs typeface="Calibri" panose="020F0502020204030204"/>
            </a:endParaRPr>
          </a:p>
        </p:txBody>
      </p:sp>
      <p:pic>
        <p:nvPicPr>
          <p:cNvPr id="2" name="Picture 2">
            <a:extLst>
              <a:ext uri="{FF2B5EF4-FFF2-40B4-BE49-F238E27FC236}">
                <a16:creationId xmlns:a16="http://schemas.microsoft.com/office/drawing/2014/main" id="{F352A76D-44A8-412A-91C6-11E3F91A68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2107" y="3133814"/>
            <a:ext cx="4772072" cy="3187584"/>
          </a:xfrm>
          <a:prstGeom prst="rect">
            <a:avLst/>
          </a:prstGeom>
        </p:spPr>
      </p:pic>
    </p:spTree>
    <p:extLst>
      <p:ext uri="{BB962C8B-B14F-4D97-AF65-F5344CB8AC3E}">
        <p14:creationId xmlns:p14="http://schemas.microsoft.com/office/powerpoint/2010/main" val="2253475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C91163-ED09-4290-AA85-390067FE9DD3}"/>
              </a:ext>
            </a:extLst>
          </p:cNvPr>
          <p:cNvSpPr txBox="1"/>
          <p:nvPr/>
        </p:nvSpPr>
        <p:spPr>
          <a:xfrm>
            <a:off x="2305049" y="177255"/>
            <a:ext cx="7581900" cy="769441"/>
          </a:xfrm>
          <a:prstGeom prst="rect">
            <a:avLst/>
          </a:prstGeom>
          <a:noFill/>
        </p:spPr>
        <p:txBody>
          <a:bodyPr wrap="square" lIns="91440" tIns="45720" rIns="91440" bIns="45720" anchor="t">
            <a:spAutoFit/>
          </a:bodyPr>
          <a:lstStyle/>
          <a:p>
            <a:pPr algn="ctr">
              <a:defRPr/>
            </a:pPr>
            <a:r>
              <a:rPr lang="en-GB" sz="4400" b="1">
                <a:solidFill>
                  <a:schemeClr val="bg1"/>
                </a:solidFill>
                <a:latin typeface="Arial"/>
                <a:cs typeface="Arial"/>
              </a:rPr>
              <a:t>Useful li</a:t>
            </a:r>
            <a:r>
              <a:rPr kumimoji="0" lang="en-GB" sz="4400" b="1" i="0" u="none" strike="noStrike" kern="1200" cap="none" spc="0" normalizeH="0" baseline="0" noProof="0">
                <a:ln>
                  <a:noFill/>
                </a:ln>
                <a:solidFill>
                  <a:schemeClr val="bg1"/>
                </a:solidFill>
                <a:effectLst/>
                <a:uLnTx/>
                <a:uFillTx/>
                <a:latin typeface="Arial"/>
                <a:cs typeface="Arial"/>
              </a:rPr>
              <a:t>nks</a:t>
            </a:r>
            <a:r>
              <a:rPr lang="en-GB" sz="4400" b="1">
                <a:solidFill>
                  <a:schemeClr val="bg1"/>
                </a:solidFill>
                <a:latin typeface="Arial"/>
                <a:cs typeface="Arial"/>
              </a:rPr>
              <a:t> </a:t>
            </a:r>
            <a:endParaRPr lang="en-GB" sz="4400" b="1" i="0" u="none" strike="noStrike" kern="1200" cap="none" spc="0" normalizeH="0" baseline="0" noProof="0">
              <a:ln>
                <a:noFill/>
              </a:ln>
              <a:solidFill>
                <a:schemeClr val="bg1"/>
              </a:solidFill>
              <a:effectLst/>
              <a:uLnTx/>
              <a:uFillTx/>
              <a:latin typeface="Arial"/>
              <a:cs typeface="Arial"/>
            </a:endParaRPr>
          </a:p>
        </p:txBody>
      </p:sp>
      <p:sp>
        <p:nvSpPr>
          <p:cNvPr id="2" name="TextBox 1">
            <a:extLst>
              <a:ext uri="{FF2B5EF4-FFF2-40B4-BE49-F238E27FC236}">
                <a16:creationId xmlns:a16="http://schemas.microsoft.com/office/drawing/2014/main" id="{9AA2E918-6B34-45EE-82DA-8D78FCE7C3ED}"/>
              </a:ext>
            </a:extLst>
          </p:cNvPr>
          <p:cNvSpPr txBox="1"/>
          <p:nvPr/>
        </p:nvSpPr>
        <p:spPr>
          <a:xfrm>
            <a:off x="800099" y="1310611"/>
            <a:ext cx="10591800" cy="5447645"/>
          </a:xfrm>
          <a:prstGeom prst="rect">
            <a:avLst/>
          </a:prstGeom>
          <a:noFill/>
        </p:spPr>
        <p:txBody>
          <a:bodyPr wrap="square" lIns="91440" tIns="45720" rIns="91440" bIns="45720" rtlCol="0" anchor="t">
            <a:spAutoFit/>
          </a:bodyPr>
          <a:lstStyle/>
          <a:p>
            <a:r>
              <a:rPr lang="en-US" sz="2400" b="1" dirty="0">
                <a:solidFill>
                  <a:schemeClr val="bg1"/>
                </a:solidFill>
                <a:latin typeface="Arial"/>
                <a:ea typeface="+mn-lt"/>
                <a:cs typeface="+mn-lt"/>
                <a:hlinkClick r:id="rId3"/>
              </a:rPr>
              <a:t>http://www.nhm.ac.uk/discover/what-you-can-do-to-help-the-planet.html</a:t>
            </a:r>
            <a:endParaRPr lang="en-US" sz="2400" b="1" dirty="0">
              <a:solidFill>
                <a:schemeClr val="bg1"/>
              </a:solidFill>
              <a:latin typeface="Arial"/>
              <a:ea typeface="+mn-lt"/>
              <a:cs typeface="+mn-lt"/>
            </a:endParaRPr>
          </a:p>
          <a:p>
            <a:endParaRPr lang="en-US" sz="2400" b="1" dirty="0">
              <a:solidFill>
                <a:schemeClr val="bg1"/>
              </a:solidFill>
              <a:latin typeface="Arial"/>
              <a:ea typeface="+mn-lt"/>
              <a:cs typeface="+mn-lt"/>
            </a:endParaRPr>
          </a:p>
          <a:p>
            <a:r>
              <a:rPr lang="en-US" sz="2400" b="1" dirty="0">
                <a:solidFill>
                  <a:schemeClr val="bg1"/>
                </a:solidFill>
                <a:latin typeface="Arial"/>
                <a:ea typeface="+mn-lt"/>
                <a:cs typeface="+mn-lt"/>
                <a:hlinkClick r:id="rId4"/>
              </a:rPr>
              <a:t>http://www.nhm.ac.uk/discover/what-is-the-anthropocene.html</a:t>
            </a:r>
            <a:endParaRPr lang="en-US" sz="2400" b="1" dirty="0">
              <a:solidFill>
                <a:schemeClr val="bg1"/>
              </a:solidFill>
              <a:latin typeface="Arial"/>
              <a:ea typeface="+mn-lt"/>
              <a:cs typeface="+mn-lt"/>
            </a:endParaRPr>
          </a:p>
          <a:p>
            <a:endParaRPr lang="en-US" sz="2400" b="1" dirty="0">
              <a:solidFill>
                <a:schemeClr val="bg1"/>
              </a:solidFill>
              <a:latin typeface="Arial"/>
              <a:ea typeface="+mn-lt"/>
              <a:cs typeface="+mn-lt"/>
            </a:endParaRPr>
          </a:p>
          <a:p>
            <a:r>
              <a:rPr lang="en-US" sz="2400" b="1" dirty="0">
                <a:solidFill>
                  <a:schemeClr val="bg1"/>
                </a:solidFill>
                <a:latin typeface="Arial"/>
                <a:ea typeface="+mn-lt"/>
                <a:cs typeface="+mn-lt"/>
                <a:hlinkClick r:id="rId5"/>
              </a:rPr>
              <a:t>https://www.nhm.ac.uk/discover/news/2020/january/we-are-declaring-a-planetary-emergency.html</a:t>
            </a:r>
            <a:endParaRPr lang="en-US" sz="2400" b="1" dirty="0">
              <a:solidFill>
                <a:schemeClr val="bg1"/>
              </a:solidFill>
              <a:latin typeface="Arial"/>
              <a:ea typeface="+mn-lt"/>
              <a:cs typeface="+mn-lt"/>
            </a:endParaRPr>
          </a:p>
          <a:p>
            <a:endParaRPr lang="en-US" sz="2400" b="1" dirty="0">
              <a:solidFill>
                <a:schemeClr val="bg1"/>
              </a:solidFill>
              <a:latin typeface="Arial"/>
              <a:ea typeface="+mn-lt"/>
              <a:cs typeface="+mn-lt"/>
            </a:endParaRPr>
          </a:p>
          <a:p>
            <a:r>
              <a:rPr lang="en-US" sz="2400" b="1" dirty="0">
                <a:solidFill>
                  <a:schemeClr val="bg1"/>
                </a:solidFill>
                <a:latin typeface="Arial"/>
                <a:ea typeface="+mn-lt"/>
                <a:cs typeface="+mn-lt"/>
                <a:hlinkClick r:id="rId6"/>
              </a:rPr>
              <a:t>https://www.nhm.ac.uk/discover/news/2019/may/one-million-animals-and-plants-face-extinction.html</a:t>
            </a:r>
            <a:endParaRPr lang="en-US" sz="2400" b="1" dirty="0">
              <a:solidFill>
                <a:schemeClr val="bg1"/>
              </a:solidFill>
              <a:latin typeface="Arial"/>
              <a:ea typeface="+mn-lt"/>
              <a:cs typeface="+mn-lt"/>
            </a:endParaRPr>
          </a:p>
          <a:p>
            <a:endParaRPr lang="en-US" sz="2400" b="1" dirty="0">
              <a:solidFill>
                <a:schemeClr val="bg1"/>
              </a:solidFill>
              <a:latin typeface="Arial"/>
              <a:ea typeface="+mn-lt"/>
              <a:cs typeface="+mn-lt"/>
            </a:endParaRPr>
          </a:p>
          <a:p>
            <a:r>
              <a:rPr lang="en-GB" sz="2400" b="1" dirty="0">
                <a:solidFill>
                  <a:schemeClr val="bg1"/>
                </a:solidFill>
                <a:latin typeface="Arial"/>
                <a:ea typeface="+mn-lt"/>
                <a:cs typeface="+mn-lt"/>
                <a:hlinkClick r:id="rId7"/>
              </a:rPr>
              <a:t>https://www.nhm.ac.uk/our-science/our-work/biodiversity.html</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8"/>
              </a:rPr>
              <a:t>https://www.nhm.ac.uk/visit/our-broken-planet.html</a:t>
            </a:r>
            <a:endParaRPr lang="en-GB" b="1" dirty="0">
              <a:solidFill>
                <a:schemeClr val="bg1"/>
              </a:solidFill>
              <a:latin typeface="Arial"/>
            </a:endParaRPr>
          </a:p>
          <a:p>
            <a:endParaRPr lang="en-GB" dirty="0">
              <a:solidFill>
                <a:schemeClr val="bg1"/>
              </a:solidFill>
              <a:ea typeface="Calibri"/>
              <a:cs typeface="Calibri"/>
            </a:endParaRPr>
          </a:p>
          <a:p>
            <a:endParaRPr lang="en-GB" dirty="0">
              <a:solidFill>
                <a:schemeClr val="bg1"/>
              </a:solidFill>
              <a:ea typeface="Calibri"/>
              <a:cs typeface="Calibri"/>
            </a:endParaRPr>
          </a:p>
        </p:txBody>
      </p:sp>
    </p:spTree>
    <p:extLst>
      <p:ext uri="{BB962C8B-B14F-4D97-AF65-F5344CB8AC3E}">
        <p14:creationId xmlns:p14="http://schemas.microsoft.com/office/powerpoint/2010/main" val="34703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4675" y="321027"/>
            <a:ext cx="12153896" cy="13849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What are weather, climate and climate change?</a:t>
            </a:r>
            <a:endParaRPr lang="en-US" sz="4000" b="1" dirty="0">
              <a:latin typeface="Arial"/>
              <a:cs typeface="Arial"/>
            </a:endParaRPr>
          </a:p>
          <a:p>
            <a:pPr marL="0" marR="0" lvl="0" indent="0" algn="ctr" defTabSz="914400">
              <a:lnSpc>
                <a:spcPct val="100000"/>
              </a:lnSpc>
              <a:spcBef>
                <a:spcPts val="0"/>
              </a:spcBef>
              <a:spcAft>
                <a:spcPts val="0"/>
              </a:spcAft>
              <a:buClrTx/>
              <a:buSzTx/>
              <a:buFontTx/>
              <a:buNone/>
              <a:tabLst/>
              <a:defRPr/>
            </a:pPr>
            <a:endParaRPr lang="en-GB" sz="4400" b="1" i="0" u="none" strike="noStrike" kern="1200" cap="none" spc="0" normalizeH="0" baseline="0" noProof="0" dirty="0">
              <a:ln>
                <a:noFill/>
              </a:ln>
              <a:solidFill>
                <a:prstClr val="black"/>
              </a:solidFill>
              <a:effectLst/>
              <a:uLnTx/>
              <a:uFillTx/>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34301" y="1665564"/>
            <a:ext cx="11654073" cy="193899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Weather refers to </a:t>
            </a:r>
            <a:r>
              <a:rPr lang="en-GB" sz="2400" b="1" dirty="0">
                <a:latin typeface="Arial"/>
                <a:ea typeface="+mn-lt"/>
                <a:cs typeface="+mn-lt"/>
              </a:rPr>
              <a:t>atmospheric conditions</a:t>
            </a:r>
            <a:r>
              <a:rPr lang="en-GB" sz="2400" dirty="0">
                <a:latin typeface="Arial"/>
                <a:ea typeface="+mn-lt"/>
                <a:cs typeface="+mn-lt"/>
              </a:rPr>
              <a:t>, such as rain or snow, happening in a place at a specific moment in time. </a:t>
            </a:r>
            <a:endParaRPr lang="en-US">
              <a:latin typeface="Arial"/>
              <a:ea typeface="+mn-lt"/>
              <a:cs typeface="+mn-lt"/>
            </a:endParaRPr>
          </a:p>
          <a:p>
            <a:endParaRPr lang="en-GB" sz="2400" dirty="0">
              <a:latin typeface="Arial"/>
              <a:ea typeface="+mn-lt"/>
              <a:cs typeface="+mn-lt"/>
            </a:endParaRPr>
          </a:p>
          <a:p>
            <a:endParaRPr lang="en-GB" sz="2400">
              <a:latin typeface="Arial"/>
              <a:ea typeface="+mn-lt"/>
              <a:cs typeface="+mn-lt"/>
            </a:endParaRPr>
          </a:p>
          <a:p>
            <a:r>
              <a:rPr lang="en-GB" sz="2400" dirty="0">
                <a:latin typeface="Arial"/>
                <a:ea typeface="+mn-lt"/>
                <a:cs typeface="+mn-lt"/>
              </a:rPr>
              <a:t>Climate is how much, on average, a type of weather will occur over a </a:t>
            </a:r>
            <a:r>
              <a:rPr lang="en-GB" sz="2400" b="1" dirty="0">
                <a:latin typeface="Arial"/>
                <a:ea typeface="+mn-lt"/>
                <a:cs typeface="+mn-lt"/>
              </a:rPr>
              <a:t>longer period</a:t>
            </a:r>
            <a:r>
              <a:rPr lang="en-GB" sz="2400" dirty="0">
                <a:latin typeface="Arial"/>
                <a:ea typeface="+mn-lt"/>
                <a:cs typeface="+mn-lt"/>
              </a:rPr>
              <a:t>.</a:t>
            </a:r>
            <a:endParaRPr lang="en-US" dirty="0">
              <a:latin typeface="Arial"/>
              <a:ea typeface="+mn-lt"/>
              <a:cs typeface="+mn-lt"/>
            </a:endParaRPr>
          </a:p>
        </p:txBody>
      </p:sp>
      <p:grpSp>
        <p:nvGrpSpPr>
          <p:cNvPr id="9" name="Group 8">
            <a:extLst>
              <a:ext uri="{FF2B5EF4-FFF2-40B4-BE49-F238E27FC236}">
                <a16:creationId xmlns:a16="http://schemas.microsoft.com/office/drawing/2014/main" id="{62C988CF-08C4-355B-1752-F4F3C5A507D1}"/>
              </a:ext>
            </a:extLst>
          </p:cNvPr>
          <p:cNvGrpSpPr/>
          <p:nvPr/>
        </p:nvGrpSpPr>
        <p:grpSpPr>
          <a:xfrm>
            <a:off x="540589" y="4599238"/>
            <a:ext cx="11110822" cy="1886467"/>
            <a:chOff x="540589" y="4599238"/>
            <a:chExt cx="11110822" cy="1886467"/>
          </a:xfrm>
        </p:grpSpPr>
        <p:pic>
          <p:nvPicPr>
            <p:cNvPr id="2" name="Picture 2" descr="A picture containing outdoor, outdoor object&#10;&#10;Description automatically generated">
              <a:extLst>
                <a:ext uri="{FF2B5EF4-FFF2-40B4-BE49-F238E27FC236}">
                  <a16:creationId xmlns:a16="http://schemas.microsoft.com/office/drawing/2014/main" id="{53E9507F-1507-E9F8-F187-6ACE9A7F25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589" y="4599796"/>
              <a:ext cx="2743200" cy="1885352"/>
            </a:xfrm>
            <a:prstGeom prst="rect">
              <a:avLst/>
            </a:prstGeom>
          </p:spPr>
        </p:pic>
        <p:pic>
          <p:nvPicPr>
            <p:cNvPr id="3" name="Picture 3" descr="A picture containing building, outdoor, street, bus&#10;&#10;Description automatically generated">
              <a:extLst>
                <a:ext uri="{FF2B5EF4-FFF2-40B4-BE49-F238E27FC236}">
                  <a16:creationId xmlns:a16="http://schemas.microsoft.com/office/drawing/2014/main" id="{8443339D-3368-679E-DE8B-4F11082BD3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6023" y="4599674"/>
              <a:ext cx="2915728" cy="1885595"/>
            </a:xfrm>
            <a:prstGeom prst="rect">
              <a:avLst/>
            </a:prstGeom>
          </p:spPr>
        </p:pic>
        <p:pic>
          <p:nvPicPr>
            <p:cNvPr id="4" name="Picture 6">
              <a:extLst>
                <a:ext uri="{FF2B5EF4-FFF2-40B4-BE49-F238E27FC236}">
                  <a16:creationId xmlns:a16="http://schemas.microsoft.com/office/drawing/2014/main" id="{A8B163F2-47B6-146F-9E83-BB8D252A1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8362" y="4599238"/>
              <a:ext cx="2829464" cy="1886467"/>
            </a:xfrm>
            <a:prstGeom prst="rect">
              <a:avLst/>
            </a:prstGeom>
          </p:spPr>
        </p:pic>
        <p:pic>
          <p:nvPicPr>
            <p:cNvPr id="7" name="Picture 7">
              <a:extLst>
                <a:ext uri="{FF2B5EF4-FFF2-40B4-BE49-F238E27FC236}">
                  <a16:creationId xmlns:a16="http://schemas.microsoft.com/office/drawing/2014/main" id="{FEE0E466-124B-1395-AE63-1FB30FE386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64438" y="4599317"/>
              <a:ext cx="2886973" cy="1886309"/>
            </a:xfrm>
            <a:prstGeom prst="rect">
              <a:avLst/>
            </a:prstGeom>
          </p:spPr>
        </p:pic>
      </p:grpSp>
    </p:spTree>
    <p:extLst>
      <p:ext uri="{BB962C8B-B14F-4D97-AF65-F5344CB8AC3E}">
        <p14:creationId xmlns:p14="http://schemas.microsoft.com/office/powerpoint/2010/main" val="250680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1EB2D471-7ABD-42E9-951B-13838F47E2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2543" y="1272585"/>
            <a:ext cx="8206594" cy="5416967"/>
          </a:xfrm>
          <a:prstGeom prst="rect">
            <a:avLst/>
          </a:prstGeom>
        </p:spPr>
      </p:pic>
      <p:sp>
        <p:nvSpPr>
          <p:cNvPr id="5" name="TextBox 4">
            <a:extLst>
              <a:ext uri="{FF2B5EF4-FFF2-40B4-BE49-F238E27FC236}">
                <a16:creationId xmlns:a16="http://schemas.microsoft.com/office/drawing/2014/main" id="{2F18CE6B-9C55-4D39-95BE-64190FEFD240}"/>
              </a:ext>
            </a:extLst>
          </p:cNvPr>
          <p:cNvSpPr txBox="1"/>
          <p:nvPr/>
        </p:nvSpPr>
        <p:spPr>
          <a:xfrm>
            <a:off x="47807" y="306649"/>
            <a:ext cx="12153896" cy="132343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What are weather, climate and climate change?</a:t>
            </a:r>
            <a:endParaRPr lang="en-US" sz="4000" b="1" dirty="0">
              <a:latin typeface="Arial"/>
              <a:cs typeface="Arial"/>
            </a:endParaRPr>
          </a:p>
          <a:p>
            <a:pPr marL="0" marR="0" lvl="0" indent="0" algn="ctr" defTabSz="914400">
              <a:lnSpc>
                <a:spcPct val="100000"/>
              </a:lnSpc>
              <a:spcBef>
                <a:spcPts val="0"/>
              </a:spcBef>
              <a:spcAft>
                <a:spcPts val="0"/>
              </a:spcAft>
              <a:buClrTx/>
              <a:buSzTx/>
              <a:buFontTx/>
              <a:buNone/>
              <a:tabLst/>
              <a:defRPr/>
            </a:pPr>
            <a:endParaRPr lang="en-GB" sz="4000" b="1" i="0" u="none" strike="noStrike" kern="1200" cap="none" spc="0" normalizeH="0" baseline="0" noProof="0" dirty="0">
              <a:ln>
                <a:noFill/>
              </a:ln>
              <a:effectLst/>
              <a:uLnTx/>
              <a:uFillTx/>
              <a:latin typeface="Arial"/>
              <a:cs typeface="Arial"/>
            </a:endParaRPr>
          </a:p>
        </p:txBody>
      </p:sp>
      <p:sp>
        <p:nvSpPr>
          <p:cNvPr id="3" name="TextBox 2">
            <a:extLst>
              <a:ext uri="{FF2B5EF4-FFF2-40B4-BE49-F238E27FC236}">
                <a16:creationId xmlns:a16="http://schemas.microsoft.com/office/drawing/2014/main" id="{3AE640DE-45E1-45D1-A125-0909E184E13D}"/>
              </a:ext>
            </a:extLst>
          </p:cNvPr>
          <p:cNvSpPr txBox="1"/>
          <p:nvPr/>
        </p:nvSpPr>
        <p:spPr>
          <a:xfrm>
            <a:off x="3746740" y="2179607"/>
            <a:ext cx="6021233"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ea typeface="+mn-lt"/>
                <a:cs typeface="+mn-lt"/>
              </a:rPr>
              <a:t>Climate change is how the characteristics of the weather we experience in a certain place change</a:t>
            </a:r>
            <a:r>
              <a:rPr lang="en-US" sz="2400">
                <a:latin typeface="Arial"/>
                <a:ea typeface="+mn-lt"/>
                <a:cs typeface="+mn-lt"/>
              </a:rPr>
              <a:t>. </a:t>
            </a:r>
            <a:endParaRPr lang="en-US" b="1" i="1">
              <a:latin typeface="Arial"/>
              <a:ea typeface="+mn-lt"/>
              <a:cs typeface="Arial"/>
            </a:endParaRPr>
          </a:p>
          <a:p>
            <a:pPr algn="ctr"/>
            <a:r>
              <a:rPr lang="en-US" sz="2400">
                <a:latin typeface="Arial"/>
                <a:ea typeface="+mn-lt"/>
                <a:cs typeface="+mn-lt"/>
              </a:rPr>
              <a:t>It can get hotter or wetter on average or have more concentrated rain in a short period, but then get longer dry periods. All of that can be a result of climate change</a:t>
            </a:r>
            <a:r>
              <a:rPr lang="en-US" b="1" i="1">
                <a:latin typeface="Arial"/>
                <a:ea typeface="+mn-lt"/>
                <a:cs typeface="+mn-lt"/>
              </a:rPr>
              <a:t>.</a:t>
            </a:r>
            <a:endParaRPr lang="en-US" b="1" i="1">
              <a:latin typeface="Arial"/>
              <a:cs typeface="Arial"/>
            </a:endParaRPr>
          </a:p>
          <a:p>
            <a:pPr algn="l"/>
            <a:endParaRPr lang="en-US">
              <a:cs typeface="Calibri"/>
            </a:endParaRPr>
          </a:p>
        </p:txBody>
      </p:sp>
      <p:sp>
        <p:nvSpPr>
          <p:cNvPr id="4" name="TextBox 3">
            <a:extLst>
              <a:ext uri="{FF2B5EF4-FFF2-40B4-BE49-F238E27FC236}">
                <a16:creationId xmlns:a16="http://schemas.microsoft.com/office/drawing/2014/main" id="{C9B7776E-DF94-495F-B01A-55710DA4DCD5}"/>
              </a:ext>
            </a:extLst>
          </p:cNvPr>
          <p:cNvSpPr txBox="1"/>
          <p:nvPr/>
        </p:nvSpPr>
        <p:spPr>
          <a:xfrm>
            <a:off x="138023" y="5486400"/>
            <a:ext cx="29157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cs typeface="Arial"/>
                <a:hlinkClick r:id="rId3"/>
              </a:rPr>
              <a:t>Dr Joeri Rogelj</a:t>
            </a:r>
            <a:r>
              <a:rPr lang="en-US" b="1">
                <a:latin typeface="Arial"/>
                <a:cs typeface="Arial"/>
              </a:rPr>
              <a:t> </a:t>
            </a:r>
          </a:p>
          <a:p>
            <a:r>
              <a:rPr lang="en-US" b="1">
                <a:latin typeface="Arial"/>
                <a:cs typeface="Arial"/>
              </a:rPr>
              <a:t>Climate scientist  </a:t>
            </a:r>
          </a:p>
          <a:p>
            <a:r>
              <a:rPr lang="en-US" b="1">
                <a:latin typeface="Arial"/>
                <a:cs typeface="Arial"/>
              </a:rPr>
              <a:t>Imperial College London Grantham Institute</a:t>
            </a:r>
          </a:p>
        </p:txBody>
      </p:sp>
      <p:pic>
        <p:nvPicPr>
          <p:cNvPr id="2" name="Picture 7">
            <a:extLst>
              <a:ext uri="{FF2B5EF4-FFF2-40B4-BE49-F238E27FC236}">
                <a16:creationId xmlns:a16="http://schemas.microsoft.com/office/drawing/2014/main" id="{183E943F-5BCF-2854-E954-17ECED556C62}"/>
              </a:ext>
            </a:extLst>
          </p:cNvPr>
          <p:cNvPicPr>
            <a:picLocks noChangeAspect="1"/>
          </p:cNvPicPr>
          <p:nvPr/>
        </p:nvPicPr>
        <p:blipFill>
          <a:blip r:embed="rId4"/>
          <a:stretch>
            <a:fillRect/>
          </a:stretch>
        </p:blipFill>
        <p:spPr>
          <a:xfrm>
            <a:off x="393040" y="3651849"/>
            <a:ext cx="1183617" cy="1754038"/>
          </a:xfrm>
          <a:prstGeom prst="rect">
            <a:avLst/>
          </a:prstGeom>
        </p:spPr>
      </p:pic>
    </p:spTree>
    <p:extLst>
      <p:ext uri="{BB962C8B-B14F-4D97-AF65-F5344CB8AC3E}">
        <p14:creationId xmlns:p14="http://schemas.microsoft.com/office/powerpoint/2010/main" val="56611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105317" y="249141"/>
            <a:ext cx="11966991" cy="13849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What are weather, climate and climate change?</a:t>
            </a:r>
            <a:endParaRPr lang="en-US" sz="4000" b="1" dirty="0">
              <a:latin typeface="Arial"/>
              <a:cs typeface="Arial"/>
            </a:endParaRPr>
          </a:p>
          <a:p>
            <a:pPr marL="0" marR="0" lvl="0" indent="0" algn="ctr" defTabSz="914400">
              <a:lnSpc>
                <a:spcPct val="100000"/>
              </a:lnSpc>
              <a:spcBef>
                <a:spcPts val="0"/>
              </a:spcBef>
              <a:spcAft>
                <a:spcPts val="0"/>
              </a:spcAft>
              <a:buClrTx/>
              <a:buSzTx/>
              <a:buFontTx/>
              <a:buNone/>
              <a:tabLst/>
              <a:defRPr/>
            </a:pPr>
            <a:endParaRPr lang="en-GB" sz="4400" b="1" i="0" u="none" strike="noStrike" kern="1200" cap="none" spc="0" normalizeH="0" baseline="0" noProof="0">
              <a:ln>
                <a:noFill/>
              </a:ln>
              <a:solidFill>
                <a:prstClr val="black"/>
              </a:solidFill>
              <a:effectLst/>
              <a:uLnTx/>
              <a:uFillTx/>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233019" y="1320508"/>
            <a:ext cx="11711581" cy="34163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latin typeface="Arial"/>
                <a:ea typeface="+mn-lt"/>
                <a:cs typeface="+mn-lt"/>
                <a:hlinkClick r:id="rId3"/>
              </a:rPr>
              <a:t>Global warming</a:t>
            </a:r>
            <a:r>
              <a:rPr lang="en-GB" sz="2400" dirty="0">
                <a:latin typeface="Arial"/>
                <a:ea typeface="+mn-lt"/>
                <a:cs typeface="+mn-lt"/>
              </a:rPr>
              <a:t> is a term used interchangeably with </a:t>
            </a:r>
            <a:r>
              <a:rPr lang="en-GB" sz="2400" b="1" dirty="0">
                <a:latin typeface="Arial"/>
                <a:ea typeface="+mn-lt"/>
                <a:cs typeface="+mn-lt"/>
              </a:rPr>
              <a:t>climate change</a:t>
            </a:r>
            <a:r>
              <a:rPr lang="en-GB" sz="2400" dirty="0">
                <a:latin typeface="Arial"/>
                <a:ea typeface="+mn-lt"/>
                <a:cs typeface="+mn-lt"/>
              </a:rPr>
              <a:t>, although the latter is preferred because the warming atmosphere and oceans are just some of the effects we see.</a:t>
            </a:r>
            <a:endParaRPr lang="en-GB" sz="2400" dirty="0">
              <a:latin typeface="Arial"/>
              <a:cs typeface="Calibri"/>
            </a:endParaRPr>
          </a:p>
          <a:p>
            <a:endParaRPr lang="en-GB" sz="2400" dirty="0">
              <a:latin typeface="Arial"/>
              <a:ea typeface="+mn-lt"/>
              <a:cs typeface="+mn-lt"/>
            </a:endParaRPr>
          </a:p>
          <a:p>
            <a:r>
              <a:rPr lang="en-GB" sz="2400" dirty="0">
                <a:latin typeface="Arial"/>
                <a:ea typeface="+mn-lt"/>
                <a:cs typeface="+mn-lt"/>
              </a:rPr>
              <a:t>Global warming is </a:t>
            </a:r>
            <a:r>
              <a:rPr lang="en-GB" sz="2400" b="1" dirty="0">
                <a:latin typeface="Arial"/>
                <a:ea typeface="+mn-lt"/>
                <a:cs typeface="+mn-lt"/>
              </a:rPr>
              <a:t>not just about temperature</a:t>
            </a:r>
            <a:r>
              <a:rPr lang="en-GB" sz="2400" dirty="0">
                <a:latin typeface="Arial"/>
                <a:ea typeface="+mn-lt"/>
                <a:cs typeface="+mn-lt"/>
              </a:rPr>
              <a:t>. In some cases, places are becoming wetter or drier. In other cases, we are seeing seasons moving. Furthermore, in some regions, we are seeing temperatures drop. </a:t>
            </a:r>
          </a:p>
          <a:p>
            <a:endParaRPr lang="en-GB" sz="2400">
              <a:highlight>
                <a:srgbClr val="FFFF00"/>
              </a:highlight>
              <a:cs typeface="Calibri" panose="020F0502020204030204"/>
            </a:endParaRPr>
          </a:p>
          <a:p>
            <a:endParaRPr lang="en-GB" sz="2400">
              <a:latin typeface="Arial"/>
              <a:ea typeface="+mn-lt"/>
              <a:cs typeface="+mn-lt"/>
            </a:endParaRPr>
          </a:p>
        </p:txBody>
      </p:sp>
      <p:pic>
        <p:nvPicPr>
          <p:cNvPr id="2" name="Picture 2" descr="A picture containing outdoor&#10;&#10;Description automatically generated">
            <a:extLst>
              <a:ext uri="{FF2B5EF4-FFF2-40B4-BE49-F238E27FC236}">
                <a16:creationId xmlns:a16="http://schemas.microsoft.com/office/drawing/2014/main" id="{CC9F6BCD-64A7-E225-C2A1-0EDECCD392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7495" y="4248137"/>
            <a:ext cx="3131388" cy="2387390"/>
          </a:xfrm>
          <a:prstGeom prst="rect">
            <a:avLst/>
          </a:prstGeom>
        </p:spPr>
      </p:pic>
    </p:spTree>
    <p:extLst>
      <p:ext uri="{BB962C8B-B14F-4D97-AF65-F5344CB8AC3E}">
        <p14:creationId xmlns:p14="http://schemas.microsoft.com/office/powerpoint/2010/main" val="291895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867316" y="148499"/>
            <a:ext cx="10457369"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Causes of climate change</a:t>
            </a:r>
            <a:endParaRPr lang="en-US" sz="4400" b="1">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05547" y="1435526"/>
            <a:ext cx="11381606" cy="34163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ea typeface="+mn-lt"/>
                <a:cs typeface="+mn-lt"/>
              </a:rPr>
              <a:t>The main driver of current climate change is the </a:t>
            </a:r>
            <a:r>
              <a:rPr lang="en-GB" sz="2400" b="1">
                <a:latin typeface="Arial"/>
                <a:ea typeface="+mn-lt"/>
                <a:cs typeface="+mn-lt"/>
              </a:rPr>
              <a:t>emission of greenhouse gases</a:t>
            </a:r>
            <a:r>
              <a:rPr lang="en-GB" sz="2400">
                <a:latin typeface="Arial"/>
                <a:ea typeface="+mn-lt"/>
                <a:cs typeface="+mn-lt"/>
              </a:rPr>
              <a:t>, most importantly </a:t>
            </a:r>
            <a:r>
              <a:rPr lang="en-GB" sz="2400" b="1">
                <a:latin typeface="Arial"/>
                <a:ea typeface="+mn-lt"/>
                <a:cs typeface="+mn-lt"/>
                <a:hlinkClick r:id="rId3"/>
              </a:rPr>
              <a:t>carbon dioxide</a:t>
            </a:r>
            <a:r>
              <a:rPr lang="en-GB" sz="2400">
                <a:latin typeface="Arial"/>
                <a:ea typeface="+mn-lt"/>
                <a:cs typeface="+mn-lt"/>
              </a:rPr>
              <a:t> and </a:t>
            </a:r>
            <a:r>
              <a:rPr lang="en-GB" sz="2400" b="1">
                <a:latin typeface="Arial"/>
                <a:ea typeface="+mn-lt"/>
                <a:cs typeface="+mn-lt"/>
              </a:rPr>
              <a:t>methane</a:t>
            </a:r>
            <a:r>
              <a:rPr lang="en-GB" sz="2400">
                <a:latin typeface="Arial"/>
                <a:ea typeface="+mn-lt"/>
                <a:cs typeface="+mn-lt"/>
              </a:rPr>
              <a:t>. These are primarily released when </a:t>
            </a:r>
            <a:r>
              <a:rPr lang="en-GB" sz="2400" b="1">
                <a:latin typeface="Arial"/>
                <a:ea typeface="+mn-lt"/>
                <a:cs typeface="+mn-lt"/>
              </a:rPr>
              <a:t>fossil fuels are burnt</a:t>
            </a:r>
            <a:r>
              <a:rPr lang="en-GB" sz="2400">
                <a:latin typeface="Arial"/>
                <a:ea typeface="+mn-lt"/>
                <a:cs typeface="+mn-lt"/>
              </a:rPr>
              <a:t>. </a:t>
            </a:r>
            <a:endParaRPr lang="en-GB" sz="2400">
              <a:latin typeface="Arial"/>
              <a:cs typeface="Calibri"/>
            </a:endParaRPr>
          </a:p>
          <a:p>
            <a:endParaRPr lang="en-GB" sz="2400">
              <a:latin typeface="Arial"/>
              <a:ea typeface="+mn-lt"/>
              <a:cs typeface="+mn-lt"/>
            </a:endParaRPr>
          </a:p>
          <a:p>
            <a:r>
              <a:rPr lang="en-GB" sz="2400">
                <a:latin typeface="Arial"/>
                <a:ea typeface="+mn-lt"/>
                <a:cs typeface="+mn-lt"/>
              </a:rPr>
              <a:t>Greenhouse gases </a:t>
            </a:r>
            <a:r>
              <a:rPr lang="en-GB" sz="2400" b="1">
                <a:latin typeface="Arial"/>
                <a:ea typeface="+mn-lt"/>
                <a:cs typeface="+mn-lt"/>
              </a:rPr>
              <a:t>trap heat in our atmosphere</a:t>
            </a:r>
            <a:r>
              <a:rPr lang="en-GB" sz="2400">
                <a:latin typeface="Arial"/>
                <a:ea typeface="+mn-lt"/>
                <a:cs typeface="+mn-lt"/>
              </a:rPr>
              <a:t>. </a:t>
            </a:r>
            <a:r>
              <a:rPr lang="en-GB" sz="2400">
                <a:latin typeface="Arial"/>
                <a:ea typeface="+mn-lt"/>
                <a:cs typeface="+mn-lt"/>
                <a:hlinkClick r:id="rId4"/>
              </a:rPr>
              <a:t>Since the mid-nineteenth century</a:t>
            </a:r>
            <a:r>
              <a:rPr lang="en-GB" sz="2400">
                <a:latin typeface="Arial"/>
                <a:ea typeface="+mn-lt"/>
                <a:cs typeface="+mn-lt"/>
              </a:rPr>
              <a:t>, the world has emitted over 2.2 trillion tonnes of carbon dioxide.</a:t>
            </a:r>
            <a:endParaRPr lang="en-GB">
              <a:latin typeface="Arial"/>
              <a:ea typeface="+mn-lt"/>
              <a:cs typeface="+mn-lt"/>
            </a:endParaRPr>
          </a:p>
          <a:p>
            <a:endParaRPr lang="en-GB" sz="2400">
              <a:latin typeface="Arial"/>
              <a:ea typeface="+mn-lt"/>
              <a:cs typeface="+mn-lt"/>
            </a:endParaRPr>
          </a:p>
          <a:p>
            <a:endParaRPr lang="en-GB" sz="2400">
              <a:cs typeface="Calibri" panose="020F0502020204030204"/>
            </a:endParaRPr>
          </a:p>
          <a:p>
            <a:endParaRPr lang="en-GB" sz="2400">
              <a:latin typeface="Arial"/>
              <a:ea typeface="+mn-lt"/>
              <a:cs typeface="+mn-lt"/>
            </a:endParaRPr>
          </a:p>
        </p:txBody>
      </p:sp>
      <p:sp>
        <p:nvSpPr>
          <p:cNvPr id="8" name="TextBox 7">
            <a:extLst>
              <a:ext uri="{FF2B5EF4-FFF2-40B4-BE49-F238E27FC236}">
                <a16:creationId xmlns:a16="http://schemas.microsoft.com/office/drawing/2014/main" id="{78AB8FBE-7D4D-4F67-8A5C-91FDA4DC6C7D}"/>
              </a:ext>
            </a:extLst>
          </p:cNvPr>
          <p:cNvSpPr txBox="1"/>
          <p:nvPr/>
        </p:nvSpPr>
        <p:spPr>
          <a:xfrm>
            <a:off x="8110666" y="5935213"/>
            <a:ext cx="37658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Arial"/>
                <a:ea typeface="+mn-lt"/>
                <a:cs typeface="+mn-lt"/>
              </a:rPr>
              <a:t>Emissions from coal-fired power plants contribute to the air pollution in Ulaanbaatar, Mongolia. </a:t>
            </a:r>
            <a:endParaRPr lang="en-GB" sz="1600" b="1" dirty="0">
              <a:latin typeface="Arial"/>
              <a:cs typeface="Calibri"/>
            </a:endParaRPr>
          </a:p>
        </p:txBody>
      </p:sp>
      <p:pic>
        <p:nvPicPr>
          <p:cNvPr id="2" name="Picture 2" descr="A picture containing smoke, train, steam, sky&#10;&#10;Description automatically generated">
            <a:extLst>
              <a:ext uri="{FF2B5EF4-FFF2-40B4-BE49-F238E27FC236}">
                <a16:creationId xmlns:a16="http://schemas.microsoft.com/office/drawing/2014/main" id="{FBDAE028-406B-4836-BE39-7A974391C3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91796" y="3981613"/>
            <a:ext cx="4022785" cy="2704770"/>
          </a:xfrm>
          <a:prstGeom prst="rect">
            <a:avLst/>
          </a:prstGeom>
        </p:spPr>
      </p:pic>
    </p:spTree>
    <p:extLst>
      <p:ext uri="{BB962C8B-B14F-4D97-AF65-F5344CB8AC3E}">
        <p14:creationId xmlns:p14="http://schemas.microsoft.com/office/powerpoint/2010/main" val="6102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867316" y="177253"/>
            <a:ext cx="10457369"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Causes of climate change</a:t>
            </a:r>
            <a:endParaRPr lang="en-US" sz="4400" b="1">
              <a:latin typeface="Arial"/>
              <a:cs typeface="Arial"/>
            </a:endParaRPr>
          </a:p>
        </p:txBody>
      </p:sp>
      <p:pic>
        <p:nvPicPr>
          <p:cNvPr id="14" name="Picture 14" descr="Diagram, schematic&#10;&#10;Description automatically generated">
            <a:extLst>
              <a:ext uri="{FF2B5EF4-FFF2-40B4-BE49-F238E27FC236}">
                <a16:creationId xmlns:a16="http://schemas.microsoft.com/office/drawing/2014/main" id="{069DA299-2FF9-4FBA-ACFD-FE3E1D865031}"/>
              </a:ext>
            </a:extLst>
          </p:cNvPr>
          <p:cNvPicPr>
            <a:picLocks noChangeAspect="1"/>
          </p:cNvPicPr>
          <p:nvPr/>
        </p:nvPicPr>
        <p:blipFill>
          <a:blip r:embed="rId3"/>
          <a:stretch>
            <a:fillRect/>
          </a:stretch>
        </p:blipFill>
        <p:spPr>
          <a:xfrm>
            <a:off x="3171645" y="1212435"/>
            <a:ext cx="5863085" cy="5094491"/>
          </a:xfrm>
          <a:prstGeom prst="rect">
            <a:avLst/>
          </a:prstGeom>
        </p:spPr>
      </p:pic>
    </p:spTree>
    <p:extLst>
      <p:ext uri="{BB962C8B-B14F-4D97-AF65-F5344CB8AC3E}">
        <p14:creationId xmlns:p14="http://schemas.microsoft.com/office/powerpoint/2010/main" val="412440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1EB2D471-7ABD-42E9-951B-13838F47E2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6531" y="1111559"/>
            <a:ext cx="8789529" cy="5443369"/>
          </a:xfrm>
          <a:prstGeom prst="rect">
            <a:avLst/>
          </a:prstGeom>
        </p:spPr>
      </p:pic>
      <p:sp>
        <p:nvSpPr>
          <p:cNvPr id="5" name="TextBox 4">
            <a:extLst>
              <a:ext uri="{FF2B5EF4-FFF2-40B4-BE49-F238E27FC236}">
                <a16:creationId xmlns:a16="http://schemas.microsoft.com/office/drawing/2014/main" id="{2F18CE6B-9C55-4D39-95BE-64190FEFD240}"/>
              </a:ext>
            </a:extLst>
          </p:cNvPr>
          <p:cNvSpPr txBox="1"/>
          <p:nvPr/>
        </p:nvSpPr>
        <p:spPr>
          <a:xfrm>
            <a:off x="47807" y="134121"/>
            <a:ext cx="12153896"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a:latin typeface="Arial"/>
                <a:cs typeface="Arial"/>
              </a:rPr>
              <a:t>Causes of climate change</a:t>
            </a:r>
            <a:endParaRPr lang="en-US" sz="4400" b="1">
              <a:latin typeface="Arial"/>
              <a:cs typeface="Arial"/>
            </a:endParaRPr>
          </a:p>
          <a:p>
            <a:pPr marL="0" marR="0" lvl="0" indent="0" algn="ctr" defTabSz="914400">
              <a:lnSpc>
                <a:spcPct val="100000"/>
              </a:lnSpc>
              <a:spcBef>
                <a:spcPts val="0"/>
              </a:spcBef>
              <a:spcAft>
                <a:spcPts val="0"/>
              </a:spcAft>
              <a:buClrTx/>
              <a:buSzTx/>
              <a:buFontTx/>
              <a:buNone/>
              <a:tabLst/>
              <a:defRPr/>
            </a:pPr>
            <a:endParaRPr lang="en-GB" sz="4400" b="1" i="0" u="none" strike="noStrike" kern="1200" cap="none" spc="0" normalizeH="0" baseline="0" noProof="0">
              <a:ln>
                <a:noFill/>
              </a:ln>
              <a:solidFill>
                <a:prstClr val="black"/>
              </a:solidFill>
              <a:effectLst/>
              <a:uLnTx/>
              <a:uFillTx/>
              <a:latin typeface="Arial"/>
              <a:cs typeface="Arial"/>
            </a:endParaRPr>
          </a:p>
        </p:txBody>
      </p:sp>
      <p:sp>
        <p:nvSpPr>
          <p:cNvPr id="3" name="TextBox 2">
            <a:extLst>
              <a:ext uri="{FF2B5EF4-FFF2-40B4-BE49-F238E27FC236}">
                <a16:creationId xmlns:a16="http://schemas.microsoft.com/office/drawing/2014/main" id="{3AE640DE-45E1-45D1-A125-0909E184E13D}"/>
              </a:ext>
            </a:extLst>
          </p:cNvPr>
          <p:cNvSpPr txBox="1"/>
          <p:nvPr/>
        </p:nvSpPr>
        <p:spPr>
          <a:xfrm>
            <a:off x="3444031" y="2023808"/>
            <a:ext cx="712828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Arial"/>
                <a:ea typeface="+mn-lt"/>
                <a:cs typeface="+mn-lt"/>
              </a:rPr>
              <a:t>Energy from the Sun falls on our planet and normally gets reflected back as infrared radiation. But instead of escaping back out into space, this </a:t>
            </a:r>
            <a:r>
              <a:rPr lang="en-GB" sz="2400" b="1" dirty="0">
                <a:latin typeface="Arial"/>
                <a:ea typeface="+mn-lt"/>
                <a:cs typeface="+mn-lt"/>
              </a:rPr>
              <a:t>radiation gets absorbed by molecules of greenhouse gases</a:t>
            </a:r>
            <a:r>
              <a:rPr lang="en-GB" sz="2400" dirty="0">
                <a:latin typeface="Arial"/>
                <a:ea typeface="+mn-lt"/>
                <a:cs typeface="+mn-lt"/>
              </a:rPr>
              <a:t>, which then emit them in all directions. This process </a:t>
            </a:r>
            <a:r>
              <a:rPr lang="en-GB" sz="2400" b="1" dirty="0">
                <a:latin typeface="Arial"/>
                <a:ea typeface="+mn-lt"/>
                <a:cs typeface="+mn-lt"/>
              </a:rPr>
              <a:t>causes more heat to be kept near Earth's surface</a:t>
            </a:r>
            <a:r>
              <a:rPr lang="en-GB" sz="2400" dirty="0">
                <a:latin typeface="Arial"/>
                <a:ea typeface="+mn-lt"/>
                <a:cs typeface="+mn-lt"/>
              </a:rPr>
              <a:t>, warming our world.</a:t>
            </a:r>
            <a:endParaRPr lang="en-US" dirty="0">
              <a:cs typeface="Calibri" panose="020F0502020204030204"/>
            </a:endParaRPr>
          </a:p>
          <a:p>
            <a:pPr algn="l"/>
            <a:endParaRPr lang="en-US">
              <a:cs typeface="Calibri" panose="020F0502020204030204"/>
            </a:endParaRPr>
          </a:p>
        </p:txBody>
      </p:sp>
      <p:sp>
        <p:nvSpPr>
          <p:cNvPr id="4" name="TextBox 3">
            <a:extLst>
              <a:ext uri="{FF2B5EF4-FFF2-40B4-BE49-F238E27FC236}">
                <a16:creationId xmlns:a16="http://schemas.microsoft.com/office/drawing/2014/main" id="{C9B7776E-DF94-495F-B01A-55710DA4DCD5}"/>
              </a:ext>
            </a:extLst>
          </p:cNvPr>
          <p:cNvSpPr txBox="1"/>
          <p:nvPr/>
        </p:nvSpPr>
        <p:spPr>
          <a:xfrm>
            <a:off x="456677" y="4779819"/>
            <a:ext cx="29157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cs typeface="Arial"/>
                <a:hlinkClick r:id="rId3"/>
              </a:rPr>
              <a:t>Dr Joeri Rogelj</a:t>
            </a:r>
            <a:r>
              <a:rPr lang="en-US" b="1">
                <a:latin typeface="Arial"/>
                <a:cs typeface="Arial"/>
              </a:rPr>
              <a:t> </a:t>
            </a:r>
          </a:p>
          <a:p>
            <a:r>
              <a:rPr lang="en-US" b="1">
                <a:latin typeface="Arial"/>
                <a:cs typeface="Arial"/>
              </a:rPr>
              <a:t>Climate scientist  </a:t>
            </a:r>
          </a:p>
          <a:p>
            <a:r>
              <a:rPr lang="en-US" b="1">
                <a:latin typeface="Arial"/>
                <a:cs typeface="Arial"/>
              </a:rPr>
              <a:t>Imperial College London Grantham Institute</a:t>
            </a:r>
          </a:p>
        </p:txBody>
      </p:sp>
      <p:pic>
        <p:nvPicPr>
          <p:cNvPr id="2" name="Picture 7">
            <a:extLst>
              <a:ext uri="{FF2B5EF4-FFF2-40B4-BE49-F238E27FC236}">
                <a16:creationId xmlns:a16="http://schemas.microsoft.com/office/drawing/2014/main" id="{183E943F-5BCF-2854-E954-17ECED556C62}"/>
              </a:ext>
            </a:extLst>
          </p:cNvPr>
          <p:cNvPicPr>
            <a:picLocks noChangeAspect="1"/>
          </p:cNvPicPr>
          <p:nvPr/>
        </p:nvPicPr>
        <p:blipFill>
          <a:blip r:embed="rId4"/>
          <a:stretch>
            <a:fillRect/>
          </a:stretch>
        </p:blipFill>
        <p:spPr>
          <a:xfrm>
            <a:off x="767114" y="2959122"/>
            <a:ext cx="1183617" cy="1754038"/>
          </a:xfrm>
          <a:prstGeom prst="rect">
            <a:avLst/>
          </a:prstGeom>
        </p:spPr>
      </p:pic>
    </p:spTree>
    <p:extLst>
      <p:ext uri="{BB962C8B-B14F-4D97-AF65-F5344CB8AC3E}">
        <p14:creationId xmlns:p14="http://schemas.microsoft.com/office/powerpoint/2010/main" val="41964171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3273</Words>
  <Application>Microsoft Office PowerPoint</Application>
  <PresentationFormat>Widescreen</PresentationFormat>
  <Paragraphs>250</Paragraphs>
  <Slides>34</Slides>
  <Notes>23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Arial</vt:lpstr>
      <vt:lpstr>Calibri</vt:lpstr>
      <vt:lpstr>Calibri Light</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Climate Change?</dc:title>
  <dc:creator/>
  <cp:lastModifiedBy/>
  <cp:revision>1</cp:revision>
  <dcterms:created xsi:type="dcterms:W3CDTF">2022-08-16T13:31:25Z</dcterms:created>
  <dcterms:modified xsi:type="dcterms:W3CDTF">2022-08-16T13:33:08Z</dcterms:modified>
  <cp:category>Climate Change and biodiversity</cp:category>
</cp:coreProperties>
</file>