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23"/>
  </p:notesMasterIdLst>
  <p:sldIdLst>
    <p:sldId id="272" r:id="rId3"/>
    <p:sldId id="273" r:id="rId4"/>
    <p:sldId id="257" r:id="rId5"/>
    <p:sldId id="274" r:id="rId6"/>
    <p:sldId id="275" r:id="rId7"/>
    <p:sldId id="276" r:id="rId8"/>
    <p:sldId id="277" r:id="rId9"/>
    <p:sldId id="258" r:id="rId10"/>
    <p:sldId id="259" r:id="rId11"/>
    <p:sldId id="260" r:id="rId12"/>
    <p:sldId id="261" r:id="rId13"/>
    <p:sldId id="262" r:id="rId14"/>
    <p:sldId id="263" r:id="rId15"/>
    <p:sldId id="264" r:id="rId16"/>
    <p:sldId id="268" r:id="rId17"/>
    <p:sldId id="265" r:id="rId18"/>
    <p:sldId id="269" r:id="rId19"/>
    <p:sldId id="266" r:id="rId20"/>
    <p:sldId id="270"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E8515-0781-4E8B-9D81-AE92433EAFBA}" v="3" dt="2022-08-16T13:33:52.956"/>
    <p1510:client id="{978A3AB3-4FEB-409E-9B03-526EC6FB22C7}" v="13" dt="2022-08-16T10:56:21.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B989B-6D4D-40DD-AE71-EF0F58A6F2BB}" type="datetimeFigureOut">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3E4B5-1030-4CA4-B1B5-BDAE7B8DEC7F}" type="slidenum">
              <a:t>‹#›</a:t>
            </a:fld>
            <a:endParaRPr lang="en-US"/>
          </a:p>
        </p:txBody>
      </p:sp>
    </p:spTree>
    <p:extLst>
      <p:ext uri="{BB962C8B-B14F-4D97-AF65-F5344CB8AC3E}">
        <p14:creationId xmlns:p14="http://schemas.microsoft.com/office/powerpoint/2010/main" val="9181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ucn.org/"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nhm.ac.uk/discover/dinosaur-extinction.html" TargetMode="External"/><Relationship Id="rId5" Type="http://schemas.openxmlformats.org/officeDocument/2006/relationships/hyperlink" Target="https://www.nhm.ac.uk/discover/what-is-mass-extinction-and-are-we-facing-a-sixth-one.html" TargetMode="External"/><Relationship Id="rId4" Type="http://schemas.openxmlformats.org/officeDocument/2006/relationships/hyperlink" Target="https://www.iucnredlist.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2BABD6BA-4FD3-4A06-A057-AFDE6A7DC7FB}" type="slidenum">
              <a:rPr lang="en-GB" smtClean="0"/>
              <a:t>1</a:t>
            </a:fld>
            <a:endParaRPr lang="en-GB"/>
          </a:p>
        </p:txBody>
      </p:sp>
    </p:spTree>
    <p:extLst>
      <p:ext uri="{BB962C8B-B14F-4D97-AF65-F5344CB8AC3E}">
        <p14:creationId xmlns:p14="http://schemas.microsoft.com/office/powerpoint/2010/main" val="2139568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a:hlinkClick r:id="rId3"/>
              </a:rPr>
              <a:t>International Union for Conservation of Nature (IUCN)</a:t>
            </a:r>
            <a:r>
              <a:rPr lang="en-GB" dirty="0"/>
              <a:t> is the global authority on the status of the natural world. It keeps a </a:t>
            </a:r>
            <a:r>
              <a:rPr lang="en-GB" dirty="0">
                <a:hlinkClick r:id="rId4"/>
              </a:rPr>
              <a:t>Red List</a:t>
            </a:r>
            <a:r>
              <a:rPr lang="en-GB" dirty="0"/>
              <a:t> of endangered species, an important indicator of the health of the world's biodiversity. </a:t>
            </a:r>
            <a:endParaRPr lang="en-US" dirty="0">
              <a:cs typeface="Calibri" panose="020F0502020204030204"/>
            </a:endParaRPr>
          </a:p>
          <a:p>
            <a:endParaRPr lang="en-GB" dirty="0">
              <a:cs typeface="Calibri"/>
            </a:endParaRPr>
          </a:p>
          <a:p>
            <a:r>
              <a:rPr lang="en-GB" dirty="0"/>
              <a:t>Researchers agree that five huge </a:t>
            </a:r>
            <a:r>
              <a:rPr lang="en-GB" dirty="0">
                <a:hlinkClick r:id="rId5"/>
              </a:rPr>
              <a:t>mass extinction events</a:t>
            </a:r>
            <a:r>
              <a:rPr lang="en-GB" dirty="0"/>
              <a:t> have already happened, </a:t>
            </a:r>
            <a:r>
              <a:rPr lang="en-GB" dirty="0">
                <a:hlinkClick r:id="rId6"/>
              </a:rPr>
              <a:t>including the one that wiped out the dinosaurs 66 million years ago</a:t>
            </a:r>
            <a:r>
              <a:rPr lang="en-GB" dirty="0"/>
              <a:t>.</a:t>
            </a:r>
          </a:p>
          <a:p>
            <a:endParaRPr lang="en-GB" dirty="0">
              <a:cs typeface="Calibri"/>
            </a:endParaRPr>
          </a:p>
        </p:txBody>
      </p:sp>
      <p:sp>
        <p:nvSpPr>
          <p:cNvPr id="4" name="Slide Number Placeholder 3"/>
          <p:cNvSpPr>
            <a:spLocks noGrp="1"/>
          </p:cNvSpPr>
          <p:nvPr>
            <p:ph type="sldNum" sz="quarter" idx="5"/>
          </p:nvPr>
        </p:nvSpPr>
        <p:spPr/>
        <p:txBody>
          <a:bodyPr/>
          <a:lstStyle/>
          <a:p>
            <a:fld id="{3813E4B5-1030-4CA4-B1B5-BDAE7B8DEC7F}" type="slidenum">
              <a:t>12</a:t>
            </a:fld>
            <a:endParaRPr lang="en-US"/>
          </a:p>
        </p:txBody>
      </p:sp>
    </p:spTree>
    <p:extLst>
      <p:ext uri="{BB962C8B-B14F-4D97-AF65-F5344CB8AC3E}">
        <p14:creationId xmlns:p14="http://schemas.microsoft.com/office/powerpoint/2010/main" val="3066976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Species diversity in more than half of land ecosystems is now critically low. A 20% drop is widely considered the threshold at which biodiversity's contribution to ecosystem services is compromised. It's estimated that over a quarter of Earth's land surface has already exceeded this.</a:t>
            </a:r>
            <a:endParaRPr lang="en-US" dirty="0">
              <a:cs typeface="Calibri" panose="020F0502020204030204"/>
            </a:endParaRPr>
          </a:p>
          <a:p>
            <a:endParaRPr lang="en-GB" dirty="0">
              <a:cs typeface="Calibri"/>
            </a:endParaRPr>
          </a:p>
          <a:p>
            <a:r>
              <a:rPr lang="en-GB" dirty="0">
                <a:cs typeface="Calibri"/>
              </a:rPr>
              <a:t>The Rothschild's birdwing is</a:t>
            </a:r>
            <a:r>
              <a:rPr lang="en-GB" dirty="0"/>
              <a:t> Near Threatened on the IUCN Red List, a resource which helps us track biodiversity levels. </a:t>
            </a:r>
            <a:endParaRPr lang="en-GB" dirty="0">
              <a:cs typeface="Calibri"/>
            </a:endParaRPr>
          </a:p>
        </p:txBody>
      </p:sp>
      <p:sp>
        <p:nvSpPr>
          <p:cNvPr id="4" name="Slide Number Placeholder 3"/>
          <p:cNvSpPr>
            <a:spLocks noGrp="1"/>
          </p:cNvSpPr>
          <p:nvPr>
            <p:ph type="sldNum" sz="quarter" idx="5"/>
          </p:nvPr>
        </p:nvSpPr>
        <p:spPr/>
        <p:txBody>
          <a:bodyPr/>
          <a:lstStyle/>
          <a:p>
            <a:fld id="{3813E4B5-1030-4CA4-B1B5-BDAE7B8DEC7F}" type="slidenum">
              <a:t>13</a:t>
            </a:fld>
            <a:endParaRPr lang="en-US"/>
          </a:p>
        </p:txBody>
      </p:sp>
    </p:spTree>
    <p:extLst>
      <p:ext uri="{BB962C8B-B14F-4D97-AF65-F5344CB8AC3E}">
        <p14:creationId xmlns:p14="http://schemas.microsoft.com/office/powerpoint/2010/main" val="396857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short time humans have been on the planet we have increasingly disrupted the balance of biodiversity through changing land use, overexploitation of resources and the impact we are having on climate.</a:t>
            </a:r>
            <a:endParaRPr lang="en-US" dirty="0"/>
          </a:p>
          <a:p>
            <a:endParaRPr lang="en-GB" dirty="0"/>
          </a:p>
          <a:p>
            <a:r>
              <a:rPr lang="en-GB" dirty="0"/>
              <a:t>We are converting natural habitats into farms, factories, roads and cities. In the ocean, we are overfishing, drilling and mining.</a:t>
            </a:r>
            <a:endParaRPr lang="en-US" dirty="0"/>
          </a:p>
        </p:txBody>
      </p:sp>
      <p:sp>
        <p:nvSpPr>
          <p:cNvPr id="4" name="Slide Number Placeholder 3"/>
          <p:cNvSpPr>
            <a:spLocks noGrp="1"/>
          </p:cNvSpPr>
          <p:nvPr>
            <p:ph type="sldNum" sz="quarter" idx="5"/>
          </p:nvPr>
        </p:nvSpPr>
        <p:spPr/>
        <p:txBody>
          <a:bodyPr/>
          <a:lstStyle/>
          <a:p>
            <a:fld id="{3813E4B5-1030-4CA4-B1B5-BDAE7B8DEC7F}" type="slidenum">
              <a:t>14</a:t>
            </a:fld>
            <a:endParaRPr lang="en-US"/>
          </a:p>
        </p:txBody>
      </p:sp>
    </p:spTree>
    <p:extLst>
      <p:ext uri="{BB962C8B-B14F-4D97-AF65-F5344CB8AC3E}">
        <p14:creationId xmlns:p14="http://schemas.microsoft.com/office/powerpoint/2010/main" val="38941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living things, including plants and fungi, are represented by the word 'biodiversity'.</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813E4B5-1030-4CA4-B1B5-BDAE7B8DEC7F}" type="slidenum">
              <a:t>15</a:t>
            </a:fld>
            <a:endParaRPr lang="en-US"/>
          </a:p>
        </p:txBody>
      </p:sp>
    </p:spTree>
    <p:extLst>
      <p:ext uri="{BB962C8B-B14F-4D97-AF65-F5344CB8AC3E}">
        <p14:creationId xmlns:p14="http://schemas.microsoft.com/office/powerpoint/2010/main" val="199026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example is rabbits in Australia, which were brought to Australia by human colonisers in the eighteenth century to be bred for food. Their population soon exploded and quickly caused devastation because of the huge amount of plants they ate.</a:t>
            </a:r>
            <a:endParaRPr lang="en-US" dirty="0"/>
          </a:p>
          <a:p>
            <a:endParaRPr lang="en-GB" dirty="0"/>
          </a:p>
          <a:p>
            <a:r>
              <a:rPr lang="en-GB" dirty="0"/>
              <a:t>Even now, rabbits in Australia can kill young orchards and cause serious erosion problems by eating trees and native plants.</a:t>
            </a:r>
            <a:endParaRPr lang="en-US" dirty="0"/>
          </a:p>
          <a:p>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3813E4B5-1030-4CA4-B1B5-BDAE7B8DEC7F}" type="slidenum">
              <a:t>16</a:t>
            </a:fld>
            <a:endParaRPr lang="en-US"/>
          </a:p>
        </p:txBody>
      </p:sp>
    </p:spTree>
    <p:extLst>
      <p:ext uri="{BB962C8B-B14F-4D97-AF65-F5344CB8AC3E}">
        <p14:creationId xmlns:p14="http://schemas.microsoft.com/office/powerpoint/2010/main" val="2428138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scientific research collections are crucial to managing the unprecedented period of environmental change we're currently experiencing. They provide global information on 4.5 billion years of natural history on our planet and the last 300 years of environmental change.</a:t>
            </a:r>
            <a:endParaRPr lang="en-US" dirty="0"/>
          </a:p>
        </p:txBody>
      </p:sp>
      <p:sp>
        <p:nvSpPr>
          <p:cNvPr id="4" name="Slide Number Placeholder 3"/>
          <p:cNvSpPr>
            <a:spLocks noGrp="1"/>
          </p:cNvSpPr>
          <p:nvPr>
            <p:ph type="sldNum" sz="quarter" idx="5"/>
          </p:nvPr>
        </p:nvSpPr>
        <p:spPr/>
        <p:txBody>
          <a:bodyPr/>
          <a:lstStyle/>
          <a:p>
            <a:fld id="{3813E4B5-1030-4CA4-B1B5-BDAE7B8DEC7F}" type="slidenum">
              <a:t>18</a:t>
            </a:fld>
            <a:endParaRPr lang="en-US"/>
          </a:p>
        </p:txBody>
      </p:sp>
    </p:spTree>
    <p:extLst>
      <p:ext uri="{BB962C8B-B14F-4D97-AF65-F5344CB8AC3E}">
        <p14:creationId xmlns:p14="http://schemas.microsoft.com/office/powerpoint/2010/main" val="2532589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BABD6BA-4FD3-4A06-A057-AFDE6A7DC7FB}" type="slidenum">
              <a:rPr lang="en-GB" smtClean="0"/>
              <a:t>20</a:t>
            </a:fld>
            <a:endParaRPr lang="en-GB"/>
          </a:p>
        </p:txBody>
      </p:sp>
    </p:spTree>
    <p:extLst>
      <p:ext uri="{BB962C8B-B14F-4D97-AF65-F5344CB8AC3E}">
        <p14:creationId xmlns:p14="http://schemas.microsoft.com/office/powerpoint/2010/main" val="546494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2BABD6BA-4FD3-4A06-A057-AFDE6A7DC7FB}" type="slidenum">
              <a:rPr lang="en-GB" smtClean="0"/>
              <a:t>2</a:t>
            </a:fld>
            <a:endParaRPr lang="en-GB"/>
          </a:p>
        </p:txBody>
      </p:sp>
    </p:spTree>
    <p:extLst>
      <p:ext uri="{BB962C8B-B14F-4D97-AF65-F5344CB8AC3E}">
        <p14:creationId xmlns:p14="http://schemas.microsoft.com/office/powerpoint/2010/main" val="425992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Biodiversity is the name we give to the variety and amount of all life on Earth. All living things exist within their own communities, or ecosystems - oceans, forests, deserts, ice caps and even cities. All this put together is biodiversity: the volume of life on Earth as well as how different species interact with each other and with the physical world around them. </a:t>
            </a:r>
          </a:p>
        </p:txBody>
      </p:sp>
      <p:sp>
        <p:nvSpPr>
          <p:cNvPr id="4" name="Slide Number Placeholder 3"/>
          <p:cNvSpPr>
            <a:spLocks noGrp="1"/>
          </p:cNvSpPr>
          <p:nvPr>
            <p:ph type="sldNum" sz="quarter" idx="5"/>
          </p:nvPr>
        </p:nvSpPr>
        <p:spPr/>
        <p:txBody>
          <a:bodyPr/>
          <a:lstStyle/>
          <a:p>
            <a:fld id="{3813E4B5-1030-4CA4-B1B5-BDAE7B8DEC7F}" type="slidenum">
              <a:rPr lang="en-US"/>
              <a:t>3</a:t>
            </a:fld>
            <a:endParaRPr lang="en-US"/>
          </a:p>
        </p:txBody>
      </p:sp>
    </p:spTree>
    <p:extLst>
      <p:ext uri="{BB962C8B-B14F-4D97-AF65-F5344CB8AC3E}">
        <p14:creationId xmlns:p14="http://schemas.microsoft.com/office/powerpoint/2010/main" val="33682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 that it's fish scales that make some make-up shimmer? Tree-climbing goats also play a special role in the production of some hair care products! We all rely on biodiversity, which is the incredible variety of life on our planet. Without it, we wouldn't have many of the things we love and use every day, such as cosmetics. Explore more about biodiversity and why it's important that we do all we can to protect it. </a:t>
            </a:r>
          </a:p>
          <a:p>
            <a:endParaRPr lang="en-US" dirty="0">
              <a:cs typeface="Calibri"/>
            </a:endParaRPr>
          </a:p>
        </p:txBody>
      </p:sp>
      <p:sp>
        <p:nvSpPr>
          <p:cNvPr id="4" name="Slide Number Placeholder 3"/>
          <p:cNvSpPr>
            <a:spLocks noGrp="1"/>
          </p:cNvSpPr>
          <p:nvPr>
            <p:ph type="sldNum" sz="quarter" idx="5"/>
          </p:nvPr>
        </p:nvSpPr>
        <p:spPr/>
        <p:txBody>
          <a:bodyPr/>
          <a:lstStyle/>
          <a:p>
            <a:fld id="{3813E4B5-1030-4CA4-B1B5-BDAE7B8DEC7F}" type="slidenum">
              <a:rPr lang="en-US"/>
              <a:t>4</a:t>
            </a:fld>
            <a:endParaRPr lang="en-US"/>
          </a:p>
        </p:txBody>
      </p:sp>
    </p:spTree>
    <p:extLst>
      <p:ext uri="{BB962C8B-B14F-4D97-AF65-F5344CB8AC3E}">
        <p14:creationId xmlns:p14="http://schemas.microsoft.com/office/powerpoint/2010/main" val="4058284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pineapples, piranhas and poisonous beans have to do with your </a:t>
            </a:r>
            <a:r>
              <a:rPr lang="en-US" dirty="0" err="1"/>
              <a:t>favourite</a:t>
            </a:r>
            <a:r>
              <a:rPr lang="en-US" dirty="0"/>
              <a:t> footwear? We all rely on biodiversity, which is the incredible variety of life on our planet. Without it, we wouldn't have many of the things we love and use every day, such as trainers! Explore more about biodiversity and why it's important that we do all we can to protect it.</a:t>
            </a:r>
          </a:p>
        </p:txBody>
      </p:sp>
      <p:sp>
        <p:nvSpPr>
          <p:cNvPr id="4" name="Slide Number Placeholder 3"/>
          <p:cNvSpPr>
            <a:spLocks noGrp="1"/>
          </p:cNvSpPr>
          <p:nvPr>
            <p:ph type="sldNum" sz="quarter" idx="5"/>
          </p:nvPr>
        </p:nvSpPr>
        <p:spPr/>
        <p:txBody>
          <a:bodyPr/>
          <a:lstStyle/>
          <a:p>
            <a:fld id="{3813E4B5-1030-4CA4-B1B5-BDAE7B8DEC7F}" type="slidenum">
              <a:rPr lang="en-US"/>
              <a:t>5</a:t>
            </a:fld>
            <a:endParaRPr lang="en-US"/>
          </a:p>
        </p:txBody>
      </p:sp>
    </p:spTree>
    <p:extLst>
      <p:ext uri="{BB962C8B-B14F-4D97-AF65-F5344CB8AC3E}">
        <p14:creationId xmlns:p14="http://schemas.microsoft.com/office/powerpoint/2010/main" val="366665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a fan of chocolate ice cream, did you know that you have seaweed and tiny flies to thank for it? This chilly treat wouldn't be the same without them. We all rely on biodiversity, which is the incredible variety of life on our planet. Without it, we wouldn't have many of the things we love, such as ice cream! Explore more about biodiversity and why it's important that we do all we can to protect it.</a:t>
            </a:r>
          </a:p>
        </p:txBody>
      </p:sp>
      <p:sp>
        <p:nvSpPr>
          <p:cNvPr id="4" name="Slide Number Placeholder 3"/>
          <p:cNvSpPr>
            <a:spLocks noGrp="1"/>
          </p:cNvSpPr>
          <p:nvPr>
            <p:ph type="sldNum" sz="quarter" idx="5"/>
          </p:nvPr>
        </p:nvSpPr>
        <p:spPr/>
        <p:txBody>
          <a:bodyPr/>
          <a:lstStyle/>
          <a:p>
            <a:fld id="{3813E4B5-1030-4CA4-B1B5-BDAE7B8DEC7F}" type="slidenum">
              <a:rPr lang="en-US"/>
              <a:t>6</a:t>
            </a:fld>
            <a:endParaRPr lang="en-US"/>
          </a:p>
        </p:txBody>
      </p:sp>
    </p:spTree>
    <p:extLst>
      <p:ext uri="{BB962C8B-B14F-4D97-AF65-F5344CB8AC3E}">
        <p14:creationId xmlns:p14="http://schemas.microsoft.com/office/powerpoint/2010/main" val="145888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word biodiversity is a contraction of 'biological diversity'. The concept is broad and complex, but that complexity is what makes Earth a perfect place for humans to live.</a:t>
            </a:r>
            <a:endParaRPr lang="en-US" dirty="0"/>
          </a:p>
        </p:txBody>
      </p:sp>
      <p:sp>
        <p:nvSpPr>
          <p:cNvPr id="4" name="Slide Number Placeholder 3"/>
          <p:cNvSpPr>
            <a:spLocks noGrp="1"/>
          </p:cNvSpPr>
          <p:nvPr>
            <p:ph type="sldNum" sz="quarter" idx="5"/>
          </p:nvPr>
        </p:nvSpPr>
        <p:spPr/>
        <p:txBody>
          <a:bodyPr/>
          <a:lstStyle/>
          <a:p>
            <a:fld id="{3813E4B5-1030-4CA4-B1B5-BDAE7B8DEC7F}" type="slidenum">
              <a:t>8</a:t>
            </a:fld>
            <a:endParaRPr lang="en-US"/>
          </a:p>
        </p:txBody>
      </p:sp>
    </p:spTree>
    <p:extLst>
      <p:ext uri="{BB962C8B-B14F-4D97-AF65-F5344CB8AC3E}">
        <p14:creationId xmlns:p14="http://schemas.microsoft.com/office/powerpoint/2010/main" val="3582908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Nature needs to be able to cope with change. Different animals and plants in a habitat help to make that place stable and sustainable. Small changes will have fewer effects, allowing it to keep providing us with what we need.</a:t>
            </a:r>
            <a:endParaRPr lang="en-US" dirty="0"/>
          </a:p>
        </p:txBody>
      </p:sp>
      <p:sp>
        <p:nvSpPr>
          <p:cNvPr id="4" name="Slide Number Placeholder 3"/>
          <p:cNvSpPr>
            <a:spLocks noGrp="1"/>
          </p:cNvSpPr>
          <p:nvPr>
            <p:ph type="sldNum" sz="quarter" idx="5"/>
          </p:nvPr>
        </p:nvSpPr>
        <p:spPr/>
        <p:txBody>
          <a:bodyPr/>
          <a:lstStyle/>
          <a:p>
            <a:fld id="{3813E4B5-1030-4CA4-B1B5-BDAE7B8DEC7F}" type="slidenum">
              <a:t>9</a:t>
            </a:fld>
            <a:endParaRPr lang="en-US"/>
          </a:p>
        </p:txBody>
      </p:sp>
    </p:spTree>
    <p:extLst>
      <p:ext uri="{BB962C8B-B14F-4D97-AF65-F5344CB8AC3E}">
        <p14:creationId xmlns:p14="http://schemas.microsoft.com/office/powerpoint/2010/main" val="387671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the Amazon rainforest very species-rich as it is home to over 10 million different species. In contrast, the Sahara Desert is far less rich, with just a few thousand species. About 1.5 million species have been described by scientists, and most of them are insects. But it is thought that there are millions more sharing our planet with us.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813E4B5-1030-4CA4-B1B5-BDAE7B8DEC7F}" type="slidenum">
              <a:t>11</a:t>
            </a:fld>
            <a:endParaRPr lang="en-US"/>
          </a:p>
        </p:txBody>
      </p:sp>
    </p:spTree>
    <p:extLst>
      <p:ext uri="{BB962C8B-B14F-4D97-AF65-F5344CB8AC3E}">
        <p14:creationId xmlns:p14="http://schemas.microsoft.com/office/powerpoint/2010/main" val="359684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D6AC-B022-4D48-B756-084C62B1F3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81DE00-8AE5-493B-B13F-C88B6222E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0308FA-5DF6-4C02-959E-23FA1E6CEB2C}"/>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54276C74-58E5-47E6-BD5D-C667242333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89B3E-1EDC-417C-BA13-6DC20976DBAF}"/>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06467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8A3D-3F1F-47A2-88F8-04BDFC63AF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62FF67-72C6-4B7F-B0C7-A293FA03E5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985861-54FC-484D-B51B-5AD81B07A429}"/>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ECF4B545-CCD8-4035-81DB-8BE92AFCDC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AF05D5-8E53-4900-AED6-21CC1D865CE3}"/>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382001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3A6F33-E62F-4D41-A2E4-40A7611A5E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3D3FDE-6A20-4F5B-ABA2-08CD8A3C1F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2DFB8A-C225-4070-9CEC-E92D613F9E75}"/>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2DF501C1-F0CD-4719-B364-3D69F61860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F79E7-27D2-4B6B-970C-13011676731B}"/>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345446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D35A-581E-47D6-9FD0-84C1ABADFE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03CD9E-BCFC-418B-8857-1DD11B34D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D0D9C6-4095-450D-A504-CBEC6CB2C906}"/>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DE868464-81DA-4AB0-AB66-26B4F8BFD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4EBC4A-1ABA-4DC9-A459-29AC3EA5E74E}"/>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808918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65EC-5A65-4822-AE15-38537EEDBE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885ACC-F3A3-4A49-B956-A45C003D28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3D18F5-8017-4681-B20D-B137C35DD6F0}"/>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01C9EA40-6DA8-4098-A4FD-2CD12E48F0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F427C0-2018-48B6-90BF-20D6A44809FF}"/>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451390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567A-0EE4-44A8-82CE-E2A99E3FC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F455D7-6920-4CD5-8F48-70AE672013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25CBB-ED33-4DDB-A118-6E09E3AD2323}"/>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A4EC68D3-6936-4337-A0AD-4E31947984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DC850E-5164-4EAA-961C-2D972C9D1F0B}"/>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711213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CB1F-82BB-4E5B-BDAF-9367844D37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8D1F26-E4E8-4556-BD6C-079316723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DAEBEE-42A2-44D3-9625-5CD6795593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01C107-D551-48C8-845C-0456C78D5848}"/>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6" name="Footer Placeholder 5">
            <a:extLst>
              <a:ext uri="{FF2B5EF4-FFF2-40B4-BE49-F238E27FC236}">
                <a16:creationId xmlns:a16="http://schemas.microsoft.com/office/drawing/2014/main" id="{CD50C475-F08F-4DB7-9BAD-61239FC2AB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9947DE-92F1-4726-B340-AE891921B865}"/>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640581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016A-8CF4-43FA-8DC1-5D9CD7A70D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CA90C3-843C-429D-A648-7D8BD1EA5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2C30F3-3BB3-4202-A0ED-38FF592C3A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9D3D21-DFBF-4398-8A56-BE2F02836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0350B-5916-4AB4-8799-F0FF634437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D8C040-2200-4651-89EB-82B857F28701}"/>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8" name="Footer Placeholder 7">
            <a:extLst>
              <a:ext uri="{FF2B5EF4-FFF2-40B4-BE49-F238E27FC236}">
                <a16:creationId xmlns:a16="http://schemas.microsoft.com/office/drawing/2014/main" id="{790DB7F9-37EF-4190-BAD8-FACD0CD1FD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F8D1B0-754F-4B71-8834-C1B1A9FEA702}"/>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2062103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1C51-0290-4D4E-89C9-E2DB4C6429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B673CF-C2A3-48CA-8047-0073EAC255DB}"/>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4" name="Footer Placeholder 3">
            <a:extLst>
              <a:ext uri="{FF2B5EF4-FFF2-40B4-BE49-F238E27FC236}">
                <a16:creationId xmlns:a16="http://schemas.microsoft.com/office/drawing/2014/main" id="{645A275F-2C62-41DB-9764-7798CD44F4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6D3AB2-FE7A-445C-B12C-90658CB87AA1}"/>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2611791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4C0C4-10E4-4913-9440-9EA37B3B4F0A}"/>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3" name="Footer Placeholder 2">
            <a:extLst>
              <a:ext uri="{FF2B5EF4-FFF2-40B4-BE49-F238E27FC236}">
                <a16:creationId xmlns:a16="http://schemas.microsoft.com/office/drawing/2014/main" id="{0092E52C-82A3-425A-B30C-4B7A07A945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CA18F1-4942-4C1D-8C3B-FB57771F7A16}"/>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3114126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3FF4-188F-48D5-9DE5-7AAB11789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50A8D1F-0EA4-4FC4-B3B9-2FFFC14AE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29EFB4-32D9-4F46-A881-851E88A36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3E95E-D69C-45C0-9326-3AE3DE3194B1}"/>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6" name="Footer Placeholder 5">
            <a:extLst>
              <a:ext uri="{FF2B5EF4-FFF2-40B4-BE49-F238E27FC236}">
                <a16:creationId xmlns:a16="http://schemas.microsoft.com/office/drawing/2014/main" id="{F191BC37-5E57-4A9B-920F-E754F589B0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BB68B2-2820-40B2-AA49-FCF177DE5915}"/>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288225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4B92-589D-4CA3-B412-8B87EB89E7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5B0EE4-E17B-456D-AC42-D60F395939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A7D3E7-2DBC-453E-BAF0-4504ED1B0363}"/>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AB55E9B8-3CB1-4090-AD82-E5866F0C0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6ADA0-28FB-439C-8924-8912DD127B5A}"/>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2679485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8A90-C96A-420A-B154-918316859E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A9F298-8621-42F4-94E8-249CF714F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8F822B5-40B3-4C08-AB8D-24DEE8D80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4C7A9-51E3-403C-8384-9607A5AF071C}"/>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6" name="Footer Placeholder 5">
            <a:extLst>
              <a:ext uri="{FF2B5EF4-FFF2-40B4-BE49-F238E27FC236}">
                <a16:creationId xmlns:a16="http://schemas.microsoft.com/office/drawing/2014/main" id="{0077655C-D6AF-4219-8F1A-E318948E58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E3B65A-A15F-4F28-8A39-3908EFDC2BA0}"/>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548747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0479-EF0D-44E6-A257-B0A3009EC6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90DDBD-40F9-4D62-9753-BCCAA99FDE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09A32D-28AD-46B8-B6CB-38B8934067F6}"/>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76E48330-5A81-4F54-A6A3-08A42D1D87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03B8A2-8984-4E24-AD45-17E074C4BC42}"/>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97889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E1DBC-6AC1-40CC-B81E-6882BA15B4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0A020E-FC9F-4376-8A11-14559791FA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04F3D7-90B0-4E7A-ABAB-798187767AC0}"/>
              </a:ext>
            </a:extLst>
          </p:cNvPr>
          <p:cNvSpPr>
            <a:spLocks noGrp="1"/>
          </p:cNvSpPr>
          <p:nvPr>
            <p:ph type="dt" sz="half" idx="10"/>
          </p:nvPr>
        </p:nvSpPr>
        <p:spPr/>
        <p:txBody>
          <a:body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EF718FDB-D33D-458B-84CB-4C73B4492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950D77-4C77-4F90-B1BC-A45E5C67A86B}"/>
              </a:ext>
            </a:extLst>
          </p:cNvPr>
          <p:cNvSpPr>
            <a:spLocks noGrp="1"/>
          </p:cNvSpPr>
          <p:nvPr>
            <p:ph type="sldNum" sz="quarter" idx="12"/>
          </p:nvPr>
        </p:nvSpPr>
        <p:spPr/>
        <p:txBody>
          <a:bodyPr/>
          <a:lstStyle/>
          <a:p>
            <a:fld id="{C779500D-A1A7-445F-BA7C-6B020BEDE2F0}" type="slidenum">
              <a:rPr lang="en-GB" smtClean="0"/>
              <a:t>‹#›</a:t>
            </a:fld>
            <a:endParaRPr lang="en-GB"/>
          </a:p>
        </p:txBody>
      </p:sp>
    </p:spTree>
    <p:extLst>
      <p:ext uri="{BB962C8B-B14F-4D97-AF65-F5344CB8AC3E}">
        <p14:creationId xmlns:p14="http://schemas.microsoft.com/office/powerpoint/2010/main" val="120735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C943-4A22-437A-BAC0-A171DA487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CEA11D-F4B1-4D71-9F9F-53F2FDDD71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33E3B4-1B68-4ACC-B50D-73BFCF039D95}"/>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4EDBD717-B01F-4D7C-BEC1-D27A330CF8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1AACE8-8DC8-43FE-9848-87923A375EC5}"/>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135577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C6BA-5D56-4DDD-9D8E-EA0B2EE837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6FC784-E2BA-437D-8A04-B578D68FA4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AB2241-9AA6-422E-956F-19A2471C6E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4CAA36-B802-4AE3-8C28-DD35D23BFBCB}"/>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6" name="Footer Placeholder 5">
            <a:extLst>
              <a:ext uri="{FF2B5EF4-FFF2-40B4-BE49-F238E27FC236}">
                <a16:creationId xmlns:a16="http://schemas.microsoft.com/office/drawing/2014/main" id="{4C8CD8CF-CB93-4CB9-B94F-077F903DA5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10D48F-2A22-49BA-B495-0A9CF440B3D2}"/>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8962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B8B0-26BA-495F-98B7-5F11E167BF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B07722-8B44-45F3-BD02-82DF27B88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51BBBB-ABF0-49DA-B2E6-1155E89B22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2162B8-3E5F-4423-87F5-26413C32AA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72BF39-6F3B-444C-B1F7-AA0C30AA31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F106BC-6DA7-4F6D-AF08-F1D7887D8C89}"/>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8" name="Footer Placeholder 7">
            <a:extLst>
              <a:ext uri="{FF2B5EF4-FFF2-40B4-BE49-F238E27FC236}">
                <a16:creationId xmlns:a16="http://schemas.microsoft.com/office/drawing/2014/main" id="{E06A75F8-B508-475C-8188-E50758F080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93BE46-A923-4EF1-B57F-8282E418AE1A}"/>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58375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2137-0D03-43B4-A787-2D907A136F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9024D7-FD99-4E46-811F-734CE9F43C60}"/>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4" name="Footer Placeholder 3">
            <a:extLst>
              <a:ext uri="{FF2B5EF4-FFF2-40B4-BE49-F238E27FC236}">
                <a16:creationId xmlns:a16="http://schemas.microsoft.com/office/drawing/2014/main" id="{B3E1A395-3909-4820-8A7A-9209C36293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331533B-2D03-47E4-B2EB-660008B4E216}"/>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15361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0BF42-A17D-4A5F-B6D8-6DCBE9E7C151}"/>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3" name="Footer Placeholder 2">
            <a:extLst>
              <a:ext uri="{FF2B5EF4-FFF2-40B4-BE49-F238E27FC236}">
                <a16:creationId xmlns:a16="http://schemas.microsoft.com/office/drawing/2014/main" id="{B7A6CA2D-0A5A-48E6-B457-1F171B70B3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C449E3-3E0D-469C-B313-FAE9228022D0}"/>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161434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CDDA-D339-4085-B641-80CD62BA6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D8B06-6B84-4FF7-A804-F209B8915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ADDDC8-B7D1-4F32-8DC7-634553213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24670-264A-4320-B58D-BD24276DBE32}"/>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6" name="Footer Placeholder 5">
            <a:extLst>
              <a:ext uri="{FF2B5EF4-FFF2-40B4-BE49-F238E27FC236}">
                <a16:creationId xmlns:a16="http://schemas.microsoft.com/office/drawing/2014/main" id="{23633E30-0BFE-4293-B51E-F7ED19AF1D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10F9AE-ADF8-4FB5-B7A3-20E0C8ABD3B9}"/>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156472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1A5A-CB0A-4CA8-AEAF-467FD1F639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9F306C-2743-42C3-9A70-A12216673A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9E2358-FFF5-4A5D-A412-B876EC366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9AFF5-AFD0-4361-8A26-3B43CB8015E8}"/>
              </a:ext>
            </a:extLst>
          </p:cNvPr>
          <p:cNvSpPr>
            <a:spLocks noGrp="1"/>
          </p:cNvSpPr>
          <p:nvPr>
            <p:ph type="dt" sz="half" idx="10"/>
          </p:nvPr>
        </p:nvSpPr>
        <p:spPr/>
        <p:txBody>
          <a:bodyPr/>
          <a:lstStyle/>
          <a:p>
            <a:fld id="{F129C486-2CBC-4826-A4BF-C48F80A33439}" type="datetimeFigureOut">
              <a:rPr lang="en-GB" smtClean="0"/>
              <a:t>16/08/2022</a:t>
            </a:fld>
            <a:endParaRPr lang="en-GB"/>
          </a:p>
        </p:txBody>
      </p:sp>
      <p:sp>
        <p:nvSpPr>
          <p:cNvPr id="6" name="Footer Placeholder 5">
            <a:extLst>
              <a:ext uri="{FF2B5EF4-FFF2-40B4-BE49-F238E27FC236}">
                <a16:creationId xmlns:a16="http://schemas.microsoft.com/office/drawing/2014/main" id="{10E77C84-0FDB-4DDF-BE3B-C48AB11C38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473FE9-6677-4BBD-B97C-0E5168716AF2}"/>
              </a:ext>
            </a:extLst>
          </p:cNvPr>
          <p:cNvSpPr>
            <a:spLocks noGrp="1"/>
          </p:cNvSpPr>
          <p:nvPr>
            <p:ph type="sldNum" sz="quarter" idx="12"/>
          </p:nvPr>
        </p:nvSpPr>
        <p:spPr/>
        <p:txBody>
          <a:bodyPr/>
          <a:lstStyle/>
          <a:p>
            <a:fld id="{00F43157-448A-4093-A92F-555473E4DE8A}" type="slidenum">
              <a:rPr lang="en-GB" smtClean="0"/>
              <a:t>‹#›</a:t>
            </a:fld>
            <a:endParaRPr lang="en-GB"/>
          </a:p>
        </p:txBody>
      </p:sp>
    </p:spTree>
    <p:extLst>
      <p:ext uri="{BB962C8B-B14F-4D97-AF65-F5344CB8AC3E}">
        <p14:creationId xmlns:p14="http://schemas.microsoft.com/office/powerpoint/2010/main" val="4262407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A70A18-8E9F-4373-94B2-F75711A65A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E996D4-9191-4521-AFEE-633A6DC92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385A0-3DAA-4842-8546-81A6F91A2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9C486-2CBC-4826-A4BF-C48F80A33439}" type="datetimeFigureOut">
              <a:rPr lang="en-GB" smtClean="0"/>
              <a:t>16/08/2022</a:t>
            </a:fld>
            <a:endParaRPr lang="en-GB"/>
          </a:p>
        </p:txBody>
      </p:sp>
      <p:sp>
        <p:nvSpPr>
          <p:cNvPr id="5" name="Footer Placeholder 4">
            <a:extLst>
              <a:ext uri="{FF2B5EF4-FFF2-40B4-BE49-F238E27FC236}">
                <a16:creationId xmlns:a16="http://schemas.microsoft.com/office/drawing/2014/main" id="{A50D77CA-D202-4B53-ACD6-330BF0442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7EC1FC-586E-4740-8849-E53505406F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43157-448A-4093-A92F-555473E4DE8A}" type="slidenum">
              <a:rPr lang="en-GB" smtClean="0"/>
              <a:t>‹#›</a:t>
            </a:fld>
            <a:endParaRPr lang="en-GB"/>
          </a:p>
        </p:txBody>
      </p:sp>
    </p:spTree>
    <p:extLst>
      <p:ext uri="{BB962C8B-B14F-4D97-AF65-F5344CB8AC3E}">
        <p14:creationId xmlns:p14="http://schemas.microsoft.com/office/powerpoint/2010/main" val="2115922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5A927-9CD7-4109-AA68-8C67D4DCF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BEC719-8ADF-40F0-A738-8E1458AA3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6784B2-B072-4C8E-8651-B4E0BFF779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37528-662B-49A5-98A3-E053B3E869D5}" type="datetimeFigureOut">
              <a:rPr lang="en-GB" smtClean="0"/>
              <a:t>16/08/2022</a:t>
            </a:fld>
            <a:endParaRPr lang="en-GB"/>
          </a:p>
        </p:txBody>
      </p:sp>
      <p:sp>
        <p:nvSpPr>
          <p:cNvPr id="5" name="Footer Placeholder 4">
            <a:extLst>
              <a:ext uri="{FF2B5EF4-FFF2-40B4-BE49-F238E27FC236}">
                <a16:creationId xmlns:a16="http://schemas.microsoft.com/office/drawing/2014/main" id="{C93BB18C-23D8-48AA-BF1B-20E2E81604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72917C-D6DF-4433-A47C-8ED00D96E9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9500D-A1A7-445F-BA7C-6B020BEDE2F0}" type="slidenum">
              <a:rPr lang="en-GB" smtClean="0"/>
              <a:t>‹#›</a:t>
            </a:fld>
            <a:endParaRPr lang="en-GB"/>
          </a:p>
        </p:txBody>
      </p:sp>
    </p:spTree>
    <p:extLst>
      <p:ext uri="{BB962C8B-B14F-4D97-AF65-F5344CB8AC3E}">
        <p14:creationId xmlns:p14="http://schemas.microsoft.com/office/powerpoint/2010/main" val="883699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nhm.ac.uk/discover/news/2019/may/one-million-animals-and-plants-face-extinction.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nhm.ac.uk/discover/what-is-mass-extinction-and-are-we-facing-a-sixth-one.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hyperlink" Target="https://www.nhm.ac.uk/discover/news/2021/october/analysis-warns-global-biodiversity-is-below-safe-limit.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nhm.ac.uk/our-science/data/biodiversity-indicators/global-biodiversity-intactness-index.html" TargetMode="External"/><Relationship Id="rId5" Type="http://schemas.openxmlformats.org/officeDocument/2006/relationships/image" Target="../media/image18.png"/><Relationship Id="rId4" Type="http://schemas.openxmlformats.org/officeDocument/2006/relationships/hyperlink" Target="https://www.nhm.ac.uk/discover/tracking-and-predicting-biodiversity-damage.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nhm.ac.uk/discover/news/2018/december/towns-and-cities-benefit-the-same-animals-and-plants-everywhere.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www.nhm.ac.uk/discover/what-is-biodiversity.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nhm.ac.uk/discover/nine-ways-museum-scientists-are-protecting-our-planet.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nhm.ac.uk/our-science/departments-and-staff/core-research-labs/molecular-laboratories.html" TargetMode="External"/><Relationship Id="rId4" Type="http://schemas.openxmlformats.org/officeDocument/2006/relationships/hyperlink" Target="https://www.nhm.ac.uk/our-science/our-work/digital-collection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nhm.ac.uk/discover/anthropocene.html" TargetMode="External"/><Relationship Id="rId1" Type="http://schemas.openxmlformats.org/officeDocument/2006/relationships/slideLayout" Target="../slideLayouts/slideLayout7.xml"/><Relationship Id="rId4" Type="http://schemas.openxmlformats.org/officeDocument/2006/relationships/hyperlink" Target="https://www.nhm.ac.uk/visit/our-broken-planet.html"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2.jpeg"/><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20.xml"/><Relationship Id="rId2" Type="http://schemas.openxmlformats.org/officeDocument/2006/relationships/notesSlide" Target="../notesSlides/notesSlide2.xml"/><Relationship Id="rId16" Type="http://schemas.openxmlformats.org/officeDocument/2006/relationships/slide" Target="slide18.xml"/><Relationship Id="rId1" Type="http://schemas.openxmlformats.org/officeDocument/2006/relationships/slideLayout" Target="../slideLayouts/slideLayout1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6.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4.xml"/></Relationships>
</file>

<file path=ppt/slides/_rels/slide20.xml.rels><?xml version="1.0" encoding="UTF-8" standalone="yes"?>
<Relationships xmlns="http://schemas.openxmlformats.org/package/2006/relationships"><Relationship Id="rId8" Type="http://schemas.openxmlformats.org/officeDocument/2006/relationships/hyperlink" Target="https://www.nhm.ac.uk/discover/news/2019/february/the-world-s-insect-populations-are-plummeting-everywhere-we-look.html" TargetMode="External"/><Relationship Id="rId3" Type="http://schemas.openxmlformats.org/officeDocument/2006/relationships/hyperlink" Target="https://www.nhm.ac.uk/our-science/our-work/biodiversity.html" TargetMode="External"/><Relationship Id="rId7" Type="http://schemas.openxmlformats.org/officeDocument/2006/relationships/hyperlink" Target="https://www.nhm.ac.uk/discover/news/2019/october/the-state-of-nature-41-percent-of-the-uks-species-have-declined.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nhm.ac.uk/take-part/centre-for-uk-biodiversity.html" TargetMode="External"/><Relationship Id="rId5" Type="http://schemas.openxmlformats.org/officeDocument/2006/relationships/hyperlink" Target="https://www.nhm.ac.uk/our-science/data/biodiversity-indicators.html" TargetMode="External"/><Relationship Id="rId4" Type="http://schemas.openxmlformats.org/officeDocument/2006/relationships/hyperlink" Target="https://www.nhm.ac.uk/visit/our-broken-planet.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youtube.com/watch?v=XTC4qiXd36Q"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9pDYG5_SPC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RqJfHr6-b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CjoOc54pH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hm.ac.uk/discover/biodiversity/act"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C17E6D6-37FF-4607-806B-C746FE5EA51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86337" y="5606885"/>
            <a:ext cx="2219325" cy="1209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83ED84D-3F11-431A-861A-6E9E76B334B8}"/>
              </a:ext>
            </a:extLst>
          </p:cNvPr>
          <p:cNvSpPr txBox="1"/>
          <p:nvPr/>
        </p:nvSpPr>
        <p:spPr>
          <a:xfrm>
            <a:off x="1074056" y="2671769"/>
            <a:ext cx="10043885" cy="769441"/>
          </a:xfrm>
          <a:prstGeom prst="rect">
            <a:avLst/>
          </a:prstGeom>
          <a:noFill/>
        </p:spPr>
        <p:txBody>
          <a:bodyPr wrap="square" lIns="91440" tIns="45720" rIns="91440" bIns="45720" rtlCol="0" anchor="t">
            <a:spAutoFit/>
          </a:bodyPr>
          <a:lstStyle/>
          <a:p>
            <a:pPr algn="ctr"/>
            <a:r>
              <a:rPr lang="en-GB" sz="4400" b="1" dirty="0">
                <a:latin typeface="Arial"/>
                <a:ea typeface="+mn-lt"/>
                <a:cs typeface="+mn-lt"/>
              </a:rPr>
              <a:t>What is biodiversity?</a:t>
            </a:r>
            <a:endParaRPr lang="en-US" b="1">
              <a:latin typeface="Calibri" panose="020F0502020204030204"/>
              <a:cs typeface="Calibri" panose="020F0502020204030204"/>
            </a:endParaRPr>
          </a:p>
        </p:txBody>
      </p:sp>
      <p:pic>
        <p:nvPicPr>
          <p:cNvPr id="2" name="Picture 1">
            <a:extLst>
              <a:ext uri="{FF2B5EF4-FFF2-40B4-BE49-F238E27FC236}">
                <a16:creationId xmlns:a16="http://schemas.microsoft.com/office/drawing/2014/main" id="{8422744F-B6CE-CC40-65DB-974BB186CC48}"/>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t="-419"/>
          <a:stretch/>
        </p:blipFill>
        <p:spPr>
          <a:xfrm>
            <a:off x="0" y="-43132"/>
            <a:ext cx="1541072" cy="6901094"/>
          </a:xfrm>
          <a:prstGeom prst="rect">
            <a:avLst/>
          </a:prstGeom>
        </p:spPr>
      </p:pic>
      <p:pic>
        <p:nvPicPr>
          <p:cNvPr id="8" name="Picture 7">
            <a:extLst>
              <a:ext uri="{FF2B5EF4-FFF2-40B4-BE49-F238E27FC236}">
                <a16:creationId xmlns:a16="http://schemas.microsoft.com/office/drawing/2014/main" id="{B473C92C-079B-D46A-8BDA-1A036371411B}"/>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t="-419"/>
          <a:stretch/>
        </p:blipFill>
        <p:spPr>
          <a:xfrm>
            <a:off x="10696755" y="-43133"/>
            <a:ext cx="1541072" cy="6901094"/>
          </a:xfrm>
          <a:prstGeom prst="rect">
            <a:avLst/>
          </a:prstGeom>
        </p:spPr>
      </p:pic>
    </p:spTree>
    <p:extLst>
      <p:ext uri="{BB962C8B-B14F-4D97-AF65-F5344CB8AC3E}">
        <p14:creationId xmlns:p14="http://schemas.microsoft.com/office/powerpoint/2010/main" val="397726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381646" y="1387803"/>
            <a:ext cx="11366525" cy="2308324"/>
          </a:xfrm>
          <a:prstGeom prst="rect">
            <a:avLst/>
          </a:prstGeom>
          <a:noFill/>
        </p:spPr>
        <p:txBody>
          <a:bodyPr wrap="square" lIns="91440" tIns="45720" rIns="91440" bIns="45720" anchor="t">
            <a:spAutoFit/>
          </a:bodyPr>
          <a:lstStyle/>
          <a:p>
            <a:r>
              <a:rPr lang="en-GB" sz="2400" dirty="0">
                <a:latin typeface="Arial"/>
                <a:cs typeface="Arial"/>
              </a:rPr>
              <a:t>The</a:t>
            </a:r>
            <a:r>
              <a:rPr lang="en-GB" sz="2400" b="1" dirty="0">
                <a:latin typeface="Arial"/>
                <a:cs typeface="Arial"/>
              </a:rPr>
              <a:t> benefits </a:t>
            </a:r>
            <a:r>
              <a:rPr lang="en-GB" sz="2400" dirty="0">
                <a:latin typeface="Arial"/>
                <a:cs typeface="Arial"/>
              </a:rPr>
              <a:t>biodiversity brings are called </a:t>
            </a:r>
            <a:r>
              <a:rPr lang="en-GB" sz="2400" b="1" dirty="0">
                <a:latin typeface="Arial"/>
                <a:cs typeface="Arial"/>
              </a:rPr>
              <a:t>ecosystem services</a:t>
            </a:r>
            <a:r>
              <a:rPr lang="en-GB" sz="2400" dirty="0">
                <a:latin typeface="Arial"/>
                <a:cs typeface="Arial"/>
              </a:rPr>
              <a:t>. Biodiversity keeps us all alive, but it also helps to make our lives healthy and safe.</a:t>
            </a:r>
          </a:p>
          <a:p>
            <a:endParaRPr lang="en-GB" sz="2400" dirty="0">
              <a:latin typeface="Arial"/>
              <a:cs typeface="Arial"/>
            </a:endParaRPr>
          </a:p>
          <a:p>
            <a:r>
              <a:rPr lang="en-GB" sz="2400" dirty="0">
                <a:latin typeface="Arial"/>
                <a:cs typeface="Arial"/>
              </a:rPr>
              <a:t>Ecosystem services include forests that diminish floods, coastlines that protect us from changing sea levels, wetlands that regulate pollution and parks that ease our anxiety</a:t>
            </a:r>
            <a:r>
              <a:rPr lang="en-GB" sz="2400" dirty="0">
                <a:latin typeface="Elysio-Medium"/>
              </a:rPr>
              <a:t>.</a:t>
            </a:r>
          </a:p>
        </p:txBody>
      </p:sp>
      <p:sp>
        <p:nvSpPr>
          <p:cNvPr id="5" name="TextBox 4">
            <a:extLst>
              <a:ext uri="{FF2B5EF4-FFF2-40B4-BE49-F238E27FC236}">
                <a16:creationId xmlns:a16="http://schemas.microsoft.com/office/drawing/2014/main" id="{40C91163-ED09-4290-AA85-390067FE9DD3}"/>
              </a:ext>
            </a:extLst>
          </p:cNvPr>
          <p:cNvSpPr txBox="1"/>
          <p:nvPr/>
        </p:nvSpPr>
        <p:spPr>
          <a:xfrm>
            <a:off x="2261917" y="277897"/>
            <a:ext cx="7581900"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Ecosystem services</a:t>
            </a:r>
          </a:p>
        </p:txBody>
      </p:sp>
      <p:pic>
        <p:nvPicPr>
          <p:cNvPr id="2" name="Picture 1">
            <a:extLst>
              <a:ext uri="{FF2B5EF4-FFF2-40B4-BE49-F238E27FC236}">
                <a16:creationId xmlns:a16="http://schemas.microsoft.com/office/drawing/2014/main" id="{827C3532-0AA0-4703-A71A-4C1145BE4B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9392" y="4316035"/>
            <a:ext cx="3240430" cy="2094931"/>
          </a:xfrm>
          <a:prstGeom prst="rect">
            <a:avLst/>
          </a:prstGeom>
        </p:spPr>
      </p:pic>
      <p:pic>
        <p:nvPicPr>
          <p:cNvPr id="7" name="Picture 6" descr="A small pond surrounded by trees&#10;&#10;Description automatically generated with low confidence">
            <a:extLst>
              <a:ext uri="{FF2B5EF4-FFF2-40B4-BE49-F238E27FC236}">
                <a16:creationId xmlns:a16="http://schemas.microsoft.com/office/drawing/2014/main" id="{5BE9EA3A-4157-463C-B765-110887239C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1310" y="4316034"/>
            <a:ext cx="3724777" cy="2094931"/>
          </a:xfrm>
          <a:prstGeom prst="rect">
            <a:avLst/>
          </a:prstGeom>
        </p:spPr>
      </p:pic>
      <p:pic>
        <p:nvPicPr>
          <p:cNvPr id="8" name="Picture 7">
            <a:extLst>
              <a:ext uri="{FF2B5EF4-FFF2-40B4-BE49-F238E27FC236}">
                <a16:creationId xmlns:a16="http://schemas.microsoft.com/office/drawing/2014/main" id="{2DBB30C9-EFA0-42F2-979B-C4A0B0938D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537" y="4315778"/>
            <a:ext cx="3724777" cy="2095187"/>
          </a:xfrm>
          <a:prstGeom prst="rect">
            <a:avLst/>
          </a:prstGeom>
        </p:spPr>
      </p:pic>
    </p:spTree>
    <p:extLst>
      <p:ext uri="{BB962C8B-B14F-4D97-AF65-F5344CB8AC3E}">
        <p14:creationId xmlns:p14="http://schemas.microsoft.com/office/powerpoint/2010/main" val="330166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05547" y="1262998"/>
            <a:ext cx="11424035" cy="2308324"/>
          </a:xfrm>
          <a:prstGeom prst="rect">
            <a:avLst/>
          </a:prstGeom>
          <a:noFill/>
        </p:spPr>
        <p:txBody>
          <a:bodyPr wrap="square" lIns="91440" tIns="45720" rIns="91440" bIns="45720" anchor="t">
            <a:spAutoFit/>
          </a:bodyPr>
          <a:lstStyle/>
          <a:p>
            <a:r>
              <a:rPr lang="en-GB" sz="2400" dirty="0">
                <a:latin typeface="Arial"/>
                <a:cs typeface="Aharoni"/>
              </a:rPr>
              <a:t>When we talk about biodiversity, we often talk about species richness as well. Species richness is the </a:t>
            </a:r>
            <a:r>
              <a:rPr lang="en-GB" sz="2400" b="1" dirty="0">
                <a:latin typeface="Arial"/>
                <a:cs typeface="Aharoni"/>
              </a:rPr>
              <a:t>number of different species in an area</a:t>
            </a:r>
            <a:r>
              <a:rPr lang="en-GB" sz="2400" dirty="0">
                <a:latin typeface="Arial"/>
                <a:cs typeface="Aharoni"/>
              </a:rPr>
              <a:t>, a way of measuring biodiversity.</a:t>
            </a:r>
          </a:p>
          <a:p>
            <a:endParaRPr lang="en-GB" sz="2400" dirty="0">
              <a:latin typeface="Arial"/>
              <a:cs typeface="Aharoni"/>
            </a:endParaRPr>
          </a:p>
          <a:p>
            <a:r>
              <a:rPr lang="en-GB" sz="2400" dirty="0">
                <a:latin typeface="Arial"/>
                <a:cs typeface="Aharoni"/>
              </a:rPr>
              <a:t>Studying species richness helps us to understand the differences between places and areas. </a:t>
            </a:r>
          </a:p>
        </p:txBody>
      </p:sp>
      <p:sp>
        <p:nvSpPr>
          <p:cNvPr id="5" name="TextBox 4">
            <a:extLst>
              <a:ext uri="{FF2B5EF4-FFF2-40B4-BE49-F238E27FC236}">
                <a16:creationId xmlns:a16="http://schemas.microsoft.com/office/drawing/2014/main" id="{40C91163-ED09-4290-AA85-390067FE9DD3}"/>
              </a:ext>
            </a:extLst>
          </p:cNvPr>
          <p:cNvSpPr txBox="1"/>
          <p:nvPr/>
        </p:nvSpPr>
        <p:spPr>
          <a:xfrm>
            <a:off x="1180850" y="234764"/>
            <a:ext cx="9815920"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Biodiversity and species richness</a:t>
            </a:r>
          </a:p>
        </p:txBody>
      </p:sp>
      <p:sp>
        <p:nvSpPr>
          <p:cNvPr id="7" name="TextBox 6">
            <a:extLst>
              <a:ext uri="{FF2B5EF4-FFF2-40B4-BE49-F238E27FC236}">
                <a16:creationId xmlns:a16="http://schemas.microsoft.com/office/drawing/2014/main" id="{E05948A7-F37D-4932-A2E3-2C46930AAFCA}"/>
              </a:ext>
            </a:extLst>
          </p:cNvPr>
          <p:cNvSpPr txBox="1"/>
          <p:nvPr/>
        </p:nvSpPr>
        <p:spPr>
          <a:xfrm>
            <a:off x="199291" y="5410423"/>
            <a:ext cx="4252015" cy="1200329"/>
          </a:xfrm>
          <a:prstGeom prst="rect">
            <a:avLst/>
          </a:prstGeom>
          <a:noFill/>
        </p:spPr>
        <p:txBody>
          <a:bodyPr wrap="square" lIns="91440" tIns="45720" rIns="91440" bIns="45720" rtlCol="0" anchor="t">
            <a:spAutoFit/>
          </a:bodyPr>
          <a:lstStyle/>
          <a:p>
            <a:r>
              <a:rPr lang="en-GB" b="1" dirty="0">
                <a:latin typeface="Arial"/>
                <a:cs typeface="Aharoni"/>
              </a:rPr>
              <a:t>Contour feathers and tail coverts from several species of birds. These specimens are held in the Museum collection. </a:t>
            </a:r>
          </a:p>
        </p:txBody>
      </p:sp>
      <p:pic>
        <p:nvPicPr>
          <p:cNvPr id="4" name="Picture 5">
            <a:extLst>
              <a:ext uri="{FF2B5EF4-FFF2-40B4-BE49-F238E27FC236}">
                <a16:creationId xmlns:a16="http://schemas.microsoft.com/office/drawing/2014/main" id="{E9FEDBE4-E517-411D-8183-F7EE915020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3453" y="3481827"/>
            <a:ext cx="3575267" cy="3195131"/>
          </a:xfrm>
          <a:prstGeom prst="rect">
            <a:avLst/>
          </a:prstGeom>
        </p:spPr>
      </p:pic>
    </p:spTree>
    <p:extLst>
      <p:ext uri="{BB962C8B-B14F-4D97-AF65-F5344CB8AC3E}">
        <p14:creationId xmlns:p14="http://schemas.microsoft.com/office/powerpoint/2010/main" val="72163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05548" y="2216447"/>
            <a:ext cx="11395280" cy="3416320"/>
          </a:xfrm>
          <a:prstGeom prst="rect">
            <a:avLst/>
          </a:prstGeom>
          <a:noFill/>
        </p:spPr>
        <p:txBody>
          <a:bodyPr wrap="square" lIns="91440" tIns="45720" rIns="91440" bIns="45720" anchor="t">
            <a:spAutoFit/>
          </a:bodyPr>
          <a:lstStyle/>
          <a:p>
            <a:r>
              <a:rPr lang="en-GB" sz="2400" b="0" i="0" dirty="0">
                <a:effectLst/>
                <a:latin typeface="Arial"/>
                <a:cs typeface="Arial"/>
              </a:rPr>
              <a:t>Overall biodiversity loss can speed up extinction. </a:t>
            </a:r>
            <a:r>
              <a:rPr lang="en-GB" sz="2400" b="1" i="0" u="sng" dirty="0">
                <a:effectLst/>
                <a:latin typeface="Arial"/>
                <a:cs typeface="Arial"/>
                <a:hlinkClick r:id="rId3">
                  <a:extLst>
                    <a:ext uri="{A12FA001-AC4F-418D-AE19-62706E023703}">
                      <ahyp:hlinkClr xmlns:ahyp="http://schemas.microsoft.com/office/drawing/2018/hyperlinkcolor" val="tx"/>
                    </a:ext>
                  </a:extLst>
                </a:hlinkClick>
              </a:rPr>
              <a:t>More and more animals and plants are facing an uncertain future</a:t>
            </a:r>
            <a:r>
              <a:rPr lang="en-GB" sz="2400" b="0" i="0" dirty="0">
                <a:effectLst/>
                <a:latin typeface="Arial"/>
                <a:cs typeface="Arial"/>
              </a:rPr>
              <a:t>.</a:t>
            </a:r>
          </a:p>
          <a:p>
            <a:pPr algn="l"/>
            <a:endParaRPr lang="en-GB" sz="2400" b="0" i="0" dirty="0">
              <a:effectLst/>
              <a:latin typeface="Arial"/>
              <a:cs typeface="Arial"/>
            </a:endParaRPr>
          </a:p>
          <a:p>
            <a:r>
              <a:rPr lang="en-GB" sz="2400" b="0" i="0" dirty="0">
                <a:effectLst/>
                <a:latin typeface="Arial"/>
                <a:cs typeface="Arial"/>
              </a:rPr>
              <a:t>Currently, more than 30,000 species are listed as threatened with extinction, which is 27% of all assessed species.</a:t>
            </a:r>
          </a:p>
          <a:p>
            <a:pPr algn="l"/>
            <a:endParaRPr lang="en-GB" sz="2400" b="0" i="0" dirty="0">
              <a:effectLst/>
              <a:latin typeface="Arial"/>
              <a:cs typeface="Arial"/>
            </a:endParaRPr>
          </a:p>
          <a:p>
            <a:r>
              <a:rPr lang="en-GB" sz="2400" b="0" i="0" dirty="0">
                <a:effectLst/>
                <a:latin typeface="Arial"/>
                <a:cs typeface="Arial"/>
              </a:rPr>
              <a:t>We know that </a:t>
            </a:r>
            <a:r>
              <a:rPr lang="en-GB" sz="2400" b="1" i="0" dirty="0">
                <a:effectLst/>
                <a:latin typeface="Arial"/>
                <a:cs typeface="Arial"/>
              </a:rPr>
              <a:t>millions of species have already gone extinct</a:t>
            </a:r>
            <a:r>
              <a:rPr lang="en-GB" sz="2400" b="0" i="0" dirty="0">
                <a:effectLst/>
                <a:latin typeface="Arial"/>
                <a:cs typeface="Arial"/>
              </a:rPr>
              <a:t> over the long history of planet Earth. Biodiversity rates have always ebbed and flowed. In fact, at least 99% of all the organisms that have ever lived are now extinct.</a:t>
            </a:r>
            <a:r>
              <a:rPr lang="en-GB" sz="2400" dirty="0">
                <a:latin typeface="Arial"/>
                <a:cs typeface="Arial"/>
              </a:rPr>
              <a:t> </a:t>
            </a:r>
          </a:p>
        </p:txBody>
      </p:sp>
      <p:sp>
        <p:nvSpPr>
          <p:cNvPr id="5" name="TextBox 4">
            <a:extLst>
              <a:ext uri="{FF2B5EF4-FFF2-40B4-BE49-F238E27FC236}">
                <a16:creationId xmlns:a16="http://schemas.microsoft.com/office/drawing/2014/main" id="{40C91163-ED09-4290-AA85-390067FE9DD3}"/>
              </a:ext>
            </a:extLst>
          </p:cNvPr>
          <p:cNvSpPr txBox="1"/>
          <p:nvPr/>
        </p:nvSpPr>
        <p:spPr>
          <a:xfrm>
            <a:off x="2783858" y="407839"/>
            <a:ext cx="6633987" cy="144655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Endangered species and mass extinction</a:t>
            </a:r>
          </a:p>
        </p:txBody>
      </p:sp>
    </p:spTree>
    <p:extLst>
      <p:ext uri="{BB962C8B-B14F-4D97-AF65-F5344CB8AC3E}">
        <p14:creationId xmlns:p14="http://schemas.microsoft.com/office/powerpoint/2010/main" val="381489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53411" y="1981859"/>
            <a:ext cx="11294639" cy="1569660"/>
          </a:xfrm>
          <a:prstGeom prst="rect">
            <a:avLst/>
          </a:prstGeom>
          <a:noFill/>
        </p:spPr>
        <p:txBody>
          <a:bodyPr wrap="square" lIns="91440" tIns="45720" rIns="91440" bIns="45720" anchor="t">
            <a:spAutoFit/>
          </a:bodyPr>
          <a:lstStyle/>
          <a:p>
            <a:pPr algn="l"/>
            <a:r>
              <a:rPr lang="en-GB" sz="2400" b="0" i="0" dirty="0">
                <a:effectLst/>
                <a:latin typeface="Arial"/>
                <a:cs typeface="Arial"/>
              </a:rPr>
              <a:t>However, extinction rates have been accelerating as human populations continue to grow, and many scientists argue we are living through a </a:t>
            </a:r>
            <a:r>
              <a:rPr lang="en-GB" sz="2400" b="1" i="0" u="sng" dirty="0">
                <a:effectLst/>
                <a:latin typeface="Arial"/>
                <a:cs typeface="Arial"/>
                <a:hlinkClick r:id="rId3">
                  <a:extLst>
                    <a:ext uri="{A12FA001-AC4F-418D-AE19-62706E023703}">
                      <ahyp:hlinkClr xmlns:ahyp="http://schemas.microsoft.com/office/drawing/2018/hyperlinkcolor" val="tx"/>
                    </a:ext>
                  </a:extLst>
                </a:hlinkClick>
              </a:rPr>
              <a:t>sixth mass extinction</a:t>
            </a:r>
            <a:r>
              <a:rPr lang="en-GB" sz="2400" b="0" i="0" dirty="0">
                <a:effectLst/>
                <a:latin typeface="Arial"/>
                <a:cs typeface="Arial"/>
              </a:rPr>
              <a:t>. This time, </a:t>
            </a:r>
            <a:r>
              <a:rPr lang="en-GB" sz="2400" b="1" i="0" dirty="0">
                <a:effectLst/>
                <a:latin typeface="Arial"/>
                <a:cs typeface="Arial"/>
              </a:rPr>
              <a:t>humans rather than natural events are to blame</a:t>
            </a:r>
            <a:r>
              <a:rPr lang="en-GB" sz="2400" b="0" i="0" dirty="0">
                <a:effectLst/>
                <a:latin typeface="Arial"/>
                <a:cs typeface="Arial"/>
              </a:rPr>
              <a:t>.</a:t>
            </a:r>
          </a:p>
          <a:p>
            <a:pPr algn="l"/>
            <a:endParaRPr lang="en-GB" sz="2400" b="0" i="0" dirty="0">
              <a:effectLst/>
              <a:latin typeface="Arial"/>
              <a:cs typeface="Arial"/>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2799456" y="239860"/>
            <a:ext cx="6574038" cy="144655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Endangered species and mass extinction</a:t>
            </a:r>
          </a:p>
        </p:txBody>
      </p:sp>
      <p:pic>
        <p:nvPicPr>
          <p:cNvPr id="2" name="Picture 1">
            <a:extLst>
              <a:ext uri="{FF2B5EF4-FFF2-40B4-BE49-F238E27FC236}">
                <a16:creationId xmlns:a16="http://schemas.microsoft.com/office/drawing/2014/main" id="{62C69FA5-5E56-4C46-8990-CD003E51E1B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140759" y="3720950"/>
            <a:ext cx="3909811" cy="2604904"/>
          </a:xfrm>
          <a:prstGeom prst="rect">
            <a:avLst/>
          </a:prstGeom>
        </p:spPr>
      </p:pic>
      <p:sp>
        <p:nvSpPr>
          <p:cNvPr id="6" name="TextBox 5">
            <a:extLst>
              <a:ext uri="{FF2B5EF4-FFF2-40B4-BE49-F238E27FC236}">
                <a16:creationId xmlns:a16="http://schemas.microsoft.com/office/drawing/2014/main" id="{6625113D-24F5-4B48-B79C-49EBA0EF3B2E}"/>
              </a:ext>
            </a:extLst>
          </p:cNvPr>
          <p:cNvSpPr txBox="1"/>
          <p:nvPr/>
        </p:nvSpPr>
        <p:spPr>
          <a:xfrm>
            <a:off x="206969" y="5518074"/>
            <a:ext cx="4219074" cy="923330"/>
          </a:xfrm>
          <a:prstGeom prst="rect">
            <a:avLst/>
          </a:prstGeom>
          <a:noFill/>
        </p:spPr>
        <p:txBody>
          <a:bodyPr wrap="square" lIns="91440" tIns="45720" rIns="91440" bIns="45720" rtlCol="0" anchor="t">
            <a:spAutoFit/>
          </a:bodyPr>
          <a:lstStyle/>
          <a:p>
            <a:r>
              <a:rPr lang="en-GB" b="1" dirty="0">
                <a:latin typeface="Arial"/>
                <a:cs typeface="Aldhabi"/>
              </a:rPr>
              <a:t>A sample from the wing of a Rothschild's birdwing, a large butterfly from Papua New Guinea. </a:t>
            </a:r>
            <a:endParaRPr lang="en-GB" b="1">
              <a:latin typeface="Arial"/>
              <a:cs typeface="Aldhabi"/>
            </a:endParaRPr>
          </a:p>
        </p:txBody>
      </p:sp>
    </p:spTree>
    <p:extLst>
      <p:ext uri="{BB962C8B-B14F-4D97-AF65-F5344CB8AC3E}">
        <p14:creationId xmlns:p14="http://schemas.microsoft.com/office/powerpoint/2010/main" val="2280951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01181" y="1398211"/>
            <a:ext cx="11395280" cy="3908762"/>
          </a:xfrm>
          <a:prstGeom prst="rect">
            <a:avLst/>
          </a:prstGeom>
          <a:noFill/>
        </p:spPr>
        <p:txBody>
          <a:bodyPr wrap="square" lIns="91440" tIns="45720" rIns="91440" bIns="45720" anchor="t">
            <a:spAutoFit/>
          </a:bodyPr>
          <a:lstStyle/>
          <a:p>
            <a:pPr algn="l"/>
            <a:r>
              <a:rPr lang="en-GB" sz="2400" b="1" i="0" u="sng" dirty="0">
                <a:effectLst/>
                <a:latin typeface="Arial"/>
                <a:cs typeface="Arial"/>
                <a:hlinkClick r:id="rId3">
                  <a:extLst>
                    <a:ext uri="{A12FA001-AC4F-418D-AE19-62706E023703}">
                      <ahyp:hlinkClr xmlns:ahyp="http://schemas.microsoft.com/office/drawing/2018/hyperlinkcolor" val="tx"/>
                    </a:ext>
                  </a:extLst>
                </a:hlinkClick>
              </a:rPr>
              <a:t>Biodiversity is in trouble</a:t>
            </a:r>
            <a:r>
              <a:rPr lang="en-GB" sz="2400" b="0" i="0" dirty="0">
                <a:effectLst/>
                <a:latin typeface="Arial"/>
                <a:cs typeface="Arial"/>
              </a:rPr>
              <a:t> in the UK and across the globe, and its loss can refer to local and worldwide extinctions. Species and ecosystems can be fragile, so </a:t>
            </a:r>
            <a:r>
              <a:rPr lang="en-GB" sz="2400" b="1" i="0" dirty="0">
                <a:effectLst/>
                <a:latin typeface="Arial"/>
                <a:cs typeface="Arial"/>
              </a:rPr>
              <a:t>small changes can have large consequences</a:t>
            </a:r>
            <a:r>
              <a:rPr lang="en-GB" sz="2400" b="0" i="0" dirty="0">
                <a:effectLst/>
                <a:latin typeface="Arial"/>
                <a:cs typeface="Arial"/>
              </a:rPr>
              <a:t>.</a:t>
            </a:r>
          </a:p>
          <a:p>
            <a:pPr algn="l"/>
            <a:endParaRPr lang="en-GB" sz="2400" b="0" i="0" dirty="0">
              <a:effectLst/>
              <a:latin typeface="Arial"/>
              <a:cs typeface="Arial"/>
            </a:endParaRPr>
          </a:p>
          <a:p>
            <a:pPr algn="l"/>
            <a:r>
              <a:rPr lang="en-GB" sz="2400" b="0" i="0" dirty="0">
                <a:effectLst/>
                <a:latin typeface="Arial"/>
                <a:cs typeface="Arial"/>
              </a:rPr>
              <a:t>The causes of biodiversity loss are complicated, but </a:t>
            </a:r>
            <a:r>
              <a:rPr lang="en-GB" sz="2400" b="1" i="0" u="sng" dirty="0">
                <a:effectLst/>
                <a:latin typeface="Arial"/>
                <a:cs typeface="Arial"/>
                <a:hlinkClick r:id="rId4">
                  <a:extLst>
                    <a:ext uri="{A12FA001-AC4F-418D-AE19-62706E023703}">
                      <ahyp:hlinkClr xmlns:ahyp="http://schemas.microsoft.com/office/drawing/2018/hyperlinkcolor" val="tx"/>
                    </a:ext>
                  </a:extLst>
                </a:hlinkClick>
              </a:rPr>
              <a:t>we know the human population is making the problems worse</a:t>
            </a:r>
            <a:r>
              <a:rPr lang="en-GB" sz="2400" b="0" i="0" dirty="0">
                <a:effectLst/>
                <a:latin typeface="Arial"/>
                <a:cs typeface="Arial"/>
              </a:rPr>
              <a:t>.</a:t>
            </a:r>
          </a:p>
          <a:p>
            <a:pPr algn="l"/>
            <a:endParaRPr lang="en-GB" sz="2400" b="0" i="0" dirty="0">
              <a:effectLst/>
              <a:latin typeface="Arial"/>
              <a:cs typeface="Arial"/>
            </a:endParaRPr>
          </a:p>
          <a:p>
            <a:pPr algn="l"/>
            <a:endParaRPr lang="en-GB" sz="2400" b="0" i="0" dirty="0">
              <a:effectLst/>
              <a:latin typeface="Arial"/>
              <a:cs typeface="Arial"/>
            </a:endParaRPr>
          </a:p>
          <a:p>
            <a:pPr algn="l"/>
            <a:br>
              <a:rPr lang="en-GB" sz="2800" b="0" i="0" dirty="0">
                <a:effectLst/>
                <a:latin typeface="Arial" panose="020B0604020202020204" pitchFamily="34" charset="0"/>
              </a:rPr>
            </a:br>
            <a:endParaRPr lang="en-GB" sz="2800">
              <a:latin typeface="Elysio-Medium"/>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2305049" y="263519"/>
            <a:ext cx="7581900"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Causes of biodiversity loss</a:t>
            </a:r>
          </a:p>
        </p:txBody>
      </p:sp>
      <p:pic>
        <p:nvPicPr>
          <p:cNvPr id="2" name="Picture 3" descr="A picture containing chart&#10;&#10;Description automatically generated">
            <a:extLst>
              <a:ext uri="{FF2B5EF4-FFF2-40B4-BE49-F238E27FC236}">
                <a16:creationId xmlns:a16="http://schemas.microsoft.com/office/drawing/2014/main" id="{F5F62FE9-15E7-3F58-3B9D-52377B8E2D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6287" y="4168306"/>
            <a:ext cx="4295954" cy="2273878"/>
          </a:xfrm>
          <a:prstGeom prst="rect">
            <a:avLst/>
          </a:prstGeom>
        </p:spPr>
      </p:pic>
      <p:sp>
        <p:nvSpPr>
          <p:cNvPr id="4" name="TextBox 3">
            <a:extLst>
              <a:ext uri="{FF2B5EF4-FFF2-40B4-BE49-F238E27FC236}">
                <a16:creationId xmlns:a16="http://schemas.microsoft.com/office/drawing/2014/main" id="{2228D8A7-94F6-38D3-4BFC-662C79A72FCA}"/>
              </a:ext>
            </a:extLst>
          </p:cNvPr>
          <p:cNvSpPr txBox="1"/>
          <p:nvPr/>
        </p:nvSpPr>
        <p:spPr>
          <a:xfrm>
            <a:off x="408252" y="4827961"/>
            <a:ext cx="4377224" cy="2092881"/>
          </a:xfrm>
          <a:prstGeom prst="rect">
            <a:avLst/>
          </a:prstGeom>
          <a:noFill/>
        </p:spPr>
        <p:txBody>
          <a:bodyPr wrap="square" lIns="91440" tIns="45720" rIns="91440" bIns="45720" rtlCol="0" anchor="t">
            <a:spAutoFit/>
          </a:bodyPr>
          <a:lstStyle/>
          <a:p>
            <a:r>
              <a:rPr lang="en-GB" sz="1600" b="1" dirty="0">
                <a:latin typeface="Arial"/>
                <a:ea typeface="+mn-lt"/>
                <a:cs typeface="+mn-lt"/>
              </a:rPr>
              <a:t>The Biodiversity Intactness Index (BII) estimates how much of an area’s natural biodiversity remains. It helps us understand past, current and future biodiversity changes</a:t>
            </a:r>
            <a:r>
              <a:rPr lang="en-GB" sz="1600" b="1" dirty="0">
                <a:latin typeface="Arial"/>
                <a:cs typeface="Calibri"/>
              </a:rPr>
              <a:t>. Find out more about the</a:t>
            </a:r>
            <a:r>
              <a:rPr lang="en-GB" sz="1600" b="1" dirty="0">
                <a:latin typeface="Arial"/>
                <a:cs typeface="Aldhabi"/>
              </a:rPr>
              <a:t> </a:t>
            </a:r>
            <a:r>
              <a:rPr lang="en-GB" sz="1600" b="1" dirty="0">
                <a:latin typeface="Arial"/>
                <a:cs typeface="Arial"/>
              </a:rPr>
              <a:t>Global Biodiversity Intactness Index </a:t>
            </a:r>
            <a:r>
              <a:rPr lang="en-GB" sz="1600" b="1" dirty="0">
                <a:latin typeface="Arial"/>
                <a:cs typeface="Arial"/>
                <a:hlinkClick r:id="rId6"/>
              </a:rPr>
              <a:t>here</a:t>
            </a:r>
            <a:r>
              <a:rPr lang="en-GB" sz="1600" b="1" dirty="0">
                <a:latin typeface="Arial"/>
                <a:cs typeface="Arial"/>
              </a:rPr>
              <a:t>.</a:t>
            </a:r>
            <a:endParaRPr lang="en-US" sz="1600" b="1" dirty="0">
              <a:latin typeface="Arial"/>
              <a:cs typeface="Arial"/>
            </a:endParaRPr>
          </a:p>
          <a:p>
            <a:endParaRPr lang="en-GB" b="1" dirty="0">
              <a:latin typeface="Arial"/>
              <a:cs typeface="Aldhabi"/>
            </a:endParaRPr>
          </a:p>
        </p:txBody>
      </p:sp>
    </p:spTree>
    <p:extLst>
      <p:ext uri="{BB962C8B-B14F-4D97-AF65-F5344CB8AC3E}">
        <p14:creationId xmlns:p14="http://schemas.microsoft.com/office/powerpoint/2010/main" val="1610232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534944" y="1267724"/>
            <a:ext cx="11021469" cy="304698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Arial"/>
                <a:cs typeface="Arial"/>
              </a:rPr>
              <a:t>Cities and towns have a smoothing effect on biodiversity, tending to favour generalist species like feral pigeons. Those that require a particular habitat, or are intolerant of disturbance or pollution, often can't survive. This is called </a:t>
            </a:r>
            <a:r>
              <a:rPr kumimoji="0" lang="en-GB" sz="2400" b="1" i="0" u="none" strike="noStrike" kern="1200" cap="none" spc="0" normalizeH="0" baseline="0" noProof="0" dirty="0">
                <a:ln>
                  <a:noFill/>
                </a:ln>
                <a:effectLst/>
                <a:uLnTx/>
                <a:uFillTx/>
                <a:latin typeface="Arial"/>
                <a:cs typeface="Arial"/>
              </a:rPr>
              <a:t>biotic homogenization</a:t>
            </a:r>
            <a:r>
              <a:rPr kumimoji="0" lang="en-GB" sz="2400" b="0" i="0" u="none" strike="noStrike" kern="1200" cap="none" spc="0" normalizeH="0" baseline="0" noProof="0" dirty="0">
                <a:ln>
                  <a:noFill/>
                </a:ln>
                <a:effectLst/>
                <a:uLnTx/>
                <a:uFillTx/>
                <a:latin typeface="Arial"/>
                <a:cs typeface="Arial"/>
              </a:rPr>
              <a:t>.</a:t>
            </a:r>
            <a:endParaRPr lang="en-GB" sz="2400" b="0" i="0" u="none" strike="noStrike" kern="1200" cap="none" spc="0" normalizeH="0" baseline="0" noProof="0" dirty="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dirty="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Arial"/>
                <a:cs typeface="Arial"/>
              </a:rPr>
              <a:t>Animals and plants that can only live in one small area of land - like unique butterflies or flowers - </a:t>
            </a:r>
            <a:r>
              <a:rPr kumimoji="0" lang="en-GB" sz="2400" b="1" i="0" u="sng" strike="noStrike" kern="1200" cap="none" spc="0" normalizeH="0" baseline="0" noProof="0" dirty="0">
                <a:ln>
                  <a:noFill/>
                </a:ln>
                <a:effectLst/>
                <a:uLnTx/>
                <a:uFillTx/>
                <a:latin typeface="Arial"/>
                <a:cs typeface="Arial"/>
                <a:hlinkClick r:id="rId3">
                  <a:extLst>
                    <a:ext uri="{A12FA001-AC4F-418D-AE19-62706E023703}">
                      <ahyp:hlinkClr xmlns:ahyp="http://schemas.microsoft.com/office/drawing/2018/hyperlinkcolor" val="tx"/>
                    </a:ext>
                  </a:extLst>
                </a:hlinkClick>
              </a:rPr>
              <a:t>can go locally extinct if the city's conditions are unfavorable to them</a:t>
            </a:r>
            <a:r>
              <a:rPr kumimoji="0" lang="en-GB" sz="2400" b="0" i="0" u="none" strike="noStrike" kern="1200" cap="none" spc="0" normalizeH="0" baseline="0" noProof="0" dirty="0">
                <a:ln>
                  <a:noFill/>
                </a:ln>
                <a:effectLst/>
                <a:uLnTx/>
                <a:uFillTx/>
                <a:latin typeface="Arial"/>
                <a:cs typeface="Arial"/>
              </a:rPr>
              <a:t>.</a:t>
            </a:r>
            <a:endParaRPr lang="en-GB" sz="2400" b="0" i="0" u="none" strike="noStrike" kern="1200" cap="none" spc="0" normalizeH="0" baseline="0" noProof="0" dirty="0">
              <a:ln>
                <a:noFill/>
              </a:ln>
              <a:effectLst/>
              <a:uLnTx/>
              <a:uFillTx/>
              <a:latin typeface="Arial"/>
              <a:cs typeface="Arial"/>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2247540" y="277897"/>
            <a:ext cx="7581900"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Causes of biodiversity loss</a:t>
            </a:r>
          </a:p>
        </p:txBody>
      </p:sp>
      <p:pic>
        <p:nvPicPr>
          <p:cNvPr id="2" name="Picture 1">
            <a:extLst>
              <a:ext uri="{FF2B5EF4-FFF2-40B4-BE49-F238E27FC236}">
                <a16:creationId xmlns:a16="http://schemas.microsoft.com/office/drawing/2014/main" id="{A28C2528-C083-4EB3-A8B6-10DB1069B6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47889" y="4585798"/>
            <a:ext cx="3692515" cy="1742323"/>
          </a:xfrm>
          <a:prstGeom prst="rect">
            <a:avLst/>
          </a:prstGeom>
        </p:spPr>
      </p:pic>
      <p:sp>
        <p:nvSpPr>
          <p:cNvPr id="7" name="TextBox 6">
            <a:extLst>
              <a:ext uri="{FF2B5EF4-FFF2-40B4-BE49-F238E27FC236}">
                <a16:creationId xmlns:a16="http://schemas.microsoft.com/office/drawing/2014/main" id="{D59ABBFD-3089-4A13-9516-D20D00CCB837}"/>
              </a:ext>
            </a:extLst>
          </p:cNvPr>
          <p:cNvSpPr txBox="1"/>
          <p:nvPr/>
        </p:nvSpPr>
        <p:spPr>
          <a:xfrm>
            <a:off x="1621410" y="5680319"/>
            <a:ext cx="4219074" cy="646331"/>
          </a:xfrm>
          <a:prstGeom prst="rect">
            <a:avLst/>
          </a:prstGeom>
          <a:noFill/>
        </p:spPr>
        <p:txBody>
          <a:bodyPr wrap="square" lIns="91440" tIns="45720" rIns="91440" bIns="45720" rtlCol="0" anchor="t">
            <a:spAutoFit/>
          </a:bodyPr>
          <a:lstStyle/>
          <a:p>
            <a:r>
              <a:rPr lang="en-GB" b="1" dirty="0">
                <a:latin typeface="Arial"/>
                <a:cs typeface="Arial"/>
              </a:rPr>
              <a:t>A lichen specimen held in the crypt herbarium at the Museum. </a:t>
            </a:r>
          </a:p>
        </p:txBody>
      </p:sp>
    </p:spTree>
    <p:extLst>
      <p:ext uri="{BB962C8B-B14F-4D97-AF65-F5344CB8AC3E}">
        <p14:creationId xmlns:p14="http://schemas.microsoft.com/office/powerpoint/2010/main" val="308218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506189" y="1424237"/>
            <a:ext cx="11078979" cy="3416320"/>
          </a:xfrm>
          <a:prstGeom prst="rect">
            <a:avLst/>
          </a:prstGeom>
          <a:noFill/>
        </p:spPr>
        <p:txBody>
          <a:bodyPr wrap="square" lIns="91440" tIns="45720" rIns="91440" bIns="45720" anchor="t">
            <a:spAutoFit/>
          </a:bodyPr>
          <a:lstStyle/>
          <a:p>
            <a:pPr algn="l"/>
            <a:r>
              <a:rPr lang="en-GB" sz="2400" b="0" i="0" dirty="0">
                <a:effectLst/>
                <a:latin typeface="Arial"/>
                <a:cs typeface="Arial"/>
              </a:rPr>
              <a:t>Animals and plants moving around the world are also big threats to biodiversity. When a new, non-native species arrives in a new area, it is often called an </a:t>
            </a:r>
            <a:r>
              <a:rPr lang="en-GB" sz="2400" b="1" i="0" dirty="0">
                <a:effectLst/>
                <a:latin typeface="Arial"/>
                <a:cs typeface="Arial"/>
              </a:rPr>
              <a:t>alien species</a:t>
            </a:r>
            <a:r>
              <a:rPr lang="en-GB" sz="2400" b="0" i="0" dirty="0">
                <a:effectLst/>
                <a:latin typeface="Arial"/>
                <a:cs typeface="Arial"/>
              </a:rPr>
              <a:t>. Mostly this movement doesn't cause a problem. However, if that species causes harm to wildlife or humans, it is called an </a:t>
            </a:r>
            <a:r>
              <a:rPr lang="en-GB" sz="2400" b="1" i="0" dirty="0">
                <a:effectLst/>
                <a:latin typeface="Arial"/>
                <a:cs typeface="Arial"/>
                <a:hlinkClick r:id="rId3">
                  <a:extLst>
                    <a:ext uri="{A12FA001-AC4F-418D-AE19-62706E023703}">
                      <ahyp:hlinkClr xmlns:ahyp="http://schemas.microsoft.com/office/drawing/2018/hyperlinkcolor" val="tx"/>
                    </a:ext>
                  </a:extLst>
                </a:hlinkClick>
              </a:rPr>
              <a:t>invasive alien species</a:t>
            </a:r>
            <a:r>
              <a:rPr lang="en-GB" sz="2400" b="0" i="0" dirty="0">
                <a:effectLst/>
                <a:latin typeface="Arial"/>
                <a:cs typeface="Arial"/>
              </a:rPr>
              <a:t>.</a:t>
            </a:r>
          </a:p>
          <a:p>
            <a:pPr algn="l"/>
            <a:endParaRPr lang="en-GB" sz="2400" b="0" i="0" dirty="0">
              <a:effectLst/>
              <a:latin typeface="Arial"/>
              <a:cs typeface="Arial"/>
            </a:endParaRPr>
          </a:p>
          <a:p>
            <a:endParaRPr lang="en-GB" sz="2400" dirty="0">
              <a:latin typeface="Arial"/>
              <a:cs typeface="Arial"/>
            </a:endParaRPr>
          </a:p>
          <a:p>
            <a:r>
              <a:rPr lang="en-GB" sz="2400" b="0" i="0" dirty="0">
                <a:effectLst/>
                <a:latin typeface="Arial"/>
                <a:cs typeface="Arial"/>
              </a:rPr>
              <a:t>Invasive species are often introduced through human activity, either deliberately or accidentally.</a:t>
            </a:r>
            <a:r>
              <a:rPr lang="en-GB" sz="2400" dirty="0">
                <a:latin typeface="Arial"/>
                <a:cs typeface="Arial"/>
              </a:rPr>
              <a:t> </a:t>
            </a:r>
            <a:endParaRPr lang="en-GB" sz="2400" b="0" i="0">
              <a:solidFill>
                <a:srgbClr val="000000"/>
              </a:solidFill>
              <a:effectLst/>
              <a:latin typeface="Arial"/>
              <a:cs typeface="Arial"/>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1105317" y="306651"/>
            <a:ext cx="9976694"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Biodiversity and invasive species</a:t>
            </a:r>
          </a:p>
        </p:txBody>
      </p:sp>
    </p:spTree>
    <p:extLst>
      <p:ext uri="{BB962C8B-B14F-4D97-AF65-F5344CB8AC3E}">
        <p14:creationId xmlns:p14="http://schemas.microsoft.com/office/powerpoint/2010/main" val="71080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606831" y="1354716"/>
            <a:ext cx="11078977" cy="3046988"/>
          </a:xfrm>
          <a:prstGeom prst="rect">
            <a:avLst/>
          </a:prstGeom>
          <a:noFill/>
        </p:spPr>
        <p:txBody>
          <a:bodyPr wrap="square" lIns="91440" tIns="45720" rIns="91440" bIns="45720" anchor="t">
            <a:spAutoFit/>
          </a:bodyPr>
          <a:lstStyle/>
          <a:p>
            <a:pPr algn="l"/>
            <a:r>
              <a:rPr lang="en-GB" sz="2400" b="0" i="0" dirty="0">
                <a:solidFill>
                  <a:srgbClr val="000000"/>
                </a:solidFill>
                <a:effectLst/>
                <a:latin typeface="Arial"/>
                <a:cs typeface="Arial"/>
              </a:rPr>
              <a:t>This story is echoed all over the world. It is an especially big problem on islands, where wildlife has evolved in isolation over millions of years, and the ecosystem can be more vulnerable to the introduction of new animals and plants.</a:t>
            </a:r>
          </a:p>
          <a:p>
            <a:pPr algn="l"/>
            <a:endParaRPr lang="en-GB" sz="2400" b="0" i="0" dirty="0">
              <a:solidFill>
                <a:srgbClr val="000000"/>
              </a:solidFill>
              <a:effectLst/>
              <a:latin typeface="Arial"/>
              <a:cs typeface="Arial"/>
            </a:endParaRPr>
          </a:p>
          <a:p>
            <a:pPr algn="l"/>
            <a:r>
              <a:rPr lang="en-GB" sz="2400" b="0" i="0" dirty="0">
                <a:solidFill>
                  <a:srgbClr val="000000"/>
                </a:solidFill>
                <a:effectLst/>
                <a:latin typeface="Arial"/>
                <a:cs typeface="Arial"/>
              </a:rPr>
              <a:t>Invasive species can </a:t>
            </a:r>
            <a:r>
              <a:rPr lang="en-GB" sz="2400" b="1" i="0" dirty="0">
                <a:solidFill>
                  <a:srgbClr val="000000"/>
                </a:solidFill>
                <a:effectLst/>
                <a:latin typeface="Arial"/>
                <a:cs typeface="Arial"/>
              </a:rPr>
              <a:t>reduce biodiversity </a:t>
            </a:r>
            <a:r>
              <a:rPr lang="en-GB" sz="2400" b="0" i="0" dirty="0">
                <a:solidFill>
                  <a:srgbClr val="000000"/>
                </a:solidFill>
                <a:effectLst/>
                <a:latin typeface="Arial"/>
                <a:cs typeface="Arial"/>
              </a:rPr>
              <a:t>and </a:t>
            </a:r>
            <a:r>
              <a:rPr lang="en-GB" sz="2400" b="1" i="0" dirty="0">
                <a:solidFill>
                  <a:srgbClr val="000000"/>
                </a:solidFill>
                <a:effectLst/>
                <a:latin typeface="Arial"/>
                <a:cs typeface="Arial"/>
              </a:rPr>
              <a:t>species richness</a:t>
            </a:r>
            <a:r>
              <a:rPr lang="en-GB" sz="2400" b="0" i="0" dirty="0">
                <a:solidFill>
                  <a:srgbClr val="000000"/>
                </a:solidFill>
                <a:effectLst/>
                <a:latin typeface="Arial"/>
                <a:cs typeface="Arial"/>
              </a:rPr>
              <a:t>, cause </a:t>
            </a:r>
            <a:r>
              <a:rPr lang="en-GB" sz="2400" b="1" i="0" dirty="0">
                <a:solidFill>
                  <a:srgbClr val="000000"/>
                </a:solidFill>
                <a:effectLst/>
                <a:latin typeface="Arial"/>
                <a:cs typeface="Arial"/>
              </a:rPr>
              <a:t>extinctions</a:t>
            </a:r>
            <a:r>
              <a:rPr lang="en-GB" sz="2400" b="0" i="0" dirty="0">
                <a:solidFill>
                  <a:srgbClr val="000000"/>
                </a:solidFill>
                <a:effectLst/>
                <a:latin typeface="Arial"/>
                <a:cs typeface="Arial"/>
              </a:rPr>
              <a:t> and dramatically </a:t>
            </a:r>
            <a:r>
              <a:rPr lang="en-GB" sz="2400" b="1" i="0" dirty="0">
                <a:solidFill>
                  <a:srgbClr val="000000"/>
                </a:solidFill>
                <a:effectLst/>
                <a:latin typeface="Arial"/>
                <a:cs typeface="Arial"/>
              </a:rPr>
              <a:t>change ecosystems</a:t>
            </a:r>
            <a:r>
              <a:rPr lang="en-GB" sz="2400" b="0" i="0" dirty="0">
                <a:solidFill>
                  <a:srgbClr val="000000"/>
                </a:solidFill>
                <a:effectLst/>
                <a:latin typeface="Arial"/>
                <a:cs typeface="Arial"/>
              </a:rPr>
              <a:t>.</a:t>
            </a:r>
            <a:br>
              <a:rPr lang="en-GB" sz="2400" b="0" i="0" dirty="0">
                <a:effectLst/>
                <a:latin typeface="Elysio-Medium"/>
              </a:rPr>
            </a:br>
            <a:endParaRPr lang="en-GB" sz="2400" b="0" i="0">
              <a:solidFill>
                <a:srgbClr val="000000"/>
              </a:solidFill>
              <a:effectLst/>
              <a:latin typeface="Elysio-Medium"/>
            </a:endParaRPr>
          </a:p>
          <a:p>
            <a:pPr algn="l"/>
            <a:endParaRPr lang="en-GB" sz="2400" b="0" i="0">
              <a:solidFill>
                <a:srgbClr val="000000"/>
              </a:solidFill>
              <a:effectLst/>
              <a:latin typeface="Elysio-Medium"/>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1249091" y="215656"/>
            <a:ext cx="9689146"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Biodiversity and invasive species</a:t>
            </a:r>
          </a:p>
        </p:txBody>
      </p:sp>
      <p:sp>
        <p:nvSpPr>
          <p:cNvPr id="7" name="TextBox 6">
            <a:extLst>
              <a:ext uri="{FF2B5EF4-FFF2-40B4-BE49-F238E27FC236}">
                <a16:creationId xmlns:a16="http://schemas.microsoft.com/office/drawing/2014/main" id="{F7647B16-194E-4C95-90A7-B82025CCD326}"/>
              </a:ext>
            </a:extLst>
          </p:cNvPr>
          <p:cNvSpPr txBox="1"/>
          <p:nvPr/>
        </p:nvSpPr>
        <p:spPr>
          <a:xfrm>
            <a:off x="762689" y="5086689"/>
            <a:ext cx="4420357" cy="1477328"/>
          </a:xfrm>
          <a:prstGeom prst="rect">
            <a:avLst/>
          </a:prstGeom>
          <a:noFill/>
        </p:spPr>
        <p:txBody>
          <a:bodyPr wrap="square" lIns="91440" tIns="45720" rIns="91440" bIns="45720" rtlCol="0" anchor="t">
            <a:spAutoFit/>
          </a:bodyPr>
          <a:lstStyle/>
          <a:p>
            <a:r>
              <a:rPr lang="en-GB" b="1" dirty="0">
                <a:latin typeface="Arial"/>
                <a:cs typeface="Arial"/>
              </a:rPr>
              <a:t>Cane toads are an invasive species and a common sight in northern Australia after being deliberately introduced in the early twentieth century. </a:t>
            </a:r>
            <a:endParaRPr lang="en-GB" b="1">
              <a:latin typeface="Elysio-Medium"/>
            </a:endParaRPr>
          </a:p>
        </p:txBody>
      </p:sp>
      <p:pic>
        <p:nvPicPr>
          <p:cNvPr id="2" name="Picture 3">
            <a:extLst>
              <a:ext uri="{FF2B5EF4-FFF2-40B4-BE49-F238E27FC236}">
                <a16:creationId xmlns:a16="http://schemas.microsoft.com/office/drawing/2014/main" id="{A78B7E60-CFA6-46F1-AB30-82CE8C848E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3106" y="3978046"/>
            <a:ext cx="2616534" cy="2714456"/>
          </a:xfrm>
          <a:prstGeom prst="rect">
            <a:avLst/>
          </a:prstGeom>
        </p:spPr>
      </p:pic>
    </p:spTree>
    <p:extLst>
      <p:ext uri="{BB962C8B-B14F-4D97-AF65-F5344CB8AC3E}">
        <p14:creationId xmlns:p14="http://schemas.microsoft.com/office/powerpoint/2010/main" val="331853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491812" y="1503767"/>
            <a:ext cx="11193997" cy="4585871"/>
          </a:xfrm>
          <a:prstGeom prst="rect">
            <a:avLst/>
          </a:prstGeom>
          <a:noFill/>
        </p:spPr>
        <p:txBody>
          <a:bodyPr wrap="square" lIns="91440" tIns="45720" rIns="91440" bIns="45720" anchor="t">
            <a:spAutoFit/>
          </a:bodyPr>
          <a:lstStyle/>
          <a:p>
            <a:pPr algn="l"/>
            <a:r>
              <a:rPr lang="en-GB" sz="2400" b="0" i="0" dirty="0">
                <a:effectLst/>
                <a:latin typeface="Arial"/>
                <a:cs typeface="Arial"/>
              </a:rPr>
              <a:t>Every species matters, and </a:t>
            </a:r>
            <a:r>
              <a:rPr lang="en-GB" sz="2400" b="1" i="0" u="sng" dirty="0">
                <a:effectLst/>
                <a:latin typeface="Arial"/>
                <a:cs typeface="Arial"/>
                <a:hlinkClick r:id="rId3">
                  <a:extLst>
                    <a:ext uri="{A12FA001-AC4F-418D-AE19-62706E023703}">
                      <ahyp:hlinkClr xmlns:ahyp="http://schemas.microsoft.com/office/drawing/2018/hyperlinkcolor" val="tx"/>
                    </a:ext>
                  </a:extLst>
                </a:hlinkClick>
              </a:rPr>
              <a:t>the Museum is doing its bit to fight for biodiversity</a:t>
            </a:r>
            <a:r>
              <a:rPr lang="en-GB" sz="2400" b="0" i="0" dirty="0">
                <a:effectLst/>
                <a:latin typeface="Arial"/>
                <a:cs typeface="Arial"/>
              </a:rPr>
              <a:t>. Our scientists represent one of the largest groups in the world working on natural diversity and are at the forefront of </a:t>
            </a:r>
            <a:r>
              <a:rPr lang="en-GB" sz="2400" b="1" i="0" u="sng" dirty="0">
                <a:effectLst/>
                <a:latin typeface="Arial"/>
                <a:cs typeface="Arial"/>
                <a:hlinkClick r:id="rId4">
                  <a:extLst>
                    <a:ext uri="{A12FA001-AC4F-418D-AE19-62706E023703}">
                      <ahyp:hlinkClr xmlns:ahyp="http://schemas.microsoft.com/office/drawing/2018/hyperlinkcolor" val="tx"/>
                    </a:ext>
                  </a:extLst>
                </a:hlinkClick>
              </a:rPr>
              <a:t>digital</a:t>
            </a:r>
            <a:r>
              <a:rPr lang="en-GB" sz="2400" b="0" i="0" dirty="0">
                <a:effectLst/>
                <a:latin typeface="Arial"/>
                <a:cs typeface="Arial"/>
              </a:rPr>
              <a:t>, analytical and </a:t>
            </a:r>
            <a:r>
              <a:rPr lang="en-GB" sz="2400" b="1" i="0" u="sng" dirty="0">
                <a:effectLst/>
                <a:latin typeface="Arial"/>
                <a:cs typeface="Arial"/>
                <a:hlinkClick r:id="rId5">
                  <a:extLst>
                    <a:ext uri="{A12FA001-AC4F-418D-AE19-62706E023703}">
                      <ahyp:hlinkClr xmlns:ahyp="http://schemas.microsoft.com/office/drawing/2018/hyperlinkcolor" val="tx"/>
                    </a:ext>
                  </a:extLst>
                </a:hlinkClick>
              </a:rPr>
              <a:t>genomic technologies</a:t>
            </a:r>
            <a:r>
              <a:rPr lang="en-GB" sz="2400" b="0" i="0" dirty="0">
                <a:effectLst/>
                <a:latin typeface="Arial"/>
                <a:cs typeface="Arial"/>
              </a:rPr>
              <a:t> to expand our knowledge of nature.</a:t>
            </a:r>
          </a:p>
          <a:p>
            <a:pPr>
              <a:defRPr/>
            </a:pPr>
            <a:endParaRPr lang="en-GB" sz="2400" dirty="0">
              <a:latin typeface="Arial"/>
              <a:cs typeface="Arial"/>
            </a:endParaRPr>
          </a:p>
          <a:p>
            <a:pPr>
              <a:defRPr/>
            </a:pPr>
            <a:endParaRPr lang="en-GB" sz="2400" dirty="0">
              <a:latin typeface="Arial"/>
              <a:cs typeface="Arial"/>
            </a:endParaRPr>
          </a:p>
          <a:p>
            <a:pPr>
              <a:defRPr/>
            </a:pPr>
            <a:r>
              <a:rPr kumimoji="0" lang="en-GB" sz="2400" b="1" i="0" u="sng" strike="noStrike" kern="1200" cap="none" spc="0" normalizeH="0" baseline="0" noProof="0" dirty="0">
                <a:ln>
                  <a:noFill/>
                </a:ln>
                <a:effectLst/>
                <a:uLnTx/>
                <a:uFillTx/>
                <a:latin typeface="Arial"/>
                <a:cs typeface="Arial"/>
                <a:hlinkClick r:id="rId3">
                  <a:extLst>
                    <a:ext uri="{A12FA001-AC4F-418D-AE19-62706E023703}">
                      <ahyp:hlinkClr xmlns:ahyp="http://schemas.microsoft.com/office/drawing/2018/hyperlinkcolor" val="tx"/>
                    </a:ext>
                  </a:extLst>
                </a:hlinkClick>
              </a:rPr>
              <a:t>Projects underway at the Museum</a:t>
            </a:r>
            <a:r>
              <a:rPr kumimoji="0" lang="en-GB" sz="2400" b="0" i="0" u="none" strike="noStrike" kern="1200" cap="none" spc="0" normalizeH="0" baseline="0" noProof="0" dirty="0">
                <a:ln>
                  <a:noFill/>
                </a:ln>
                <a:effectLst/>
                <a:uLnTx/>
                <a:uFillTx/>
                <a:latin typeface="Arial"/>
                <a:cs typeface="Arial"/>
              </a:rPr>
              <a:t> are creating datasets that help us to understand ecosystem dynamics and changing patterns of biodiversity.</a:t>
            </a:r>
            <a:r>
              <a:rPr lang="en-GB" sz="2400" dirty="0">
                <a:latin typeface="Arial"/>
                <a:cs typeface="Arial"/>
              </a:rPr>
              <a:t> </a:t>
            </a:r>
            <a:endParaRPr lang="en-GB" sz="2400" b="0" i="0" u="none" strike="noStrike" kern="1200" cap="none" spc="0" normalizeH="0" baseline="0" noProof="0" dirty="0">
              <a:ln>
                <a:noFill/>
              </a:ln>
              <a:effectLst/>
              <a:uLnTx/>
              <a:uFillTx/>
              <a:latin typeface="Arial"/>
              <a:cs typeface="Arial"/>
            </a:endParaRPr>
          </a:p>
          <a:p>
            <a:pPr marL="0" marR="0" lvl="0" indent="0" algn="l" defTabSz="914400">
              <a:lnSpc>
                <a:spcPct val="100000"/>
              </a:lnSpc>
              <a:spcBef>
                <a:spcPts val="0"/>
              </a:spcBef>
              <a:spcAft>
                <a:spcPts val="0"/>
              </a:spcAft>
              <a:buClrTx/>
              <a:buSzTx/>
              <a:buFontTx/>
              <a:buNone/>
              <a:tabLst/>
              <a:defRPr/>
            </a:pPr>
            <a:endParaRPr lang="en-GB" sz="2400" dirty="0">
              <a:latin typeface="Arial"/>
              <a:cs typeface="Arial"/>
            </a:endParaRPr>
          </a:p>
          <a:p>
            <a:pPr>
              <a:defRPr/>
            </a:pPr>
            <a:endParaRPr lang="en-GB" sz="24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dirty="0">
              <a:ln>
                <a:noFill/>
              </a:ln>
              <a:effectLst/>
              <a:uLnTx/>
              <a:uFillTx/>
              <a:latin typeface="Elysio-Medium"/>
            </a:endParaRPr>
          </a:p>
          <a:p>
            <a:pPr algn="l"/>
            <a:endParaRPr lang="en-GB" sz="2800" b="0" i="0">
              <a:solidFill>
                <a:srgbClr val="333333"/>
              </a:solidFill>
              <a:effectLst/>
              <a:latin typeface="inherit"/>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1610205" y="220752"/>
            <a:ext cx="8976503"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haroni"/>
              </a:rPr>
              <a:t>Protecting the natural world</a:t>
            </a:r>
          </a:p>
        </p:txBody>
      </p:sp>
    </p:spTree>
    <p:extLst>
      <p:ext uri="{BB962C8B-B14F-4D97-AF65-F5344CB8AC3E}">
        <p14:creationId xmlns:p14="http://schemas.microsoft.com/office/powerpoint/2010/main" val="4292453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520567" y="1267725"/>
            <a:ext cx="11136488" cy="3785652"/>
          </a:xfrm>
          <a:prstGeom prst="rect">
            <a:avLst/>
          </a:prstGeom>
          <a:noFill/>
        </p:spPr>
        <p:txBody>
          <a:bodyPr wrap="square" lIns="91440" tIns="45720" rIns="91440" bIns="45720" anchor="t">
            <a:spAutoFit/>
          </a:bodyPr>
          <a:lstStyle/>
          <a:p>
            <a:pPr>
              <a:defRPr/>
            </a:pPr>
            <a:r>
              <a:rPr kumimoji="0" lang="en-GB" sz="2400" b="0" i="0" u="none" strike="noStrike" kern="1200" cap="none" spc="0" normalizeH="0" baseline="0" noProof="0" dirty="0">
                <a:ln>
                  <a:noFill/>
                </a:ln>
                <a:effectLst/>
                <a:uLnTx/>
                <a:uFillTx/>
                <a:latin typeface="Arial"/>
                <a:cs typeface="Arial"/>
              </a:rPr>
              <a:t>Our future rests on a biodiverse Earth, so we can no longer take it for granted. We are now in an era when </a:t>
            </a:r>
            <a:r>
              <a:rPr kumimoji="0" lang="en-GB" sz="2400" b="1" i="0" u="sng" strike="noStrike" kern="1200" cap="none" spc="0" normalizeH="0" baseline="0" noProof="0" dirty="0">
                <a:ln>
                  <a:noFill/>
                </a:ln>
                <a:effectLst/>
                <a:uLnTx/>
                <a:uFillTx/>
                <a:latin typeface="Arial"/>
                <a:cs typeface="Arial"/>
                <a:hlinkClick r:id="rId2">
                  <a:extLst>
                    <a:ext uri="{A12FA001-AC4F-418D-AE19-62706E023703}">
                      <ahyp:hlinkClr xmlns:ahyp="http://schemas.microsoft.com/office/drawing/2018/hyperlinkcolor" val="tx"/>
                    </a:ext>
                  </a:extLst>
                </a:hlinkClick>
              </a:rPr>
              <a:t>humans have a huge impact on the planet's natural systems</a:t>
            </a:r>
            <a:r>
              <a:rPr kumimoji="0" lang="en-GB" sz="2400" b="0" i="0" u="none" strike="noStrike" kern="1200" cap="none" spc="0" normalizeH="0" baseline="0" noProof="0" dirty="0">
                <a:ln>
                  <a:noFill/>
                </a:ln>
                <a:effectLst/>
                <a:uLnTx/>
                <a:uFillTx/>
                <a:latin typeface="Arial"/>
                <a:cs typeface="Arial"/>
              </a:rPr>
              <a:t>. Biodiversity loss is just as catastrophic as climate change, but the solutions are linked.</a:t>
            </a:r>
            <a:r>
              <a:rPr lang="en-GB" sz="2400" dirty="0">
                <a:latin typeface="Arial"/>
                <a:cs typeface="Arial"/>
              </a:rPr>
              <a:t> </a:t>
            </a:r>
            <a:endParaRPr lang="en-GB" sz="2400" b="0" i="0" u="none" strike="noStrike" kern="1200" cap="none" spc="0" normalizeH="0" baseline="0" noProof="0" dirty="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Arial"/>
                <a:cs typeface="Arial"/>
              </a:rPr>
              <a:t>Stopping further damage to the planet requires big change, but </a:t>
            </a:r>
            <a:r>
              <a:rPr kumimoji="0" lang="en-GB" sz="2400" b="1" i="0" u="none" strike="noStrike" kern="1200" cap="none" spc="0" normalizeH="0" baseline="0" noProof="0" dirty="0">
                <a:ln>
                  <a:noFill/>
                </a:ln>
                <a:effectLst/>
                <a:uLnTx/>
                <a:uFillTx/>
                <a:latin typeface="Arial"/>
                <a:cs typeface="Arial"/>
              </a:rPr>
              <a:t>we can do it if we act now, together</a:t>
            </a:r>
            <a:r>
              <a:rPr kumimoji="0" lang="en-GB" sz="2400" b="0" i="0" u="none" strike="noStrike" kern="1200" cap="none" spc="0" normalizeH="0" baseline="0" noProof="0" dirty="0">
                <a:ln>
                  <a:noFill/>
                </a:ln>
                <a:effectLst/>
                <a:uLnTx/>
                <a:uFillTx/>
                <a:latin typeface="Arial"/>
                <a:cs typeface="Arial"/>
              </a:rPr>
              <a:t>.</a:t>
            </a:r>
            <a:endParaRPr lang="en-GB" sz="2400" b="0" i="0" u="none" strike="noStrike" kern="1200" cap="none" spc="0" normalizeH="0" baseline="0" noProof="0" dirty="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a:solidFill>
                <a:srgbClr val="333333"/>
              </a:solidFill>
              <a:latin typeface="Elysio-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333333"/>
              </a:solidFill>
              <a:effectLst/>
              <a:uLnTx/>
              <a:uFillTx/>
              <a:latin typeface="Elysio-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a:solidFill>
                <a:srgbClr val="333333"/>
              </a:solidFill>
              <a:latin typeface="Elysio-Medium"/>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1873729" y="321028"/>
            <a:ext cx="8430163"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Protecting the natural world</a:t>
            </a:r>
          </a:p>
        </p:txBody>
      </p:sp>
      <p:pic>
        <p:nvPicPr>
          <p:cNvPr id="7" name="Picture 6">
            <a:extLst>
              <a:ext uri="{FF2B5EF4-FFF2-40B4-BE49-F238E27FC236}">
                <a16:creationId xmlns:a16="http://schemas.microsoft.com/office/drawing/2014/main" id="{7A0ABB09-EA01-4D74-8CB3-FECD7D6F75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1188" y="4092431"/>
            <a:ext cx="4049865" cy="2416499"/>
          </a:xfrm>
          <a:prstGeom prst="rect">
            <a:avLst/>
          </a:prstGeom>
        </p:spPr>
      </p:pic>
      <p:sp>
        <p:nvSpPr>
          <p:cNvPr id="8" name="TextBox 7">
            <a:extLst>
              <a:ext uri="{FF2B5EF4-FFF2-40B4-BE49-F238E27FC236}">
                <a16:creationId xmlns:a16="http://schemas.microsoft.com/office/drawing/2014/main" id="{01457C3C-86A3-4E08-9716-58B87A1CF663}"/>
              </a:ext>
            </a:extLst>
          </p:cNvPr>
          <p:cNvSpPr txBox="1"/>
          <p:nvPr/>
        </p:nvSpPr>
        <p:spPr>
          <a:xfrm>
            <a:off x="2098395" y="6001965"/>
            <a:ext cx="2464304" cy="584775"/>
          </a:xfrm>
          <a:prstGeom prst="rect">
            <a:avLst/>
          </a:prstGeom>
          <a:noFill/>
        </p:spPr>
        <p:txBody>
          <a:bodyPr wrap="square" lIns="91440" tIns="45720" rIns="91440" bIns="45720" rtlCol="0" anchor="t">
            <a:spAutoFit/>
          </a:bodyPr>
          <a:lstStyle/>
          <a:p>
            <a:r>
              <a:rPr lang="en-GB" sz="1600" b="1" dirty="0">
                <a:latin typeface="Arial"/>
                <a:cs typeface="Arial"/>
                <a:hlinkClick r:id="rId4"/>
              </a:rPr>
              <a:t>Our Broken Planet</a:t>
            </a:r>
            <a:r>
              <a:rPr lang="en-GB" sz="1600" b="1" dirty="0">
                <a:latin typeface="Arial"/>
                <a:cs typeface="Arial"/>
              </a:rPr>
              <a:t> exhibition (2021)</a:t>
            </a:r>
          </a:p>
        </p:txBody>
      </p:sp>
    </p:spTree>
    <p:extLst>
      <p:ext uri="{BB962C8B-B14F-4D97-AF65-F5344CB8AC3E}">
        <p14:creationId xmlns:p14="http://schemas.microsoft.com/office/powerpoint/2010/main" val="189646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22744F-B6CE-CC40-65DB-974BB186CC48}"/>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t="-419"/>
          <a:stretch/>
        </p:blipFill>
        <p:spPr>
          <a:xfrm>
            <a:off x="0" y="-43132"/>
            <a:ext cx="1541072" cy="6901094"/>
          </a:xfrm>
          <a:prstGeom prst="rect">
            <a:avLst/>
          </a:prstGeom>
        </p:spPr>
      </p:pic>
      <p:pic>
        <p:nvPicPr>
          <p:cNvPr id="8" name="Picture 7">
            <a:extLst>
              <a:ext uri="{FF2B5EF4-FFF2-40B4-BE49-F238E27FC236}">
                <a16:creationId xmlns:a16="http://schemas.microsoft.com/office/drawing/2014/main" id="{B473C92C-079B-D46A-8BDA-1A036371411B}"/>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t="-419"/>
          <a:stretch/>
        </p:blipFill>
        <p:spPr>
          <a:xfrm>
            <a:off x="10653622" y="-43133"/>
            <a:ext cx="1541072" cy="6901094"/>
          </a:xfrm>
          <a:prstGeom prst="rect">
            <a:avLst/>
          </a:prstGeom>
        </p:spPr>
      </p:pic>
      <p:sp>
        <p:nvSpPr>
          <p:cNvPr id="6" name="TextBox 1">
            <a:extLst>
              <a:ext uri="{FF2B5EF4-FFF2-40B4-BE49-F238E27FC236}">
                <a16:creationId xmlns:a16="http://schemas.microsoft.com/office/drawing/2014/main" id="{17A2C671-3879-AD6A-FC01-26387428001B}"/>
              </a:ext>
            </a:extLst>
          </p:cNvPr>
          <p:cNvSpPr txBox="1"/>
          <p:nvPr/>
        </p:nvSpPr>
        <p:spPr>
          <a:xfrm>
            <a:off x="1672445" y="90990"/>
            <a:ext cx="8832730" cy="7694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latin typeface="Arial"/>
                <a:cs typeface="Arial"/>
              </a:rPr>
              <a:t>Contents</a:t>
            </a:r>
            <a:endParaRPr kumimoji="0" lang="en-GB" sz="4400" b="1" i="0" u="none" strike="noStrike" kern="1200" cap="none" spc="0" normalizeH="0" baseline="0" noProof="0" dirty="0">
              <a:ln>
                <a:noFill/>
              </a:ln>
              <a:solidFill>
                <a:prstClr val="black"/>
              </a:solidFill>
              <a:effectLst/>
              <a:uLnTx/>
              <a:uFillTx/>
              <a:latin typeface="Arial"/>
              <a:cs typeface="Arial"/>
            </a:endParaRPr>
          </a:p>
        </p:txBody>
      </p:sp>
      <p:sp>
        <p:nvSpPr>
          <p:cNvPr id="7" name="TextBox 1">
            <a:extLst>
              <a:ext uri="{FF2B5EF4-FFF2-40B4-BE49-F238E27FC236}">
                <a16:creationId xmlns:a16="http://schemas.microsoft.com/office/drawing/2014/main" id="{4EF2A4ED-AEC2-747A-34C0-C3283971FCA9}"/>
              </a:ext>
            </a:extLst>
          </p:cNvPr>
          <p:cNvSpPr txBox="1"/>
          <p:nvPr/>
        </p:nvSpPr>
        <p:spPr>
          <a:xfrm>
            <a:off x="1915169" y="866256"/>
            <a:ext cx="8347281" cy="59093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latin typeface="Arial"/>
                <a:ea typeface="+mn-lt"/>
                <a:cs typeface="Arial"/>
                <a:hlinkClick r:id="rId4" action="ppaction://hlinksldjump"/>
              </a:rPr>
              <a:t>Slide 3</a:t>
            </a:r>
            <a:r>
              <a:rPr lang="en-GB" sz="1400" b="1" dirty="0">
                <a:latin typeface="Arial"/>
                <a:ea typeface="+mn-lt"/>
                <a:cs typeface="Arial"/>
              </a:rPr>
              <a:t>: </a:t>
            </a:r>
            <a:r>
              <a:rPr lang="en-GB" sz="1400" dirty="0">
                <a:latin typeface="Arial"/>
                <a:ea typeface="+mn-lt"/>
                <a:cs typeface="+mn-lt"/>
              </a:rPr>
              <a:t>What is Biodiversity? video</a:t>
            </a:r>
            <a:r>
              <a:rPr lang="en-US" sz="1400" dirty="0">
                <a:latin typeface="Arial"/>
                <a:ea typeface="+mn-lt"/>
                <a:cs typeface="+mn-lt"/>
              </a:rPr>
              <a:t> </a:t>
            </a:r>
            <a:endParaRPr lang="en-US"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5" action="ppaction://hlinksldjump"/>
              </a:rPr>
              <a:t>Slide 4</a:t>
            </a:r>
            <a:r>
              <a:rPr lang="en-GB" sz="1400" b="1" dirty="0">
                <a:latin typeface="Arial"/>
                <a:ea typeface="+mn-lt"/>
                <a:cs typeface="Arial"/>
              </a:rPr>
              <a:t>:</a:t>
            </a:r>
            <a:r>
              <a:rPr lang="en-GB" sz="1400" dirty="0">
                <a:latin typeface="Arial"/>
                <a:ea typeface="+mn-lt"/>
                <a:cs typeface="Arial"/>
              </a:rPr>
              <a:t> </a:t>
            </a:r>
            <a:r>
              <a:rPr lang="en-US" sz="1400" dirty="0">
                <a:latin typeface="Arial"/>
                <a:ea typeface="+mn-lt"/>
                <a:cs typeface="+mn-lt"/>
              </a:rPr>
              <a:t>How fish scales make your make-up shimmer: The life behind video</a:t>
            </a:r>
            <a:endParaRPr lang="en-US"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6" action="ppaction://hlinksldjump"/>
              </a:rPr>
              <a:t>Slide 5</a:t>
            </a:r>
            <a:r>
              <a:rPr lang="en-GB" sz="1400" b="1" dirty="0">
                <a:latin typeface="Arial"/>
                <a:ea typeface="+mn-lt"/>
                <a:cs typeface="Arial"/>
              </a:rPr>
              <a:t>:</a:t>
            </a:r>
            <a:r>
              <a:rPr lang="en-GB" sz="1400" dirty="0">
                <a:latin typeface="Arial"/>
                <a:ea typeface="+mn-lt"/>
                <a:cs typeface="Arial"/>
              </a:rPr>
              <a:t> </a:t>
            </a:r>
            <a:r>
              <a:rPr lang="en-US" sz="1400" dirty="0">
                <a:latin typeface="Arial"/>
                <a:ea typeface="+mn-lt"/>
                <a:cs typeface="+mn-lt"/>
              </a:rPr>
              <a:t>How piranha poop helps make your trainers: The life behind video</a:t>
            </a:r>
            <a:endParaRPr lang="en-US"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7" action="ppaction://hlinksldjump"/>
              </a:rPr>
              <a:t>Slide 6</a:t>
            </a:r>
            <a:r>
              <a:rPr lang="en-GB" sz="1400" b="1" dirty="0">
                <a:latin typeface="Arial"/>
                <a:ea typeface="+mn-lt"/>
                <a:cs typeface="Arial"/>
              </a:rPr>
              <a:t>:</a:t>
            </a:r>
            <a:r>
              <a:rPr lang="en-GB" sz="1400" dirty="0">
                <a:latin typeface="Arial"/>
                <a:ea typeface="+mn-lt"/>
                <a:cs typeface="Arial"/>
              </a:rPr>
              <a:t> </a:t>
            </a:r>
            <a:r>
              <a:rPr lang="en-GB" sz="1400" dirty="0">
                <a:latin typeface="Arial"/>
                <a:ea typeface="+mn-lt"/>
                <a:cs typeface="+mn-lt"/>
              </a:rPr>
              <a:t>How flies help make your chocolate ice cream: The life behind video</a:t>
            </a:r>
            <a:endParaRPr lang="en-US"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8" action="ppaction://hlinksldjump"/>
              </a:rPr>
              <a:t>Slide 7</a:t>
            </a:r>
            <a:r>
              <a:rPr lang="en-GB" sz="1400" b="1" dirty="0">
                <a:latin typeface="Arial"/>
                <a:ea typeface="+mn-lt"/>
                <a:cs typeface="Arial"/>
              </a:rPr>
              <a:t>: </a:t>
            </a:r>
            <a:r>
              <a:rPr lang="en-GB" sz="1400" dirty="0">
                <a:latin typeface="Arial"/>
                <a:ea typeface="+mn-lt"/>
                <a:cs typeface="+mn-lt"/>
              </a:rPr>
              <a:t>Discover Biodiversity: Do your bit for nature</a:t>
            </a:r>
            <a:endParaRPr lang="en-US"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9" action="ppaction://hlinksldjump"/>
              </a:rPr>
              <a:t>Slide 8</a:t>
            </a:r>
            <a:r>
              <a:rPr lang="en-GB" sz="1400" b="1" dirty="0">
                <a:latin typeface="Arial"/>
                <a:ea typeface="+mn-lt"/>
                <a:cs typeface="Arial"/>
              </a:rPr>
              <a:t>: </a:t>
            </a:r>
            <a:r>
              <a:rPr lang="en-GB" sz="1400" dirty="0">
                <a:latin typeface="Arial"/>
                <a:ea typeface="+mn-lt"/>
                <a:cs typeface="+mn-lt"/>
              </a:rPr>
              <a:t>What is biodiversity?</a:t>
            </a:r>
            <a:r>
              <a:rPr lang="en-US" sz="1400" dirty="0">
                <a:latin typeface="Arial"/>
                <a:ea typeface="+mn-lt"/>
                <a:cs typeface="+mn-lt"/>
              </a:rPr>
              <a:t> </a:t>
            </a:r>
            <a:endParaRPr lang="en-GB"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10" action="ppaction://hlinksldjump"/>
              </a:rPr>
              <a:t>Slide 9</a:t>
            </a:r>
            <a:r>
              <a:rPr lang="en-GB" sz="1400" b="1" dirty="0">
                <a:latin typeface="Arial"/>
                <a:ea typeface="+mn-lt"/>
                <a:cs typeface="Arial"/>
              </a:rPr>
              <a:t>: </a:t>
            </a:r>
            <a:r>
              <a:rPr lang="en-GB" sz="1400" dirty="0">
                <a:latin typeface="Arial"/>
                <a:ea typeface="+mn-lt"/>
                <a:cs typeface="+mn-lt"/>
              </a:rPr>
              <a:t>Why do we need biodiversity?</a:t>
            </a:r>
            <a:r>
              <a:rPr lang="en-US" sz="1400" dirty="0">
                <a:latin typeface="Arial"/>
                <a:ea typeface="+mn-lt"/>
                <a:cs typeface="+mn-lt"/>
              </a:rPr>
              <a:t> </a:t>
            </a:r>
            <a:endParaRPr lang="en-GB"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11" action="ppaction://hlinksldjump"/>
              </a:rPr>
              <a:t>Slide 10</a:t>
            </a:r>
            <a:r>
              <a:rPr lang="en-GB" sz="1400" b="1" dirty="0">
                <a:latin typeface="Arial"/>
                <a:ea typeface="+mn-lt"/>
                <a:cs typeface="Arial"/>
              </a:rPr>
              <a:t>:  </a:t>
            </a:r>
            <a:r>
              <a:rPr lang="en-GB" sz="1400" dirty="0">
                <a:latin typeface="Arial"/>
                <a:ea typeface="+mn-lt"/>
                <a:cs typeface="+mn-lt"/>
              </a:rPr>
              <a:t>Ecosystem services</a:t>
            </a:r>
            <a:r>
              <a:rPr lang="en-US" sz="1400" dirty="0">
                <a:latin typeface="Arial"/>
                <a:ea typeface="+mn-lt"/>
                <a:cs typeface="+mn-lt"/>
              </a:rPr>
              <a:t> </a:t>
            </a:r>
            <a:endParaRPr lang="en-US"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12" action="ppaction://hlinksldjump"/>
              </a:rPr>
              <a:t>Slide 11</a:t>
            </a:r>
            <a:r>
              <a:rPr lang="en-GB" sz="1400" b="1" dirty="0">
                <a:latin typeface="Arial"/>
                <a:ea typeface="+mn-lt"/>
                <a:cs typeface="Arial"/>
              </a:rPr>
              <a:t>: </a:t>
            </a:r>
            <a:r>
              <a:rPr lang="en-GB" sz="1400" dirty="0">
                <a:latin typeface="Arial"/>
                <a:ea typeface="+mn-lt"/>
                <a:cs typeface="+mn-lt"/>
              </a:rPr>
              <a:t>Biodiversity and species richness</a:t>
            </a:r>
            <a:r>
              <a:rPr lang="en-US" sz="1400" dirty="0">
                <a:latin typeface="Arial"/>
                <a:ea typeface="+mn-lt"/>
                <a:cs typeface="+mn-lt"/>
              </a:rPr>
              <a:t> </a:t>
            </a:r>
            <a:endParaRPr lang="en-US" sz="1400" dirty="0">
              <a:latin typeface="Arial"/>
              <a:cs typeface="Arial"/>
            </a:endParaRPr>
          </a:p>
          <a:p>
            <a:pPr algn="ctr"/>
            <a:endParaRPr lang="en-GB" sz="1400" dirty="0">
              <a:latin typeface="Arial"/>
              <a:ea typeface="+mn-lt"/>
              <a:cs typeface="Arial"/>
            </a:endParaRPr>
          </a:p>
          <a:p>
            <a:pPr algn="ctr"/>
            <a:r>
              <a:rPr lang="en-GB" sz="1400" b="1" dirty="0">
                <a:latin typeface="Arial"/>
                <a:ea typeface="+mn-lt"/>
                <a:cs typeface="Arial"/>
                <a:hlinkClick r:id="rId13" action="ppaction://hlinksldjump"/>
              </a:rPr>
              <a:t>Slides 12 &amp; 13</a:t>
            </a:r>
            <a:r>
              <a:rPr lang="en-GB" sz="1400" b="1" dirty="0">
                <a:latin typeface="Arial"/>
                <a:ea typeface="+mn-lt"/>
                <a:cs typeface="Arial"/>
              </a:rPr>
              <a:t>:</a:t>
            </a:r>
            <a:r>
              <a:rPr lang="en-GB" sz="1400" dirty="0">
                <a:latin typeface="Arial"/>
                <a:ea typeface="+mn-lt"/>
                <a:cs typeface="Arial"/>
              </a:rPr>
              <a:t> </a:t>
            </a:r>
            <a:r>
              <a:rPr lang="en-GB" sz="1400" dirty="0">
                <a:latin typeface="Arial"/>
                <a:ea typeface="+mn-lt"/>
                <a:cs typeface="+mn-lt"/>
              </a:rPr>
              <a:t>Endangered species and mass extinction</a:t>
            </a:r>
            <a:r>
              <a:rPr lang="en-US" sz="1400" dirty="0">
                <a:latin typeface="Arial"/>
                <a:ea typeface="+mn-lt"/>
                <a:cs typeface="+mn-lt"/>
              </a:rPr>
              <a:t> </a:t>
            </a:r>
          </a:p>
          <a:p>
            <a:pPr algn="ctr"/>
            <a:endParaRPr lang="en-US" sz="1400" b="1" dirty="0">
              <a:latin typeface="Arial"/>
              <a:cs typeface="Calibri"/>
            </a:endParaRPr>
          </a:p>
          <a:p>
            <a:pPr algn="ctr"/>
            <a:r>
              <a:rPr lang="en-US" sz="1400" b="1" dirty="0">
                <a:latin typeface="Arial"/>
                <a:cs typeface="Calibri"/>
                <a:hlinkClick r:id="rId14" action="ppaction://hlinksldjump"/>
              </a:rPr>
              <a:t>Slides 14 &amp; 15</a:t>
            </a:r>
            <a:r>
              <a:rPr lang="en-US" sz="1400" dirty="0">
                <a:latin typeface="Arial"/>
                <a:cs typeface="Calibri"/>
              </a:rPr>
              <a:t>: </a:t>
            </a:r>
            <a:r>
              <a:rPr lang="en-GB" sz="1400" dirty="0">
                <a:latin typeface="Arial"/>
                <a:ea typeface="+mn-lt"/>
                <a:cs typeface="+mn-lt"/>
              </a:rPr>
              <a:t>Causes of biodiversity loss</a:t>
            </a:r>
            <a:r>
              <a:rPr lang="en-US" sz="1400" dirty="0">
                <a:latin typeface="Arial"/>
                <a:ea typeface="+mn-lt"/>
                <a:cs typeface="+mn-lt"/>
              </a:rPr>
              <a:t> </a:t>
            </a:r>
          </a:p>
          <a:p>
            <a:pPr algn="ctr"/>
            <a:endParaRPr lang="en-US" sz="1400" dirty="0">
              <a:latin typeface="Arial"/>
              <a:cs typeface="Calibri"/>
            </a:endParaRPr>
          </a:p>
          <a:p>
            <a:pPr algn="ctr"/>
            <a:r>
              <a:rPr lang="en-US" sz="1400" b="1" dirty="0">
                <a:latin typeface="Arial"/>
                <a:cs typeface="Calibri"/>
                <a:hlinkClick r:id="rId15" action="ppaction://hlinksldjump"/>
              </a:rPr>
              <a:t>Slides 16 &amp; 17</a:t>
            </a:r>
            <a:r>
              <a:rPr lang="en-US" sz="1400" b="1" dirty="0">
                <a:latin typeface="Arial"/>
                <a:cs typeface="Calibri"/>
              </a:rPr>
              <a:t>:</a:t>
            </a:r>
            <a:r>
              <a:rPr lang="en-US" sz="1400" dirty="0">
                <a:latin typeface="Arial"/>
                <a:cs typeface="Calibri"/>
              </a:rPr>
              <a:t> </a:t>
            </a:r>
            <a:r>
              <a:rPr lang="en-GB" sz="1400" dirty="0">
                <a:latin typeface="Arial"/>
                <a:ea typeface="+mn-lt"/>
                <a:cs typeface="+mn-lt"/>
              </a:rPr>
              <a:t>Biodiversity and invasive species</a:t>
            </a:r>
            <a:r>
              <a:rPr lang="en-US" sz="1400" dirty="0">
                <a:latin typeface="Arial"/>
                <a:ea typeface="+mn-lt"/>
                <a:cs typeface="+mn-lt"/>
              </a:rPr>
              <a:t> </a:t>
            </a:r>
          </a:p>
          <a:p>
            <a:pPr algn="ctr"/>
            <a:endParaRPr lang="en-US" sz="1400" dirty="0">
              <a:latin typeface="Arial"/>
              <a:cs typeface="Calibri"/>
            </a:endParaRPr>
          </a:p>
          <a:p>
            <a:pPr algn="ctr"/>
            <a:r>
              <a:rPr lang="en-US" sz="1400" b="1" dirty="0">
                <a:latin typeface="Arial"/>
                <a:cs typeface="Calibri"/>
                <a:hlinkClick r:id="rId16" action="ppaction://hlinksldjump"/>
              </a:rPr>
              <a:t>Slides 18 &amp; 19</a:t>
            </a:r>
            <a:r>
              <a:rPr lang="en-US" sz="1400" b="1" dirty="0">
                <a:latin typeface="Arial"/>
                <a:cs typeface="Calibri"/>
              </a:rPr>
              <a:t>:</a:t>
            </a:r>
            <a:r>
              <a:rPr lang="en-US" sz="1400" dirty="0">
                <a:latin typeface="Arial"/>
                <a:cs typeface="Calibri"/>
              </a:rPr>
              <a:t> </a:t>
            </a:r>
            <a:r>
              <a:rPr lang="en-GB" sz="1400" dirty="0">
                <a:latin typeface="Arial"/>
                <a:ea typeface="+mn-lt"/>
                <a:cs typeface="+mn-lt"/>
              </a:rPr>
              <a:t>Protecting the natural world</a:t>
            </a:r>
            <a:r>
              <a:rPr lang="en-US" sz="1400" dirty="0">
                <a:latin typeface="Arial"/>
                <a:ea typeface="+mn-lt"/>
                <a:cs typeface="+mn-lt"/>
              </a:rPr>
              <a:t> </a:t>
            </a:r>
          </a:p>
          <a:p>
            <a:pPr algn="ctr"/>
            <a:endParaRPr lang="en-US" sz="1400" dirty="0">
              <a:latin typeface="Arial"/>
              <a:ea typeface="Calibri"/>
              <a:cs typeface="Calibri"/>
            </a:endParaRPr>
          </a:p>
          <a:p>
            <a:pPr algn="ctr"/>
            <a:r>
              <a:rPr lang="en-US" sz="1400" b="1" dirty="0">
                <a:latin typeface="Arial"/>
                <a:ea typeface="Calibri"/>
                <a:cs typeface="Calibri"/>
                <a:hlinkClick r:id="rId17" action="ppaction://hlinksldjump"/>
              </a:rPr>
              <a:t>Slide 20</a:t>
            </a:r>
            <a:r>
              <a:rPr lang="en-US" sz="1400" b="1" dirty="0">
                <a:latin typeface="Arial"/>
                <a:ea typeface="Calibri"/>
                <a:cs typeface="Calibri"/>
              </a:rPr>
              <a:t>:</a:t>
            </a:r>
            <a:r>
              <a:rPr lang="en-US" sz="1400" dirty="0">
                <a:latin typeface="Arial"/>
                <a:ea typeface="Calibri"/>
                <a:cs typeface="Calibri"/>
              </a:rPr>
              <a:t> Useful links</a:t>
            </a:r>
          </a:p>
        </p:txBody>
      </p:sp>
    </p:spTree>
    <p:extLst>
      <p:ext uri="{BB962C8B-B14F-4D97-AF65-F5344CB8AC3E}">
        <p14:creationId xmlns:p14="http://schemas.microsoft.com/office/powerpoint/2010/main" val="3008980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C91163-ED09-4290-AA85-390067FE9DD3}"/>
              </a:ext>
            </a:extLst>
          </p:cNvPr>
          <p:cNvSpPr txBox="1"/>
          <p:nvPr/>
        </p:nvSpPr>
        <p:spPr>
          <a:xfrm>
            <a:off x="2305049" y="177255"/>
            <a:ext cx="7581900" cy="769441"/>
          </a:xfrm>
          <a:prstGeom prst="rect">
            <a:avLst/>
          </a:prstGeom>
          <a:noFill/>
        </p:spPr>
        <p:txBody>
          <a:bodyPr wrap="square" lIns="91440" tIns="45720" rIns="91440" bIns="45720" anchor="t">
            <a:spAutoFit/>
          </a:bodyPr>
          <a:lstStyle/>
          <a:p>
            <a:pPr algn="ctr">
              <a:defRPr/>
            </a:pPr>
            <a:r>
              <a:rPr lang="en-GB" sz="4400" b="1" dirty="0">
                <a:solidFill>
                  <a:schemeClr val="bg1"/>
                </a:solidFill>
                <a:latin typeface="Arial"/>
                <a:cs typeface="Arial"/>
              </a:rPr>
              <a:t>Useful li</a:t>
            </a:r>
            <a:r>
              <a:rPr kumimoji="0" lang="en-GB" sz="4400" b="1" i="0" u="none" strike="noStrike" kern="1200" cap="none" spc="0" normalizeH="0" baseline="0" noProof="0" dirty="0">
                <a:ln>
                  <a:noFill/>
                </a:ln>
                <a:solidFill>
                  <a:schemeClr val="bg1"/>
                </a:solidFill>
                <a:effectLst/>
                <a:uLnTx/>
                <a:uFillTx/>
                <a:latin typeface="Arial"/>
                <a:cs typeface="Arial"/>
              </a:rPr>
              <a:t>nks</a:t>
            </a:r>
            <a:r>
              <a:rPr lang="en-GB" sz="4400" b="1" dirty="0">
                <a:solidFill>
                  <a:schemeClr val="bg1"/>
                </a:solidFill>
                <a:latin typeface="Arial"/>
                <a:cs typeface="Arial"/>
              </a:rPr>
              <a:t> </a:t>
            </a:r>
            <a:endParaRPr lang="en-GB" sz="4400" b="1" i="0" u="none" strike="noStrike" kern="1200" cap="none" spc="0" normalizeH="0" baseline="0" noProof="0">
              <a:ln>
                <a:noFill/>
              </a:ln>
              <a:solidFill>
                <a:schemeClr val="bg1"/>
              </a:solidFill>
              <a:effectLst/>
              <a:uLnTx/>
              <a:uFillTx/>
              <a:latin typeface="Arial"/>
              <a:cs typeface="Arial"/>
            </a:endParaRPr>
          </a:p>
        </p:txBody>
      </p:sp>
      <p:sp>
        <p:nvSpPr>
          <p:cNvPr id="2" name="TextBox 1">
            <a:extLst>
              <a:ext uri="{FF2B5EF4-FFF2-40B4-BE49-F238E27FC236}">
                <a16:creationId xmlns:a16="http://schemas.microsoft.com/office/drawing/2014/main" id="{9AA2E918-6B34-45EE-82DA-8D78FCE7C3ED}"/>
              </a:ext>
            </a:extLst>
          </p:cNvPr>
          <p:cNvSpPr txBox="1"/>
          <p:nvPr/>
        </p:nvSpPr>
        <p:spPr>
          <a:xfrm>
            <a:off x="800100" y="1319489"/>
            <a:ext cx="10591800" cy="5724644"/>
          </a:xfrm>
          <a:prstGeom prst="rect">
            <a:avLst/>
          </a:prstGeom>
          <a:noFill/>
        </p:spPr>
        <p:txBody>
          <a:bodyPr wrap="square" lIns="91440" tIns="45720" rIns="91440" bIns="45720" rtlCol="0" anchor="t">
            <a:spAutoFit/>
          </a:bodyPr>
          <a:lstStyle/>
          <a:p>
            <a:r>
              <a:rPr lang="en-GB" sz="2400" b="1" dirty="0">
                <a:solidFill>
                  <a:schemeClr val="bg1"/>
                </a:solidFill>
                <a:latin typeface="Arial"/>
                <a:ea typeface="+mn-lt"/>
                <a:cs typeface="+mn-lt"/>
                <a:hlinkClick r:id="rId3"/>
              </a:rPr>
              <a:t>https://www.nhm.ac.uk/our-science/our-work/biodiversity.html</a:t>
            </a:r>
            <a:endParaRPr lang="en-GB" sz="2400"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4"/>
              </a:rPr>
              <a:t>https://www.nhm.ac.uk/visit/our-broken-planet.html</a:t>
            </a:r>
            <a:endParaRPr lang="en-GB" sz="2400"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5"/>
              </a:rPr>
              <a:t>https://www.nhm.ac.uk/our-science/data/biodiversity-indicators.html</a:t>
            </a:r>
            <a:endParaRPr lang="en-GB"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6"/>
              </a:rPr>
              <a:t>https://www.nhm.ac.uk/take-part/centre-for-uk-biodiversity.html</a:t>
            </a:r>
            <a:endParaRPr lang="en-US" sz="2400"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7"/>
              </a:rPr>
              <a:t>https://www.nhm.ac.uk/discover/news/2019/october/the-state-of-nature-41-percent-of-the-uks-species-have-declined.html</a:t>
            </a:r>
            <a:endParaRPr lang="en-GB" sz="2400" b="1" dirty="0">
              <a:solidFill>
                <a:schemeClr val="bg1"/>
              </a:solidFill>
              <a:latin typeface="Arial"/>
              <a:ea typeface="+mn-lt"/>
              <a:cs typeface="+mn-lt"/>
            </a:endParaRPr>
          </a:p>
          <a:p>
            <a:endParaRPr lang="en-GB" sz="2400" b="1" dirty="0">
              <a:solidFill>
                <a:schemeClr val="bg1"/>
              </a:solidFill>
              <a:latin typeface="Arial"/>
              <a:ea typeface="+mn-lt"/>
              <a:cs typeface="+mn-lt"/>
            </a:endParaRPr>
          </a:p>
          <a:p>
            <a:r>
              <a:rPr lang="en-GB" sz="2400" b="1" dirty="0">
                <a:solidFill>
                  <a:schemeClr val="bg1"/>
                </a:solidFill>
                <a:latin typeface="Arial"/>
                <a:ea typeface="+mn-lt"/>
                <a:cs typeface="+mn-lt"/>
                <a:hlinkClick r:id="rId8"/>
              </a:rPr>
              <a:t>https://www.nhm.ac.uk/discover/news/2019/february/the-world-s-insect-populations-are-plummeting-everywhere-we-look.html</a:t>
            </a:r>
            <a:endParaRPr lang="en-GB" b="1" dirty="0">
              <a:solidFill>
                <a:schemeClr val="bg1"/>
              </a:solidFill>
              <a:latin typeface="Arial"/>
              <a:ea typeface="+mn-lt"/>
              <a:cs typeface="+mn-lt"/>
            </a:endParaRP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p:txBody>
      </p:sp>
    </p:spTree>
    <p:extLst>
      <p:ext uri="{BB962C8B-B14F-4D97-AF65-F5344CB8AC3E}">
        <p14:creationId xmlns:p14="http://schemas.microsoft.com/office/powerpoint/2010/main" val="76249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pattern&#10;&#10;Description automatically generated">
            <a:extLst>
              <a:ext uri="{FF2B5EF4-FFF2-40B4-BE49-F238E27FC236}">
                <a16:creationId xmlns:a16="http://schemas.microsoft.com/office/drawing/2014/main" id="{35FC1689-C954-48AA-BCDB-3F42EA8B62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6513" y="803173"/>
            <a:ext cx="7473350" cy="4202107"/>
          </a:xfrm>
          <a:prstGeom prst="rect">
            <a:avLst/>
          </a:prstGeom>
        </p:spPr>
      </p:pic>
      <p:sp>
        <p:nvSpPr>
          <p:cNvPr id="3" name="TextBox 2">
            <a:extLst>
              <a:ext uri="{FF2B5EF4-FFF2-40B4-BE49-F238E27FC236}">
                <a16:creationId xmlns:a16="http://schemas.microsoft.com/office/drawing/2014/main" id="{D5C2A10E-9597-45F6-886D-07058E35FB84}"/>
              </a:ext>
            </a:extLst>
          </p:cNvPr>
          <p:cNvSpPr txBox="1"/>
          <p:nvPr/>
        </p:nvSpPr>
        <p:spPr>
          <a:xfrm>
            <a:off x="1130061" y="5385758"/>
            <a:ext cx="994625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Arial"/>
                <a:ea typeface="+mn-lt"/>
                <a:cs typeface="+mn-lt"/>
              </a:rPr>
              <a:t>What is Biodiversity?</a:t>
            </a:r>
            <a:r>
              <a:rPr lang="en-US" sz="3200" dirty="0">
                <a:latin typeface="Arial"/>
                <a:ea typeface="+mn-lt"/>
                <a:cs typeface="+mn-lt"/>
              </a:rPr>
              <a:t> video link:</a:t>
            </a:r>
          </a:p>
          <a:p>
            <a:pPr algn="ctr"/>
            <a:r>
              <a:rPr lang="en-US" sz="3200" dirty="0">
                <a:latin typeface="Arial"/>
                <a:ea typeface="+mn-lt"/>
                <a:cs typeface="+mn-lt"/>
                <a:hlinkClick r:id="rId4"/>
              </a:rPr>
              <a:t>https://www.youtube.com/watch?v=XTC4qiXd36Q</a:t>
            </a:r>
            <a:r>
              <a:rPr lang="en-US" sz="3200" dirty="0">
                <a:latin typeface="Arial"/>
                <a:ea typeface="+mn-lt"/>
                <a:cs typeface="+mn-lt"/>
              </a:rPr>
              <a:t> </a:t>
            </a:r>
            <a:endParaRPr lang="en-US" sz="3200" dirty="0">
              <a:latin typeface="Arial"/>
              <a:cs typeface="Arial"/>
            </a:endParaRPr>
          </a:p>
        </p:txBody>
      </p:sp>
    </p:spTree>
    <p:extLst>
      <p:ext uri="{BB962C8B-B14F-4D97-AF65-F5344CB8AC3E}">
        <p14:creationId xmlns:p14="http://schemas.microsoft.com/office/powerpoint/2010/main" val="113389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2A10E-9597-45F6-886D-07058E35FB84}"/>
              </a:ext>
            </a:extLst>
          </p:cNvPr>
          <p:cNvSpPr txBox="1"/>
          <p:nvPr/>
        </p:nvSpPr>
        <p:spPr>
          <a:xfrm>
            <a:off x="138023" y="5385758"/>
            <a:ext cx="11915954"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latin typeface="Arial"/>
                <a:cs typeface="Arial"/>
              </a:rPr>
              <a:t>How fish scales make your make-up shimmer: The life behind</a:t>
            </a:r>
            <a:r>
              <a:rPr lang="en-US" sz="2600" dirty="0">
                <a:latin typeface="Arial"/>
                <a:ea typeface="+mn-lt"/>
                <a:cs typeface="+mn-lt"/>
              </a:rPr>
              <a:t> video link:</a:t>
            </a:r>
            <a:endParaRPr lang="en-US" sz="2600">
              <a:cs typeface="Calibri"/>
            </a:endParaRPr>
          </a:p>
          <a:p>
            <a:pPr algn="ctr"/>
            <a:r>
              <a:rPr lang="en-US" sz="2600" dirty="0">
                <a:latin typeface="Arial"/>
                <a:ea typeface="+mn-lt"/>
                <a:cs typeface="+mn-lt"/>
                <a:hlinkClick r:id="rId3"/>
              </a:rPr>
              <a:t>https://www.youtube.com/watch?v=9pDYG5_SPCs</a:t>
            </a:r>
            <a:r>
              <a:rPr lang="en-US" sz="2600" dirty="0">
                <a:latin typeface="Arial"/>
                <a:ea typeface="+mn-lt"/>
                <a:cs typeface="+mn-lt"/>
              </a:rPr>
              <a:t> </a:t>
            </a:r>
            <a:endParaRPr lang="en-US" sz="2600" dirty="0">
              <a:latin typeface="Arial"/>
              <a:cs typeface="Arial"/>
            </a:endParaRPr>
          </a:p>
        </p:txBody>
      </p:sp>
      <p:pic>
        <p:nvPicPr>
          <p:cNvPr id="4" name="Picture 4">
            <a:extLst>
              <a:ext uri="{FF2B5EF4-FFF2-40B4-BE49-F238E27FC236}">
                <a16:creationId xmlns:a16="http://schemas.microsoft.com/office/drawing/2014/main" id="{77059836-FDEB-48B8-3B2E-FD0EE7180F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57" t="18219" r="-457" b="14170"/>
          <a:stretch/>
        </p:blipFill>
        <p:spPr>
          <a:xfrm>
            <a:off x="2007079" y="1450154"/>
            <a:ext cx="8177846" cy="3112818"/>
          </a:xfrm>
          <a:prstGeom prst="rect">
            <a:avLst/>
          </a:prstGeom>
        </p:spPr>
      </p:pic>
      <p:sp>
        <p:nvSpPr>
          <p:cNvPr id="6" name="TextBox 5">
            <a:extLst>
              <a:ext uri="{FF2B5EF4-FFF2-40B4-BE49-F238E27FC236}">
                <a16:creationId xmlns:a16="http://schemas.microsoft.com/office/drawing/2014/main" id="{93E4383C-D2B5-ACDA-0936-55D843A2D54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292821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2A10E-9597-45F6-886D-07058E35FB84}"/>
              </a:ext>
            </a:extLst>
          </p:cNvPr>
          <p:cNvSpPr txBox="1"/>
          <p:nvPr/>
        </p:nvSpPr>
        <p:spPr>
          <a:xfrm>
            <a:off x="138023" y="5385758"/>
            <a:ext cx="11915954"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latin typeface="Arial"/>
                <a:cs typeface="Arial"/>
              </a:rPr>
              <a:t>How piranha poop helps make your trainers: The life behind </a:t>
            </a:r>
            <a:r>
              <a:rPr lang="en-US" sz="2600" dirty="0">
                <a:latin typeface="Arial"/>
                <a:cs typeface="Arial"/>
              </a:rPr>
              <a:t>video link:</a:t>
            </a:r>
          </a:p>
          <a:p>
            <a:pPr algn="ctr"/>
            <a:r>
              <a:rPr lang="en-US" sz="2600" dirty="0">
                <a:latin typeface="Arial"/>
                <a:ea typeface="+mn-lt"/>
                <a:cs typeface="+mn-lt"/>
                <a:hlinkClick r:id="rId3"/>
              </a:rPr>
              <a:t>https://www.youtube.com/watch?v=fRqJfHr6-bU</a:t>
            </a:r>
            <a:r>
              <a:rPr lang="en-US" sz="2600" dirty="0">
                <a:latin typeface="Arial"/>
                <a:ea typeface="+mn-lt"/>
                <a:cs typeface="+mn-lt"/>
              </a:rPr>
              <a:t> </a:t>
            </a:r>
            <a:endParaRPr lang="en-US" sz="2600" dirty="0">
              <a:latin typeface="Arial"/>
              <a:cs typeface="Arial"/>
            </a:endParaRPr>
          </a:p>
        </p:txBody>
      </p:sp>
      <p:pic>
        <p:nvPicPr>
          <p:cNvPr id="5" name="Picture 5" descr="A picture containing chart&#10;&#10;Description automatically generated">
            <a:extLst>
              <a:ext uri="{FF2B5EF4-FFF2-40B4-BE49-F238E27FC236}">
                <a16:creationId xmlns:a16="http://schemas.microsoft.com/office/drawing/2014/main" id="{75DC2572-29E3-1B5D-ED2C-451A645EBA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5827" r="4472" b="8633"/>
          <a:stretch/>
        </p:blipFill>
        <p:spPr>
          <a:xfrm>
            <a:off x="2136475" y="1277628"/>
            <a:ext cx="7933557" cy="3528935"/>
          </a:xfrm>
          <a:prstGeom prst="rect">
            <a:avLst/>
          </a:prstGeom>
        </p:spPr>
      </p:pic>
    </p:spTree>
    <p:extLst>
      <p:ext uri="{BB962C8B-B14F-4D97-AF65-F5344CB8AC3E}">
        <p14:creationId xmlns:p14="http://schemas.microsoft.com/office/powerpoint/2010/main" val="398812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2A10E-9597-45F6-886D-07058E35FB84}"/>
              </a:ext>
            </a:extLst>
          </p:cNvPr>
          <p:cNvSpPr txBox="1"/>
          <p:nvPr/>
        </p:nvSpPr>
        <p:spPr>
          <a:xfrm>
            <a:off x="138023" y="5385758"/>
            <a:ext cx="11915954"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latin typeface="Arial"/>
                <a:cs typeface="Arial"/>
              </a:rPr>
              <a:t>How flies help make your chocolate ice cream: The life behind </a:t>
            </a:r>
            <a:r>
              <a:rPr lang="en-US" sz="2600" dirty="0">
                <a:latin typeface="Arial"/>
                <a:cs typeface="Arial"/>
              </a:rPr>
              <a:t>video link:</a:t>
            </a:r>
          </a:p>
          <a:p>
            <a:pPr algn="ctr"/>
            <a:r>
              <a:rPr lang="en-US" sz="2600" dirty="0">
                <a:latin typeface="Arial"/>
                <a:ea typeface="+mn-lt"/>
                <a:cs typeface="+mn-lt"/>
                <a:hlinkClick r:id="rId3"/>
              </a:rPr>
              <a:t>https://www.youtube.com/watch?v=MCjoOc54pHs</a:t>
            </a:r>
            <a:r>
              <a:rPr lang="en-US" sz="2600" dirty="0">
                <a:latin typeface="Arial"/>
                <a:ea typeface="+mn-lt"/>
                <a:cs typeface="+mn-lt"/>
              </a:rPr>
              <a:t> </a:t>
            </a:r>
            <a:endParaRPr lang="en-US" sz="2600" dirty="0">
              <a:latin typeface="Arial"/>
              <a:cs typeface="Arial"/>
            </a:endParaRPr>
          </a:p>
        </p:txBody>
      </p:sp>
      <p:pic>
        <p:nvPicPr>
          <p:cNvPr id="2" name="Picture 3" descr="A picture containing food, different, dessert&#10;&#10;Description automatically generated">
            <a:extLst>
              <a:ext uri="{FF2B5EF4-FFF2-40B4-BE49-F238E27FC236}">
                <a16:creationId xmlns:a16="http://schemas.microsoft.com/office/drawing/2014/main" id="{50B68EFD-B40F-7F84-41F9-400DB96B40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6084" r="2564" b="12587"/>
          <a:stretch/>
        </p:blipFill>
        <p:spPr>
          <a:xfrm>
            <a:off x="1935192" y="1421401"/>
            <a:ext cx="8336066" cy="3428731"/>
          </a:xfrm>
          <a:prstGeom prst="rect">
            <a:avLst/>
          </a:prstGeom>
        </p:spPr>
      </p:pic>
    </p:spTree>
    <p:extLst>
      <p:ext uri="{BB962C8B-B14F-4D97-AF65-F5344CB8AC3E}">
        <p14:creationId xmlns:p14="http://schemas.microsoft.com/office/powerpoint/2010/main" val="342184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2A10E-9597-45F6-886D-07058E35FB84}"/>
              </a:ext>
            </a:extLst>
          </p:cNvPr>
          <p:cNvSpPr txBox="1"/>
          <p:nvPr/>
        </p:nvSpPr>
        <p:spPr>
          <a:xfrm>
            <a:off x="138023" y="5385758"/>
            <a:ext cx="1191595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Arial"/>
                <a:cs typeface="Arial"/>
              </a:rPr>
              <a:t>Discover Biodiversity: Do your bit for nature </a:t>
            </a:r>
            <a:r>
              <a:rPr lang="en-US" sz="3200" dirty="0">
                <a:latin typeface="Arial"/>
                <a:cs typeface="Arial"/>
              </a:rPr>
              <a:t>link:</a:t>
            </a:r>
          </a:p>
          <a:p>
            <a:pPr algn="ctr"/>
            <a:r>
              <a:rPr lang="en-US" sz="3200" dirty="0">
                <a:latin typeface="Arial"/>
                <a:ea typeface="+mn-lt"/>
                <a:cs typeface="+mn-lt"/>
                <a:hlinkClick r:id="rId2"/>
              </a:rPr>
              <a:t>https://www.nhm.ac.uk/discover/biodiversity/act</a:t>
            </a:r>
            <a:r>
              <a:rPr lang="en-US" sz="3200" dirty="0">
                <a:latin typeface="Arial"/>
                <a:ea typeface="+mn-lt"/>
                <a:cs typeface="+mn-lt"/>
              </a:rPr>
              <a:t> </a:t>
            </a:r>
            <a:endParaRPr lang="en-US">
              <a:latin typeface="Arial"/>
            </a:endParaRPr>
          </a:p>
        </p:txBody>
      </p:sp>
      <p:pic>
        <p:nvPicPr>
          <p:cNvPr id="4" name="Picture 4" descr="Diagram&#10;&#10;Description automatically generated">
            <a:extLst>
              <a:ext uri="{FF2B5EF4-FFF2-40B4-BE49-F238E27FC236}">
                <a16:creationId xmlns:a16="http://schemas.microsoft.com/office/drawing/2014/main" id="{C2EE547C-90D4-5786-DB8A-4E0E72D38877}"/>
              </a:ext>
            </a:extLst>
          </p:cNvPr>
          <p:cNvPicPr>
            <a:picLocks noChangeAspect="1"/>
          </p:cNvPicPr>
          <p:nvPr/>
        </p:nvPicPr>
        <p:blipFill>
          <a:blip r:embed="rId3"/>
          <a:stretch>
            <a:fillRect/>
          </a:stretch>
        </p:blipFill>
        <p:spPr>
          <a:xfrm>
            <a:off x="1748287" y="1270312"/>
            <a:ext cx="8695425" cy="3598511"/>
          </a:xfrm>
          <a:prstGeom prst="rect">
            <a:avLst/>
          </a:prstGeom>
        </p:spPr>
      </p:pic>
    </p:spTree>
    <p:extLst>
      <p:ext uri="{BB962C8B-B14F-4D97-AF65-F5344CB8AC3E}">
        <p14:creationId xmlns:p14="http://schemas.microsoft.com/office/powerpoint/2010/main" val="210331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894378" y="474533"/>
            <a:ext cx="10374489" cy="4524315"/>
          </a:xfrm>
          <a:prstGeom prst="rect">
            <a:avLst/>
          </a:prstGeom>
          <a:noFill/>
        </p:spPr>
        <p:txBody>
          <a:bodyPr wrap="square" lIns="91440" tIns="45720" rIns="91440" bIns="45720" anchor="t">
            <a:spAutoFit/>
          </a:bodyPr>
          <a:lstStyle/>
          <a:p>
            <a:r>
              <a:rPr lang="en-GB" sz="2400" dirty="0">
                <a:latin typeface="Arial"/>
                <a:cs typeface="Arial"/>
              </a:rPr>
              <a:t>Biodiversity is the name we give to </a:t>
            </a:r>
            <a:r>
              <a:rPr lang="en-GB" sz="2400" b="1" dirty="0">
                <a:latin typeface="Arial"/>
                <a:cs typeface="Arial"/>
              </a:rPr>
              <a:t>the variety of all life on Earth</a:t>
            </a:r>
            <a:r>
              <a:rPr lang="en-GB" sz="2400" dirty="0">
                <a:latin typeface="Arial"/>
                <a:cs typeface="Arial"/>
              </a:rPr>
              <a:t>. Bacteria to baboons, plants to people - the range of life on our planet is incredible.</a:t>
            </a:r>
          </a:p>
          <a:p>
            <a:endParaRPr lang="en-GB" sz="2400" dirty="0">
              <a:latin typeface="Arial"/>
              <a:cs typeface="Arial"/>
            </a:endParaRPr>
          </a:p>
          <a:p>
            <a:r>
              <a:rPr lang="en-GB" sz="2400" dirty="0">
                <a:latin typeface="Arial"/>
                <a:cs typeface="Arial"/>
              </a:rPr>
              <a:t>All living things exist within their own communities, or ecosystems - oceans, forests, deserts, ice caps and even cities. </a:t>
            </a:r>
          </a:p>
          <a:p>
            <a:endParaRPr lang="en-GB" sz="2400" dirty="0">
              <a:latin typeface="Arial"/>
              <a:cs typeface="Arial"/>
            </a:endParaRPr>
          </a:p>
          <a:p>
            <a:r>
              <a:rPr lang="en-GB" sz="2400" dirty="0">
                <a:latin typeface="Arial"/>
                <a:cs typeface="Arial"/>
              </a:rPr>
              <a:t>All this put together is biodiversity: the volume of life on Earth as well as how different species interact with each other and with the physical world around them.</a:t>
            </a:r>
            <a:endParaRPr lang="en-GB">
              <a:cs typeface="Calibri"/>
            </a:endParaRPr>
          </a:p>
          <a:p>
            <a:endParaRPr lang="en-GB" sz="2400" dirty="0">
              <a:latin typeface="Arial"/>
              <a:cs typeface="Arial"/>
            </a:endParaRPr>
          </a:p>
          <a:p>
            <a:endParaRPr lang="en-GB" sz="2400" dirty="0">
              <a:latin typeface="Arial"/>
              <a:cs typeface="Arial"/>
            </a:endParaRPr>
          </a:p>
        </p:txBody>
      </p:sp>
      <p:pic>
        <p:nvPicPr>
          <p:cNvPr id="12" name="Picture 11">
            <a:extLst>
              <a:ext uri="{FF2B5EF4-FFF2-40B4-BE49-F238E27FC236}">
                <a16:creationId xmlns:a16="http://schemas.microsoft.com/office/drawing/2014/main" id="{5CB690D9-C50E-4485-8BC9-1EC9C9860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8148" y="5166891"/>
            <a:ext cx="2083575" cy="1389185"/>
          </a:xfrm>
          <a:prstGeom prst="rect">
            <a:avLst/>
          </a:prstGeom>
        </p:spPr>
      </p:pic>
      <p:pic>
        <p:nvPicPr>
          <p:cNvPr id="13" name="Picture 12">
            <a:extLst>
              <a:ext uri="{FF2B5EF4-FFF2-40B4-BE49-F238E27FC236}">
                <a16:creationId xmlns:a16="http://schemas.microsoft.com/office/drawing/2014/main" id="{A2FF65A6-8762-46C0-941C-B6CF516038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1827" y="5166890"/>
            <a:ext cx="2031785" cy="1389185"/>
          </a:xfrm>
          <a:prstGeom prst="rect">
            <a:avLst/>
          </a:prstGeom>
        </p:spPr>
      </p:pic>
      <p:pic>
        <p:nvPicPr>
          <p:cNvPr id="14" name="Picture 13">
            <a:extLst>
              <a:ext uri="{FF2B5EF4-FFF2-40B4-BE49-F238E27FC236}">
                <a16:creationId xmlns:a16="http://schemas.microsoft.com/office/drawing/2014/main" id="{186D2CF1-ED1E-4D9D-93D5-C9357B7C94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51723" y="5166892"/>
            <a:ext cx="2130877" cy="1389184"/>
          </a:xfrm>
          <a:prstGeom prst="rect">
            <a:avLst/>
          </a:prstGeom>
        </p:spPr>
      </p:pic>
      <p:pic>
        <p:nvPicPr>
          <p:cNvPr id="5" name="Picture 4" descr="A dirt path through a forest&#10;&#10;Description automatically generated with low confidence">
            <a:extLst>
              <a:ext uri="{FF2B5EF4-FFF2-40B4-BE49-F238E27FC236}">
                <a16:creationId xmlns:a16="http://schemas.microsoft.com/office/drawing/2014/main" id="{CE9B1FDB-74CE-4363-BE60-B085832505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86805" y="5166892"/>
            <a:ext cx="2083777" cy="1389184"/>
          </a:xfrm>
          <a:prstGeom prst="rect">
            <a:avLst/>
          </a:prstGeom>
        </p:spPr>
      </p:pic>
      <p:pic>
        <p:nvPicPr>
          <p:cNvPr id="7" name="Picture 6" descr="A picture containing outdoor, sunset, nature, railroad&#10;&#10;Description automatically generated">
            <a:extLst>
              <a:ext uri="{FF2B5EF4-FFF2-40B4-BE49-F238E27FC236}">
                <a16:creationId xmlns:a16="http://schemas.microsoft.com/office/drawing/2014/main" id="{55A5A8CA-49AF-4C86-A107-AB43CB7B3E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824" y="5166890"/>
            <a:ext cx="2059157" cy="1389184"/>
          </a:xfrm>
          <a:prstGeom prst="rect">
            <a:avLst/>
          </a:prstGeom>
        </p:spPr>
      </p:pic>
    </p:spTree>
    <p:extLst>
      <p:ext uri="{BB962C8B-B14F-4D97-AF65-F5344CB8AC3E}">
        <p14:creationId xmlns:p14="http://schemas.microsoft.com/office/powerpoint/2010/main" val="419020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74E0C-BE10-4D70-BE07-A5637708735A}"/>
              </a:ext>
            </a:extLst>
          </p:cNvPr>
          <p:cNvSpPr txBox="1"/>
          <p:nvPr/>
        </p:nvSpPr>
        <p:spPr>
          <a:xfrm>
            <a:off x="951886" y="1535502"/>
            <a:ext cx="10374489" cy="4647426"/>
          </a:xfrm>
          <a:prstGeom prst="rect">
            <a:avLst/>
          </a:prstGeom>
          <a:noFill/>
        </p:spPr>
        <p:txBody>
          <a:bodyPr wrap="square" lIns="91440" tIns="45720" rIns="91440" bIns="45720" anchor="t">
            <a:spAutoFit/>
          </a:bodyPr>
          <a:lstStyle/>
          <a:p>
            <a:r>
              <a:rPr lang="en-GB" sz="2400" dirty="0">
                <a:latin typeface="Arial"/>
                <a:cs typeface="Aharoni"/>
              </a:rPr>
              <a:t>Humans rely on biodiversity to survive. We are intertwined in a big natural system, and each element supports and enables all of us to thrive.</a:t>
            </a:r>
          </a:p>
          <a:p>
            <a:endParaRPr lang="en-GB" sz="2400" dirty="0">
              <a:latin typeface="Arial"/>
              <a:cs typeface="Aharoni"/>
            </a:endParaRPr>
          </a:p>
          <a:p>
            <a:endParaRPr lang="en-GB" sz="2400" dirty="0">
              <a:latin typeface="Arial"/>
              <a:cs typeface="Aharoni"/>
            </a:endParaRPr>
          </a:p>
          <a:p>
            <a:r>
              <a:rPr lang="en-GB" sz="2400" dirty="0">
                <a:latin typeface="Arial"/>
                <a:cs typeface="Aharoni"/>
              </a:rPr>
              <a:t>It is easy to see why humans need nature: we need fresh water, clean air, and plants and animals for food. But what we need specifically is </a:t>
            </a:r>
            <a:r>
              <a:rPr lang="en-GB" sz="2400" b="1" dirty="0">
                <a:latin typeface="Arial"/>
                <a:cs typeface="Aharoni"/>
              </a:rPr>
              <a:t>biodiversity</a:t>
            </a:r>
            <a:r>
              <a:rPr lang="en-GB" sz="2400" dirty="0">
                <a:latin typeface="Arial"/>
                <a:cs typeface="Aharoni"/>
              </a:rPr>
              <a:t>. Having nature around us isn't enough - we need a natural world that is </a:t>
            </a:r>
            <a:r>
              <a:rPr lang="en-GB" sz="2400" b="1" dirty="0">
                <a:latin typeface="Arial"/>
                <a:cs typeface="Aharoni"/>
              </a:rPr>
              <a:t>complex</a:t>
            </a:r>
            <a:r>
              <a:rPr lang="en-GB" sz="2400" dirty="0">
                <a:latin typeface="Arial"/>
                <a:cs typeface="Aharoni"/>
              </a:rPr>
              <a:t>, </a:t>
            </a:r>
            <a:r>
              <a:rPr lang="en-GB" sz="2400" b="1" dirty="0">
                <a:latin typeface="Arial"/>
                <a:cs typeface="Aharoni"/>
              </a:rPr>
              <a:t>resilient</a:t>
            </a:r>
            <a:r>
              <a:rPr lang="en-GB" sz="2400" dirty="0">
                <a:latin typeface="Arial"/>
                <a:cs typeface="Aharoni"/>
              </a:rPr>
              <a:t>, </a:t>
            </a:r>
            <a:r>
              <a:rPr lang="en-GB" sz="2400" b="1" dirty="0">
                <a:latin typeface="Arial"/>
                <a:cs typeface="Aharoni"/>
              </a:rPr>
              <a:t>thriving</a:t>
            </a:r>
            <a:r>
              <a:rPr lang="en-GB" sz="2400" dirty="0">
                <a:latin typeface="Arial"/>
                <a:cs typeface="Aharoni"/>
              </a:rPr>
              <a:t> and full of </a:t>
            </a:r>
            <a:r>
              <a:rPr lang="en-GB" sz="2400" b="1" dirty="0">
                <a:latin typeface="Arial"/>
                <a:cs typeface="Aharoni"/>
              </a:rPr>
              <a:t>variety</a:t>
            </a:r>
            <a:r>
              <a:rPr lang="en-GB" sz="2400" dirty="0">
                <a:latin typeface="Arial"/>
                <a:cs typeface="Aharoni"/>
              </a:rPr>
              <a:t>.</a:t>
            </a:r>
          </a:p>
          <a:p>
            <a:endParaRPr lang="en-GB" sz="2400" dirty="0">
              <a:latin typeface="Arial"/>
              <a:cs typeface="Aharoni"/>
            </a:endParaRPr>
          </a:p>
          <a:p>
            <a:endParaRPr lang="en-GB" sz="2400" dirty="0">
              <a:latin typeface="Arial"/>
              <a:cs typeface="Aharoni"/>
            </a:endParaRPr>
          </a:p>
          <a:p>
            <a:endParaRPr lang="en-GB" sz="2800">
              <a:latin typeface="Elysio-Medium"/>
            </a:endParaRPr>
          </a:p>
          <a:p>
            <a:endParaRPr lang="en-GB" sz="2800">
              <a:latin typeface="Elysio-Medium"/>
            </a:endParaRPr>
          </a:p>
        </p:txBody>
      </p:sp>
      <p:sp>
        <p:nvSpPr>
          <p:cNvPr id="5" name="TextBox 4">
            <a:extLst>
              <a:ext uri="{FF2B5EF4-FFF2-40B4-BE49-F238E27FC236}">
                <a16:creationId xmlns:a16="http://schemas.microsoft.com/office/drawing/2014/main" id="{40C91163-ED09-4290-AA85-390067FE9DD3}"/>
              </a:ext>
            </a:extLst>
          </p:cNvPr>
          <p:cNvSpPr txBox="1"/>
          <p:nvPr/>
        </p:nvSpPr>
        <p:spPr>
          <a:xfrm>
            <a:off x="1715577" y="277896"/>
            <a:ext cx="8832730"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effectLst/>
                <a:uLnTx/>
                <a:uFillTx/>
                <a:latin typeface="Arial"/>
                <a:cs typeface="Arial"/>
              </a:rPr>
              <a:t>Why do we need biodiversity?</a:t>
            </a:r>
          </a:p>
        </p:txBody>
      </p:sp>
    </p:spTree>
    <p:extLst>
      <p:ext uri="{BB962C8B-B14F-4D97-AF65-F5344CB8AC3E}">
        <p14:creationId xmlns:p14="http://schemas.microsoft.com/office/powerpoint/2010/main" val="3819622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2159</Words>
  <Application>Microsoft Office PowerPoint</Application>
  <PresentationFormat>Widescreen</PresentationFormat>
  <Paragraphs>155</Paragraphs>
  <Slides>20</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Elysio-Medium</vt:lpstr>
      <vt:lpstr>inherit</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biodiversity?</dc:title>
  <dc:creator/>
  <cp:lastModifiedBy/>
  <cp:revision>1</cp:revision>
  <dcterms:created xsi:type="dcterms:W3CDTF">2022-08-16T10:55:19Z</dcterms:created>
  <dcterms:modified xsi:type="dcterms:W3CDTF">2022-08-16T13:34:03Z</dcterms:modified>
  <cp:category>Climate Change and biodiversity</cp:category>
</cp:coreProperties>
</file>