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48" r:id="rId2"/>
    <p:sldMasterId id="2147483660" r:id="rId3"/>
  </p:sldMasterIdLst>
  <p:notesMasterIdLst>
    <p:notesMasterId r:id="rId39"/>
  </p:notesMasterIdLst>
  <p:sldIdLst>
    <p:sldId id="285" r:id="rId4"/>
    <p:sldId id="287" r:id="rId5"/>
    <p:sldId id="258" r:id="rId6"/>
    <p:sldId id="259" r:id="rId7"/>
    <p:sldId id="260" r:id="rId8"/>
    <p:sldId id="261" r:id="rId9"/>
    <p:sldId id="262" r:id="rId10"/>
    <p:sldId id="288" r:id="rId11"/>
    <p:sldId id="263" r:id="rId12"/>
    <p:sldId id="289" r:id="rId13"/>
    <p:sldId id="264" r:id="rId14"/>
    <p:sldId id="290" r:id="rId15"/>
    <p:sldId id="266" r:id="rId16"/>
    <p:sldId id="267" r:id="rId17"/>
    <p:sldId id="268" r:id="rId18"/>
    <p:sldId id="269" r:id="rId19"/>
    <p:sldId id="270" r:id="rId20"/>
    <p:sldId id="271" r:id="rId21"/>
    <p:sldId id="272" r:id="rId22"/>
    <p:sldId id="273" r:id="rId23"/>
    <p:sldId id="274" r:id="rId24"/>
    <p:sldId id="291" r:id="rId25"/>
    <p:sldId id="275" r:id="rId26"/>
    <p:sldId id="276" r:id="rId27"/>
    <p:sldId id="277" r:id="rId28"/>
    <p:sldId id="284" r:id="rId29"/>
    <p:sldId id="278" r:id="rId30"/>
    <p:sldId id="279" r:id="rId31"/>
    <p:sldId id="280" r:id="rId32"/>
    <p:sldId id="281" r:id="rId33"/>
    <p:sldId id="292" r:id="rId34"/>
    <p:sldId id="282" r:id="rId35"/>
    <p:sldId id="295" r:id="rId36"/>
    <p:sldId id="294"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B95DD-BC04-4C94-981E-266C870EE0F1}" v="15" dt="2022-08-22T11:07:2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76" d="100"/>
          <a:sy n="76" d="100"/>
        </p:scale>
        <p:origin x="132"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D8207-0D6B-4FB9-A7F7-C9FF2A9AA135}" type="datetimeFigureOut">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50703-63D6-43D8-BB06-789B317AD137}" type="slidenum">
              <a:t>‹#›</a:t>
            </a:fld>
            <a:endParaRPr lang="en-US"/>
          </a:p>
        </p:txBody>
      </p:sp>
    </p:spTree>
    <p:extLst>
      <p:ext uri="{BB962C8B-B14F-4D97-AF65-F5344CB8AC3E}">
        <p14:creationId xmlns:p14="http://schemas.microsoft.com/office/powerpoint/2010/main" val="75413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mrclean/43751891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2.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Reynoutria_japonica#/media/File:Reynoutria_japonica_in_Brastad_1.jp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Chalara_ash_dieback_-_symptoms_-_37.jp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heconversation.com/in-defence-of-the-grey-squirrel-britains-most-unpopular-invader-7398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marygillhamarchiveproject/3706105448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e/e6/Common_Water_Hyacinth_Flower.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atgeist/745076503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2.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sanmartin/3325298480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1</a:t>
            </a:fld>
            <a:endParaRPr lang="en-GB"/>
          </a:p>
        </p:txBody>
      </p:sp>
    </p:spTree>
    <p:extLst>
      <p:ext uri="{BB962C8B-B14F-4D97-AF65-F5344CB8AC3E}">
        <p14:creationId xmlns:p14="http://schemas.microsoft.com/office/powerpoint/2010/main" val="213956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juvenile Cane toad</a:t>
            </a:r>
          </a:p>
          <a:p>
            <a:endParaRPr lang="en-US" dirty="0"/>
          </a:p>
          <a:p>
            <a:r>
              <a:rPr lang="en-US" dirty="0"/>
              <a:t>Image: </a:t>
            </a:r>
            <a:r>
              <a:rPr lang="en-US" dirty="0">
                <a:hlinkClick r:id="rId3"/>
              </a:rPr>
              <a:t>Mr Clean</a:t>
            </a:r>
            <a:r>
              <a:rPr lang="en-US" dirty="0"/>
              <a:t> via Flickr (</a:t>
            </a:r>
            <a:r>
              <a:rPr lang="en-US" dirty="0">
                <a:hlinkClick r:id="rId4"/>
              </a:rPr>
              <a:t>CC BY-SA 2.0</a:t>
            </a:r>
            <a:r>
              <a:rPr lang="en-US" dirty="0"/>
              <a:t>) </a:t>
            </a:r>
            <a:endParaRPr lang="en-US"/>
          </a:p>
        </p:txBody>
      </p:sp>
      <p:sp>
        <p:nvSpPr>
          <p:cNvPr id="4" name="Slide Number Placeholder 3"/>
          <p:cNvSpPr>
            <a:spLocks noGrp="1"/>
          </p:cNvSpPr>
          <p:nvPr>
            <p:ph type="sldNum" sz="quarter" idx="5"/>
          </p:nvPr>
        </p:nvSpPr>
        <p:spPr/>
        <p:txBody>
          <a:bodyPr/>
          <a:lstStyle/>
          <a:p>
            <a:fld id="{54E50703-63D6-43D8-BB06-789B317AD137}" type="slidenum">
              <a:t>11</a:t>
            </a:fld>
            <a:endParaRPr lang="en-US"/>
          </a:p>
        </p:txBody>
      </p:sp>
    </p:spTree>
    <p:extLst>
      <p:ext uri="{BB962C8B-B14F-4D97-AF65-F5344CB8AC3E}">
        <p14:creationId xmlns:p14="http://schemas.microsoft.com/office/powerpoint/2010/main" val="409286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Native Australian frogs are eaten by the toads and must compete with them for food, but these negative impacts have been balanced by positive ones. The native frogs now face fewer large predators thanks to the toads. This is one example of how invasive species can change an ecosystem in complex ways.</a:t>
            </a:r>
            <a:endParaRPr lang="en-GB" dirty="0">
              <a:cs typeface="Calibri"/>
            </a:endParaRPr>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54E50703-63D6-43D8-BB06-789B317AD137}" type="slidenum">
              <a:t>12</a:t>
            </a:fld>
            <a:endParaRPr lang="en-US"/>
          </a:p>
        </p:txBody>
      </p:sp>
    </p:spTree>
    <p:extLst>
      <p:ext uri="{BB962C8B-B14F-4D97-AF65-F5344CB8AC3E}">
        <p14:creationId xmlns:p14="http://schemas.microsoft.com/office/powerpoint/2010/main" val="80702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knotweed can choke native plants. </a:t>
            </a:r>
          </a:p>
          <a:p>
            <a:endParaRPr lang="en-US" dirty="0"/>
          </a:p>
          <a:p>
            <a:r>
              <a:rPr lang="en-US" dirty="0"/>
              <a:t>Image: </a:t>
            </a:r>
            <a:r>
              <a:rPr lang="en-US" dirty="0">
                <a:hlinkClick r:id="rId3"/>
              </a:rPr>
              <a:t>Wikimedia Commons </a:t>
            </a:r>
            <a:r>
              <a:rPr lang="en-GB" dirty="0"/>
              <a:t>(</a:t>
            </a:r>
            <a:r>
              <a:rPr lang="en-GB" dirty="0">
                <a:hlinkClick r:id="rId4"/>
              </a:rPr>
              <a:t>CC BY 2.0</a:t>
            </a:r>
            <a:r>
              <a:rPr lang="en-GB" dirty="0"/>
              <a:t>)</a:t>
            </a:r>
            <a:endParaRPr lang="en-US">
              <a:cs typeface="Calibri"/>
            </a:endParaRPr>
          </a:p>
        </p:txBody>
      </p:sp>
      <p:sp>
        <p:nvSpPr>
          <p:cNvPr id="4" name="Slide Number Placeholder 3"/>
          <p:cNvSpPr>
            <a:spLocks noGrp="1"/>
          </p:cNvSpPr>
          <p:nvPr>
            <p:ph type="sldNum" sz="quarter" idx="5"/>
          </p:nvPr>
        </p:nvSpPr>
        <p:spPr/>
        <p:txBody>
          <a:bodyPr/>
          <a:lstStyle/>
          <a:p>
            <a:fld id="{54E50703-63D6-43D8-BB06-789B317AD137}" type="slidenum">
              <a:t>13</a:t>
            </a:fld>
            <a:endParaRPr lang="en-US"/>
          </a:p>
        </p:txBody>
      </p:sp>
    </p:spTree>
    <p:extLst>
      <p:ext uri="{BB962C8B-B14F-4D97-AF65-F5344CB8AC3E}">
        <p14:creationId xmlns:p14="http://schemas.microsoft.com/office/powerpoint/2010/main" val="275438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lesion or canker on the branch of an ash tree.</a:t>
            </a:r>
          </a:p>
          <a:p>
            <a:endParaRPr lang="en-US" dirty="0"/>
          </a:p>
          <a:p>
            <a:r>
              <a:rPr lang="en-US" dirty="0"/>
              <a:t> Image: </a:t>
            </a:r>
            <a:r>
              <a:rPr lang="en-US" dirty="0">
                <a:hlinkClick r:id="rId3"/>
              </a:rPr>
              <a:t>Wikimedia Commons </a:t>
            </a:r>
            <a:r>
              <a:rPr lang="en-US" dirty="0"/>
              <a:t> </a:t>
            </a:r>
            <a:r>
              <a:rPr lang="en-GB" dirty="0"/>
              <a:t>(</a:t>
            </a:r>
            <a:r>
              <a:rPr lang="en-GB" dirty="0">
                <a:hlinkClick r:id="rId4"/>
              </a:rPr>
              <a:t>CC BY 2.0</a:t>
            </a:r>
            <a:r>
              <a:rPr lang="en-GB" dirty="0"/>
              <a:t>)</a:t>
            </a:r>
            <a:endParaRPr lang="en-US">
              <a:cs typeface="Calibri"/>
            </a:endParaRPr>
          </a:p>
        </p:txBody>
      </p:sp>
      <p:sp>
        <p:nvSpPr>
          <p:cNvPr id="4" name="Slide Number Placeholder 3"/>
          <p:cNvSpPr>
            <a:spLocks noGrp="1"/>
          </p:cNvSpPr>
          <p:nvPr>
            <p:ph type="sldNum" sz="quarter" idx="5"/>
          </p:nvPr>
        </p:nvSpPr>
        <p:spPr/>
        <p:txBody>
          <a:bodyPr/>
          <a:lstStyle/>
          <a:p>
            <a:fld id="{54E50703-63D6-43D8-BB06-789B317AD137}" type="slidenum">
              <a:t>15</a:t>
            </a:fld>
            <a:endParaRPr lang="en-US"/>
          </a:p>
        </p:txBody>
      </p:sp>
    </p:spTree>
    <p:extLst>
      <p:ext uri="{BB962C8B-B14F-4D97-AF65-F5344CB8AC3E}">
        <p14:creationId xmlns:p14="http://schemas.microsoft.com/office/powerpoint/2010/main" val="83939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Ecologists have </a:t>
            </a:r>
            <a:r>
              <a:rPr lang="en-GB" dirty="0">
                <a:hlinkClick r:id="rId3"/>
              </a:rPr>
              <a:t>recommended ways forward</a:t>
            </a:r>
            <a:r>
              <a:rPr lang="en-GB" dirty="0"/>
              <a:t> which don't involve killing grey squirrels, including actively planting conifer forests, which are preferred by red squirrels. But this has even more implications: new conifer forests should never replace or damage ancient, semi-natural woodland or other native habitats, but may be useful within a well-balanced strategy across a landscape together with planned forestry management.</a:t>
            </a:r>
            <a:endParaRPr lang="en-US" dirty="0"/>
          </a:p>
        </p:txBody>
      </p:sp>
      <p:sp>
        <p:nvSpPr>
          <p:cNvPr id="4" name="Slide Number Placeholder 3"/>
          <p:cNvSpPr>
            <a:spLocks noGrp="1"/>
          </p:cNvSpPr>
          <p:nvPr>
            <p:ph type="sldNum" sz="quarter" idx="5"/>
          </p:nvPr>
        </p:nvSpPr>
        <p:spPr/>
        <p:txBody>
          <a:bodyPr/>
          <a:lstStyle/>
          <a:p>
            <a:fld id="{54E50703-63D6-43D8-BB06-789B317AD137}" type="slidenum">
              <a:t>19</a:t>
            </a:fld>
            <a:endParaRPr lang="en-US"/>
          </a:p>
        </p:txBody>
      </p:sp>
    </p:spTree>
    <p:extLst>
      <p:ext uri="{BB962C8B-B14F-4D97-AF65-F5344CB8AC3E}">
        <p14:creationId xmlns:p14="http://schemas.microsoft.com/office/powerpoint/2010/main" val="23774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35</a:t>
            </a:fld>
            <a:endParaRPr lang="en-GB"/>
          </a:p>
        </p:txBody>
      </p:sp>
    </p:spTree>
    <p:extLst>
      <p:ext uri="{BB962C8B-B14F-4D97-AF65-F5344CB8AC3E}">
        <p14:creationId xmlns:p14="http://schemas.microsoft.com/office/powerpoint/2010/main" val="54649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a:t>
            </a:fld>
            <a:endParaRPr lang="en-GB"/>
          </a:p>
        </p:txBody>
      </p:sp>
    </p:spTree>
    <p:extLst>
      <p:ext uri="{BB962C8B-B14F-4D97-AF65-F5344CB8AC3E}">
        <p14:creationId xmlns:p14="http://schemas.microsoft.com/office/powerpoint/2010/main" val="264491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Cane toads are an invasive species and a common sight in northern Australia after being deliberately introduced in the early twentieth century. </a:t>
            </a:r>
            <a:endParaRPr lang="en-US" dirty="0"/>
          </a:p>
        </p:txBody>
      </p:sp>
      <p:sp>
        <p:nvSpPr>
          <p:cNvPr id="4" name="Slide Number Placeholder 3"/>
          <p:cNvSpPr>
            <a:spLocks noGrp="1"/>
          </p:cNvSpPr>
          <p:nvPr>
            <p:ph type="sldNum" sz="quarter" idx="5"/>
          </p:nvPr>
        </p:nvSpPr>
        <p:spPr/>
        <p:txBody>
          <a:bodyPr/>
          <a:lstStyle/>
          <a:p>
            <a:fld id="{54E50703-63D6-43D8-BB06-789B317AD137}" type="slidenum">
              <a:t>3</a:t>
            </a:fld>
            <a:endParaRPr lang="en-US"/>
          </a:p>
        </p:txBody>
      </p:sp>
    </p:spTree>
    <p:extLst>
      <p:ext uri="{BB962C8B-B14F-4D97-AF65-F5344CB8AC3E}">
        <p14:creationId xmlns:p14="http://schemas.microsoft.com/office/powerpoint/2010/main" val="362748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Invasive species tend to have escaped controlling species (which might be predators, herbivores or parasites) in their normal ranges, which would have otherwise limited their survival, and they are often well suited to their new environment.</a:t>
            </a:r>
            <a:endParaRPr lang="en-US" dirty="0"/>
          </a:p>
        </p:txBody>
      </p:sp>
      <p:sp>
        <p:nvSpPr>
          <p:cNvPr id="4" name="Slide Number Placeholder 3"/>
          <p:cNvSpPr>
            <a:spLocks noGrp="1"/>
          </p:cNvSpPr>
          <p:nvPr>
            <p:ph type="sldNum" sz="quarter" idx="5"/>
          </p:nvPr>
        </p:nvSpPr>
        <p:spPr/>
        <p:txBody>
          <a:bodyPr/>
          <a:lstStyle/>
          <a:p>
            <a:fld id="{54E50703-63D6-43D8-BB06-789B317AD137}" type="slidenum">
              <a:t>4</a:t>
            </a:fld>
            <a:endParaRPr lang="en-US"/>
          </a:p>
        </p:txBody>
      </p:sp>
    </p:spTree>
    <p:extLst>
      <p:ext uri="{BB962C8B-B14F-4D97-AF65-F5344CB8AC3E}">
        <p14:creationId xmlns:p14="http://schemas.microsoft.com/office/powerpoint/2010/main" val="37658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Dutch elm disease (caused by the fungus </a:t>
            </a:r>
            <a:r>
              <a:rPr lang="en-US" i="1" dirty="0" err="1"/>
              <a:t>Ophiostoma</a:t>
            </a:r>
            <a:r>
              <a:rPr lang="en-US" i="1" dirty="0"/>
              <a:t> </a:t>
            </a:r>
            <a:r>
              <a:rPr lang="en-US" i="1" dirty="0" err="1"/>
              <a:t>ulmi</a:t>
            </a:r>
            <a:r>
              <a:rPr lang="en-US" dirty="0"/>
              <a:t>) is spread by elm bark beetles who bore through the bark. It has killed millions of elm trees in the UK over the last 40 years. </a:t>
            </a:r>
          </a:p>
          <a:p>
            <a:endParaRPr lang="en-US" dirty="0">
              <a:cs typeface="Calibri"/>
            </a:endParaRPr>
          </a:p>
          <a:p>
            <a:r>
              <a:rPr lang="en-US" dirty="0">
                <a:cs typeface="Calibri"/>
              </a:rPr>
              <a:t>Image:</a:t>
            </a:r>
            <a:r>
              <a:rPr lang="en-US" dirty="0"/>
              <a:t> </a:t>
            </a:r>
            <a:r>
              <a:rPr lang="en-GB" dirty="0">
                <a:hlinkClick r:id="rId3"/>
              </a:rPr>
              <a:t>Mary Gillham Archive Project</a:t>
            </a:r>
            <a:r>
              <a:rPr lang="en-GB" dirty="0"/>
              <a:t> via Flickr (</a:t>
            </a:r>
            <a:r>
              <a:rPr lang="en-GB" dirty="0">
                <a:hlinkClick r:id="rId4"/>
              </a:rPr>
              <a:t>CC BY 2.0</a:t>
            </a:r>
            <a:r>
              <a:rPr lang="en-GB" dirty="0"/>
              <a:t>)</a:t>
            </a:r>
            <a:endParaRPr lang="en-US" dirty="0">
              <a:cs typeface="Calibri"/>
            </a:endParaRPr>
          </a:p>
        </p:txBody>
      </p:sp>
      <p:sp>
        <p:nvSpPr>
          <p:cNvPr id="4" name="Slide Number Placeholder 3"/>
          <p:cNvSpPr>
            <a:spLocks noGrp="1"/>
          </p:cNvSpPr>
          <p:nvPr>
            <p:ph type="sldNum" sz="quarter" idx="5"/>
          </p:nvPr>
        </p:nvSpPr>
        <p:spPr/>
        <p:txBody>
          <a:bodyPr/>
          <a:lstStyle/>
          <a:p>
            <a:fld id="{54E50703-63D6-43D8-BB06-789B317AD137}" type="slidenum">
              <a:t>5</a:t>
            </a:fld>
            <a:endParaRPr lang="en-US"/>
          </a:p>
        </p:txBody>
      </p:sp>
    </p:spTree>
    <p:extLst>
      <p:ext uri="{BB962C8B-B14F-4D97-AF65-F5344CB8AC3E}">
        <p14:creationId xmlns:p14="http://schemas.microsoft.com/office/powerpoint/2010/main" val="254901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to the United States from South America, Water hyacinth looks like a beautiful aquatic plant. When growing in the wild, it blocks sunlight and crowds out submerged plants and organisms in the water. It can also clog waterways and pipes. </a:t>
            </a:r>
          </a:p>
          <a:p>
            <a:endParaRPr lang="en-US" dirty="0"/>
          </a:p>
          <a:p>
            <a:r>
              <a:rPr lang="en-US" dirty="0"/>
              <a:t>Image from </a:t>
            </a:r>
            <a:r>
              <a:rPr lang="en-US" dirty="0">
                <a:hlinkClick r:id="rId3"/>
              </a:rPr>
              <a:t>Wikimedia Commons </a:t>
            </a:r>
            <a:r>
              <a:rPr lang="en-US" dirty="0"/>
              <a:t> </a:t>
            </a:r>
            <a:r>
              <a:rPr lang="en-GB" dirty="0"/>
              <a:t>(</a:t>
            </a:r>
            <a:r>
              <a:rPr lang="en-GB" dirty="0">
                <a:hlinkClick r:id="rId4"/>
              </a:rPr>
              <a:t>CC BY 2.0</a:t>
            </a:r>
            <a:r>
              <a:rPr lang="en-GB" dirty="0"/>
              <a:t>)</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54E50703-63D6-43D8-BB06-789B317AD137}" type="slidenum">
              <a:t>6</a:t>
            </a:fld>
            <a:endParaRPr lang="en-US"/>
          </a:p>
        </p:txBody>
      </p:sp>
    </p:spTree>
    <p:extLst>
      <p:ext uri="{BB962C8B-B14F-4D97-AF65-F5344CB8AC3E}">
        <p14:creationId xmlns:p14="http://schemas.microsoft.com/office/powerpoint/2010/main" val="177571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4E50703-63D6-43D8-BB06-789B317AD137}" type="slidenum">
              <a:t>7</a:t>
            </a:fld>
            <a:endParaRPr lang="en-US"/>
          </a:p>
        </p:txBody>
      </p:sp>
    </p:spTree>
    <p:extLst>
      <p:ext uri="{BB962C8B-B14F-4D97-AF65-F5344CB8AC3E}">
        <p14:creationId xmlns:p14="http://schemas.microsoft.com/office/powerpoint/2010/main" val="1199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boat propeller covered in Zebra mussels, a type of small freshwater mussel originally native to the lakes of southern Russia and Ukraine. It has become an invasive species in various countries worldwide, having been accidentally introduced. </a:t>
            </a:r>
          </a:p>
          <a:p>
            <a:endParaRPr lang="en-GB" b="1" dirty="0">
              <a:cs typeface="Calibri"/>
            </a:endParaRPr>
          </a:p>
          <a:p>
            <a:r>
              <a:rPr lang="en-GB" dirty="0"/>
              <a:t>Image: </a:t>
            </a:r>
            <a:r>
              <a:rPr lang="en-GB" dirty="0">
                <a:hlinkClick r:id="rId3"/>
              </a:rPr>
              <a:t>Tom Britt</a:t>
            </a:r>
            <a:r>
              <a:rPr lang="en-GB" dirty="0"/>
              <a:t> via Flickr (</a:t>
            </a:r>
            <a:r>
              <a:rPr lang="en-GB" dirty="0">
                <a:hlinkClick r:id="rId4"/>
              </a:rPr>
              <a:t>CC BY 2.0</a:t>
            </a:r>
            <a:r>
              <a:rPr lang="en-GB" dirty="0"/>
              <a:t>)</a:t>
            </a:r>
            <a:endParaRPr lang="en-US">
              <a:cs typeface="Calibri"/>
            </a:endParaRPr>
          </a:p>
        </p:txBody>
      </p:sp>
      <p:sp>
        <p:nvSpPr>
          <p:cNvPr id="4" name="Slide Number Placeholder 3"/>
          <p:cNvSpPr>
            <a:spLocks noGrp="1"/>
          </p:cNvSpPr>
          <p:nvPr>
            <p:ph type="sldNum" sz="quarter" idx="5"/>
          </p:nvPr>
        </p:nvSpPr>
        <p:spPr/>
        <p:txBody>
          <a:bodyPr/>
          <a:lstStyle/>
          <a:p>
            <a:fld id="{54E50703-63D6-43D8-BB06-789B317AD137}" type="slidenum">
              <a:t>8</a:t>
            </a:fld>
            <a:endParaRPr lang="en-US"/>
          </a:p>
        </p:txBody>
      </p:sp>
    </p:spTree>
    <p:extLst>
      <p:ext uri="{BB962C8B-B14F-4D97-AF65-F5344CB8AC3E}">
        <p14:creationId xmlns:p14="http://schemas.microsoft.com/office/powerpoint/2010/main" val="31222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male Asian hornet (</a:t>
            </a:r>
            <a:r>
              <a:rPr lang="en-US" i="1" dirty="0"/>
              <a:t>Vespa </a:t>
            </a:r>
            <a:r>
              <a:rPr lang="en-US" i="1" dirty="0" err="1"/>
              <a:t>velutina</a:t>
            </a:r>
            <a:r>
              <a:rPr lang="en-US" dirty="0"/>
              <a:t>). These insects are </a:t>
            </a:r>
            <a:r>
              <a:rPr lang="en-US" dirty="0" err="1"/>
              <a:t>specialised</a:t>
            </a:r>
            <a:r>
              <a:rPr lang="en-US" dirty="0"/>
              <a:t> honeybee predators. Female workers or queens are more commonly seen than males. </a:t>
            </a:r>
          </a:p>
          <a:p>
            <a:endParaRPr lang="en-US" dirty="0"/>
          </a:p>
          <a:p>
            <a:r>
              <a:rPr lang="en-US" dirty="0"/>
              <a:t>Image: </a:t>
            </a:r>
            <a:r>
              <a:rPr lang="en-US" dirty="0">
                <a:hlinkClick r:id="rId3"/>
              </a:rPr>
              <a:t>Gilles San Martin</a:t>
            </a:r>
            <a:r>
              <a:rPr lang="en-US" dirty="0"/>
              <a:t> via Flickr (</a:t>
            </a:r>
            <a:r>
              <a:rPr lang="en-US" dirty="0">
                <a:hlinkClick r:id="rId4"/>
              </a:rPr>
              <a:t>CC BY-SA 2.0</a:t>
            </a:r>
            <a:r>
              <a:rPr lang="en-US" dirty="0"/>
              <a:t>)</a:t>
            </a:r>
            <a:endParaRPr lang="en-US"/>
          </a:p>
        </p:txBody>
      </p:sp>
      <p:sp>
        <p:nvSpPr>
          <p:cNvPr id="4" name="Slide Number Placeholder 3"/>
          <p:cNvSpPr>
            <a:spLocks noGrp="1"/>
          </p:cNvSpPr>
          <p:nvPr>
            <p:ph type="sldNum" sz="quarter" idx="5"/>
          </p:nvPr>
        </p:nvSpPr>
        <p:spPr/>
        <p:txBody>
          <a:bodyPr/>
          <a:lstStyle/>
          <a:p>
            <a:fld id="{54E50703-63D6-43D8-BB06-789B317AD137}" type="slidenum">
              <a:t>10</a:t>
            </a:fld>
            <a:endParaRPr lang="en-US"/>
          </a:p>
        </p:txBody>
      </p:sp>
    </p:spTree>
    <p:extLst>
      <p:ext uri="{BB962C8B-B14F-4D97-AF65-F5344CB8AC3E}">
        <p14:creationId xmlns:p14="http://schemas.microsoft.com/office/powerpoint/2010/main" val="358540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D6AC-B022-4D48-B756-084C62B1F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1DE00-8AE5-493B-B13F-C88B6222E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308FA-5DF6-4C02-959E-23FA1E6CEB2C}"/>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5" name="Footer Placeholder 4">
            <a:extLst>
              <a:ext uri="{FF2B5EF4-FFF2-40B4-BE49-F238E27FC236}">
                <a16:creationId xmlns:a16="http://schemas.microsoft.com/office/drawing/2014/main" id="{54276C74-58E5-47E6-BD5D-C66724233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89B3E-1EDC-417C-BA13-6DC20976DBAF}"/>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06467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4B92-589D-4CA3-B412-8B87EB89E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5B0EE4-E17B-456D-AC42-D60F39593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7D3E7-2DBC-453E-BAF0-4504ED1B0363}"/>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5" name="Footer Placeholder 4">
            <a:extLst>
              <a:ext uri="{FF2B5EF4-FFF2-40B4-BE49-F238E27FC236}">
                <a16:creationId xmlns:a16="http://schemas.microsoft.com/office/drawing/2014/main" id="{AB55E9B8-3CB1-4090-AD82-E5866F0C0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6ADA0-28FB-439C-8924-8912DD127B5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267948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C943-4A22-437A-BAC0-A171DA487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EA11D-F4B1-4D71-9F9F-53F2FDDD7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3E3B4-1B68-4ACC-B50D-73BFCF039D95}"/>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5" name="Footer Placeholder 4">
            <a:extLst>
              <a:ext uri="{FF2B5EF4-FFF2-40B4-BE49-F238E27FC236}">
                <a16:creationId xmlns:a16="http://schemas.microsoft.com/office/drawing/2014/main" id="{4EDBD717-B01F-4D7C-BEC1-D27A330CF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AACE8-8DC8-43FE-9848-87923A375EC5}"/>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35577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C6BA-5D56-4DDD-9D8E-EA0B2EE83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FC784-E2BA-437D-8A04-B578D68FA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B2241-9AA6-422E-956F-19A2471C6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4CAA36-B802-4AE3-8C28-DD35D23BFBCB}"/>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6" name="Footer Placeholder 5">
            <a:extLst>
              <a:ext uri="{FF2B5EF4-FFF2-40B4-BE49-F238E27FC236}">
                <a16:creationId xmlns:a16="http://schemas.microsoft.com/office/drawing/2014/main" id="{4C8CD8CF-CB93-4CB9-B94F-077F903DA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0D48F-2A22-49BA-B495-0A9CF440B3D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8962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B8B0-26BA-495F-98B7-5F11E167BF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722-8B44-45F3-BD02-82DF27B88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1BBBB-ABF0-49DA-B2E6-1155E89B2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2162B8-3E5F-4423-87F5-26413C32A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2BF39-6F3B-444C-B1F7-AA0C30AA3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F106BC-6DA7-4F6D-AF08-F1D7887D8C89}"/>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8" name="Footer Placeholder 7">
            <a:extLst>
              <a:ext uri="{FF2B5EF4-FFF2-40B4-BE49-F238E27FC236}">
                <a16:creationId xmlns:a16="http://schemas.microsoft.com/office/drawing/2014/main" id="{E06A75F8-B508-475C-8188-E50758F080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93BE46-A923-4EF1-B57F-8282E418AE1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58375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2137-0D03-43B4-A787-2D907A136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9024D7-FD99-4E46-811F-734CE9F43C60}"/>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4" name="Footer Placeholder 3">
            <a:extLst>
              <a:ext uri="{FF2B5EF4-FFF2-40B4-BE49-F238E27FC236}">
                <a16:creationId xmlns:a16="http://schemas.microsoft.com/office/drawing/2014/main" id="{B3E1A395-3909-4820-8A7A-9209C36293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31533B-2D03-47E4-B2EB-660008B4E216}"/>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15361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0BF42-A17D-4A5F-B6D8-6DCBE9E7C151}"/>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3" name="Footer Placeholder 2">
            <a:extLst>
              <a:ext uri="{FF2B5EF4-FFF2-40B4-BE49-F238E27FC236}">
                <a16:creationId xmlns:a16="http://schemas.microsoft.com/office/drawing/2014/main" id="{B7A6CA2D-0A5A-48E6-B457-1F171B70B3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C449E3-3E0D-469C-B313-FAE9228022D0}"/>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614345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CDDA-D339-4085-B641-80CD62BA6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D8B06-6B84-4FF7-A804-F209B8915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ADDDC8-B7D1-4F32-8DC7-6345532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24670-264A-4320-B58D-BD24276DBE32}"/>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6" name="Footer Placeholder 5">
            <a:extLst>
              <a:ext uri="{FF2B5EF4-FFF2-40B4-BE49-F238E27FC236}">
                <a16:creationId xmlns:a16="http://schemas.microsoft.com/office/drawing/2014/main" id="{23633E30-0BFE-4293-B51E-F7ED19AF1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10F9AE-ADF8-4FB5-B7A3-20E0C8ABD3B9}"/>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5647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A5A-CB0A-4CA8-AEAF-467FD1F63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9F306C-2743-42C3-9A70-A12216673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E2358-FFF5-4A5D-A412-B876EC366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9AFF5-AFD0-4361-8A26-3B43CB8015E8}"/>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6" name="Footer Placeholder 5">
            <a:extLst>
              <a:ext uri="{FF2B5EF4-FFF2-40B4-BE49-F238E27FC236}">
                <a16:creationId xmlns:a16="http://schemas.microsoft.com/office/drawing/2014/main" id="{10E77C84-0FDB-4DDF-BE3B-C48AB11C3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73FE9-6677-4BBD-B97C-0E5168716AF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262407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A3D-3F1F-47A2-88F8-04BDFC63A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62FF67-72C6-4B7F-B0C7-A293FA03E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985861-54FC-484D-B51B-5AD81B07A429}"/>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5" name="Footer Placeholder 4">
            <a:extLst>
              <a:ext uri="{FF2B5EF4-FFF2-40B4-BE49-F238E27FC236}">
                <a16:creationId xmlns:a16="http://schemas.microsoft.com/office/drawing/2014/main" id="{ECF4B545-CCD8-4035-81DB-8BE92AFCD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F05D5-8E53-4900-AED6-21CC1D865CE3}"/>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820014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A6F33-E62F-4D41-A2E4-40A7611A5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D3FDE-6A20-4F5B-ABA2-08CD8A3C1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2DFB8A-C225-4070-9CEC-E92D613F9E75}"/>
              </a:ext>
            </a:extLst>
          </p:cNvPr>
          <p:cNvSpPr>
            <a:spLocks noGrp="1"/>
          </p:cNvSpPr>
          <p:nvPr>
            <p:ph type="dt" sz="half" idx="10"/>
          </p:nvPr>
        </p:nvSpPr>
        <p:spPr/>
        <p:txBody>
          <a:bodyPr/>
          <a:lstStyle/>
          <a:p>
            <a:fld id="{F129C486-2CBC-4826-A4BF-C48F80A33439}" type="datetimeFigureOut">
              <a:rPr lang="en-GB" smtClean="0"/>
              <a:t>22/08/2022</a:t>
            </a:fld>
            <a:endParaRPr lang="en-GB"/>
          </a:p>
        </p:txBody>
      </p:sp>
      <p:sp>
        <p:nvSpPr>
          <p:cNvPr id="5" name="Footer Placeholder 4">
            <a:extLst>
              <a:ext uri="{FF2B5EF4-FFF2-40B4-BE49-F238E27FC236}">
                <a16:creationId xmlns:a16="http://schemas.microsoft.com/office/drawing/2014/main" id="{2DF501C1-F0CD-4719-B364-3D69F6186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F79E7-27D2-4B6B-970C-13011676731B}"/>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454462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D35A-581E-47D6-9FD0-84C1ABADF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03CD9E-BCFC-418B-8857-1DD11B34D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D0D9C6-4095-450D-A504-CBEC6CB2C906}"/>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5" name="Footer Placeholder 4">
            <a:extLst>
              <a:ext uri="{FF2B5EF4-FFF2-40B4-BE49-F238E27FC236}">
                <a16:creationId xmlns:a16="http://schemas.microsoft.com/office/drawing/2014/main" id="{DE868464-81DA-4AB0-AB66-26B4F8BFD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EBC4A-1ABA-4DC9-A459-29AC3EA5E74E}"/>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80891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5EC-5A65-4822-AE15-38537EEDB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85ACC-F3A3-4A49-B956-A45C003D2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3D18F5-8017-4681-B20D-B137C35DD6F0}"/>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5" name="Footer Placeholder 4">
            <a:extLst>
              <a:ext uri="{FF2B5EF4-FFF2-40B4-BE49-F238E27FC236}">
                <a16:creationId xmlns:a16="http://schemas.microsoft.com/office/drawing/2014/main" id="{01C9EA40-6DA8-4098-A4FD-2CD12E48F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427C0-2018-48B6-90BF-20D6A44809FF}"/>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451390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567A-0EE4-44A8-82CE-E2A99E3FC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F455D7-6920-4CD5-8F48-70AE67201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25CBB-ED33-4DDB-A118-6E09E3AD2323}"/>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5" name="Footer Placeholder 4">
            <a:extLst>
              <a:ext uri="{FF2B5EF4-FFF2-40B4-BE49-F238E27FC236}">
                <a16:creationId xmlns:a16="http://schemas.microsoft.com/office/drawing/2014/main" id="{A4EC68D3-6936-4337-A0AD-4E3194798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C850E-5164-4EAA-961C-2D972C9D1F0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71121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CB1F-82BB-4E5B-BDAF-9367844D3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D1F26-E4E8-4556-BD6C-079316723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DAEBEE-42A2-44D3-9625-5CD679559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01C107-D551-48C8-845C-0456C78D5848}"/>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6" name="Footer Placeholder 5">
            <a:extLst>
              <a:ext uri="{FF2B5EF4-FFF2-40B4-BE49-F238E27FC236}">
                <a16:creationId xmlns:a16="http://schemas.microsoft.com/office/drawing/2014/main" id="{CD50C475-F08F-4DB7-9BAD-61239FC2A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947DE-92F1-4726-B340-AE891921B86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640581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016A-8CF4-43FA-8DC1-5D9CD7A70D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A90C3-843C-429D-A648-7D8BD1EA5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C30F3-3BB3-4202-A0ED-38FF592C3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9D3D21-DFBF-4398-8A56-BE2F02836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0350B-5916-4AB4-8799-F0FF63443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D8C040-2200-4651-89EB-82B857F28701}"/>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8" name="Footer Placeholder 7">
            <a:extLst>
              <a:ext uri="{FF2B5EF4-FFF2-40B4-BE49-F238E27FC236}">
                <a16:creationId xmlns:a16="http://schemas.microsoft.com/office/drawing/2014/main" id="{790DB7F9-37EF-4190-BAD8-FACD0CD1FD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F8D1B0-754F-4B71-8834-C1B1A9FEA70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062103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1C51-0290-4D4E-89C9-E2DB4C6429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B673CF-C2A3-48CA-8047-0073EAC255DB}"/>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4" name="Footer Placeholder 3">
            <a:extLst>
              <a:ext uri="{FF2B5EF4-FFF2-40B4-BE49-F238E27FC236}">
                <a16:creationId xmlns:a16="http://schemas.microsoft.com/office/drawing/2014/main" id="{645A275F-2C62-41DB-9764-7798CD44F4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6D3AB2-FE7A-445C-B12C-90658CB87AA1}"/>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611791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4C0C4-10E4-4913-9440-9EA37B3B4F0A}"/>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3" name="Footer Placeholder 2">
            <a:extLst>
              <a:ext uri="{FF2B5EF4-FFF2-40B4-BE49-F238E27FC236}">
                <a16:creationId xmlns:a16="http://schemas.microsoft.com/office/drawing/2014/main" id="{0092E52C-82A3-425A-B30C-4B7A07A945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CA18F1-4942-4C1D-8C3B-FB57771F7A16}"/>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311412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3FF4-188F-48D5-9DE5-7AAB1178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0A8D1F-0EA4-4FC4-B3B9-2FFFC14AE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9EFB4-32D9-4F46-A881-851E88A36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3E95E-D69C-45C0-9326-3AE3DE3194B1}"/>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6" name="Footer Placeholder 5">
            <a:extLst>
              <a:ext uri="{FF2B5EF4-FFF2-40B4-BE49-F238E27FC236}">
                <a16:creationId xmlns:a16="http://schemas.microsoft.com/office/drawing/2014/main" id="{F191BC37-5E57-4A9B-920F-E754F589B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BB68B2-2820-40B2-AA49-FCF177DE591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882250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8A90-C96A-420A-B154-918316859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A9F298-8621-42F4-94E8-249CF714F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F822B5-40B3-4C08-AB8D-24DEE8D80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C7A9-51E3-403C-8384-9607A5AF071C}"/>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6" name="Footer Placeholder 5">
            <a:extLst>
              <a:ext uri="{FF2B5EF4-FFF2-40B4-BE49-F238E27FC236}">
                <a16:creationId xmlns:a16="http://schemas.microsoft.com/office/drawing/2014/main" id="{0077655C-D6AF-4219-8F1A-E318948E58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3B65A-A15F-4F28-8A39-3908EFDC2BA0}"/>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54874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0479-EF0D-44E6-A257-B0A3009EC6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90DDBD-40F9-4D62-9753-BCCAA99FD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9A32D-28AD-46B8-B6CB-38B8934067F6}"/>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5" name="Footer Placeholder 4">
            <a:extLst>
              <a:ext uri="{FF2B5EF4-FFF2-40B4-BE49-F238E27FC236}">
                <a16:creationId xmlns:a16="http://schemas.microsoft.com/office/drawing/2014/main" id="{76E48330-5A81-4F54-A6A3-08A42D1D8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B8A2-8984-4E24-AD45-17E074C4BC4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978897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1DBC-6AC1-40CC-B81E-6882BA15B4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0A020E-FC9F-4376-8A11-14559791F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4F3D7-90B0-4E7A-ABAB-798187767AC0}"/>
              </a:ext>
            </a:extLst>
          </p:cNvPr>
          <p:cNvSpPr>
            <a:spLocks noGrp="1"/>
          </p:cNvSpPr>
          <p:nvPr>
            <p:ph type="dt" sz="half" idx="10"/>
          </p:nvPr>
        </p:nvSpPr>
        <p:spPr/>
        <p:txBody>
          <a:bodyPr/>
          <a:lstStyle/>
          <a:p>
            <a:fld id="{8B137528-662B-49A5-98A3-E053B3E869D5}" type="datetimeFigureOut">
              <a:rPr lang="en-GB" smtClean="0"/>
              <a:t>22/08/2022</a:t>
            </a:fld>
            <a:endParaRPr lang="en-GB"/>
          </a:p>
        </p:txBody>
      </p:sp>
      <p:sp>
        <p:nvSpPr>
          <p:cNvPr id="5" name="Footer Placeholder 4">
            <a:extLst>
              <a:ext uri="{FF2B5EF4-FFF2-40B4-BE49-F238E27FC236}">
                <a16:creationId xmlns:a16="http://schemas.microsoft.com/office/drawing/2014/main" id="{EF718FDB-D33D-458B-84CB-4C73B449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950D77-4C77-4F90-B1BC-A45E5C67A86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20735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70A18-8E9F-4373-94B2-F75711A65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E996D4-9191-4521-AFEE-633A6DC92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385A0-3DAA-4842-8546-81A6F91A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9C486-2CBC-4826-A4BF-C48F80A33439}" type="datetimeFigureOut">
              <a:rPr lang="en-GB" smtClean="0"/>
              <a:t>22/08/2022</a:t>
            </a:fld>
            <a:endParaRPr lang="en-GB"/>
          </a:p>
        </p:txBody>
      </p:sp>
      <p:sp>
        <p:nvSpPr>
          <p:cNvPr id="5" name="Footer Placeholder 4">
            <a:extLst>
              <a:ext uri="{FF2B5EF4-FFF2-40B4-BE49-F238E27FC236}">
                <a16:creationId xmlns:a16="http://schemas.microsoft.com/office/drawing/2014/main" id="{A50D77CA-D202-4B53-ACD6-330BF0442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7EC1FC-586E-4740-8849-E53505406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3157-448A-4093-A92F-555473E4DE8A}" type="slidenum">
              <a:rPr lang="en-GB" smtClean="0"/>
              <a:t>‹#›</a:t>
            </a:fld>
            <a:endParaRPr lang="en-GB"/>
          </a:p>
        </p:txBody>
      </p:sp>
    </p:spTree>
    <p:extLst>
      <p:ext uri="{BB962C8B-B14F-4D97-AF65-F5344CB8AC3E}">
        <p14:creationId xmlns:p14="http://schemas.microsoft.com/office/powerpoint/2010/main" val="211592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5A927-9CD7-4109-AA68-8C67D4DCF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BEC719-8ADF-40F0-A738-8E1458AA3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84B2-B072-4C8E-8651-B4E0BFF77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37528-662B-49A5-98A3-E053B3E869D5}" type="datetimeFigureOut">
              <a:rPr lang="en-GB" smtClean="0"/>
              <a:t>22/08/2022</a:t>
            </a:fld>
            <a:endParaRPr lang="en-GB"/>
          </a:p>
        </p:txBody>
      </p:sp>
      <p:sp>
        <p:nvSpPr>
          <p:cNvPr id="5" name="Footer Placeholder 4">
            <a:extLst>
              <a:ext uri="{FF2B5EF4-FFF2-40B4-BE49-F238E27FC236}">
                <a16:creationId xmlns:a16="http://schemas.microsoft.com/office/drawing/2014/main" id="{C93BB18C-23D8-48AA-BF1B-20E2E8160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72917C-D6DF-4433-A47C-8ED00D96E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500D-A1A7-445F-BA7C-6B020BEDE2F0}" type="slidenum">
              <a:rPr lang="en-GB" smtClean="0"/>
              <a:t>‹#›</a:t>
            </a:fld>
            <a:endParaRPr lang="en-GB"/>
          </a:p>
        </p:txBody>
      </p:sp>
    </p:spTree>
    <p:extLst>
      <p:ext uri="{BB962C8B-B14F-4D97-AF65-F5344CB8AC3E}">
        <p14:creationId xmlns:p14="http://schemas.microsoft.com/office/powerpoint/2010/main" val="88369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www.nhm.ac.uk/our-science/data/uk-species.html" TargetMode="External"/><Relationship Id="rId5" Type="http://schemas.openxmlformats.org/officeDocument/2006/relationships/image" Target="../media/image8.png"/><Relationship Id="rId4" Type="http://schemas.openxmlformats.org/officeDocument/2006/relationships/hyperlink" Target="https://www.nhm.ac.uk/discover/why-asian-hornets-are-bad-news-for-british-be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m.ac.uk/discover/news/2018/april/just-one-spore-could-kill-europes-last-ash-trees.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2.xml"/><Relationship Id="rId3" Type="http://schemas.openxmlformats.org/officeDocument/2006/relationships/image" Target="../media/image2.png"/><Relationship Id="rId7" Type="http://schemas.openxmlformats.org/officeDocument/2006/relationships/slide" Target="slide13.xml"/><Relationship Id="rId12"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35.xml"/><Relationship Id="rId1" Type="http://schemas.openxmlformats.org/officeDocument/2006/relationships/slideLayout" Target="../slideLayouts/slideLayout23.xml"/><Relationship Id="rId6" Type="http://schemas.openxmlformats.org/officeDocument/2006/relationships/slide" Target="slide11.xml"/><Relationship Id="rId11" Type="http://schemas.openxmlformats.org/officeDocument/2006/relationships/slide" Target="slide28.xml"/><Relationship Id="rId5" Type="http://schemas.openxmlformats.org/officeDocument/2006/relationships/slide" Target="slide7.xml"/><Relationship Id="rId15" Type="http://schemas.openxmlformats.org/officeDocument/2006/relationships/slide" Target="slide34.xml"/><Relationship Id="rId10"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20.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hm.ac.uk/discover/climate-change.html" TargetMode="Externa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www.nhm.ac.uk/our-science/data/uk-species.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nhm.ac.uk/discover/news/2016/december/butterflies-emerging-earlier-due-to-rising-temperatures.html"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hm.ac.uk/our-science/data/uk-species.htm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hm.ac.uk/take-part/identify-nature.html" TargetMode="External"/><Relationship Id="rId2" Type="http://schemas.openxmlformats.org/officeDocument/2006/relationships/hyperlink" Target="https://www.brc.ac.uk/irecord/"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uidance/prevent-the-spread-of-harmful-invasive-and-non-native-plant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BD2eshvH3hk"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organisations/natural-england" TargetMode="External"/><Relationship Id="rId2" Type="http://schemas.openxmlformats.org/officeDocument/2006/relationships/hyperlink" Target="https://www.gov.uk/government/organisations/environment-agency" TargetMode="External"/><Relationship Id="rId1" Type="http://schemas.openxmlformats.org/officeDocument/2006/relationships/slideLayout" Target="../slideLayouts/slideLayout13.xml"/><Relationship Id="rId6" Type="http://schemas.openxmlformats.org/officeDocument/2006/relationships/hyperlink" Target="http://www.daera-ni.gov.uk/" TargetMode="External"/><Relationship Id="rId5" Type="http://schemas.openxmlformats.org/officeDocument/2006/relationships/hyperlink" Target="https://www.nature.scot/" TargetMode="External"/><Relationship Id="rId4" Type="http://schemas.openxmlformats.org/officeDocument/2006/relationships/hyperlink" Target="https://naturalresources.wales/splash?orig=%2f&amp;lang=c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nhm.ac.uk/take-part/citizen-science.html"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jDgEkjBQ0gk"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hyperlink" Target="https://www.nhm.ac.uk/visit/our-broken-planet.html" TargetMode="External"/><Relationship Id="rId3" Type="http://schemas.openxmlformats.org/officeDocument/2006/relationships/hyperlink" Target="http://www.nhm.ac.uk/discover/what-you-can-do-to-help-the-planet.html" TargetMode="External"/><Relationship Id="rId7" Type="http://schemas.openxmlformats.org/officeDocument/2006/relationships/hyperlink" Target="https://www.nhm.ac.uk/our-science/our-work/biodiversity.html"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www.nhm.ac.uk/discover/news/2019/may/one-million-animals-and-plants-face-extinction.html" TargetMode="External"/><Relationship Id="rId5" Type="http://schemas.openxmlformats.org/officeDocument/2006/relationships/hyperlink" Target="https://www.nhm.ac.uk/discover/news/2020/january/we-are-declaring-a-planetary-emergency.html" TargetMode="External"/><Relationship Id="rId4" Type="http://schemas.openxmlformats.org/officeDocument/2006/relationships/hyperlink" Target="http://www.nhm.ac.uk/discover/what-is-the-anthropocene.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nhm.ac.uk/discover/news/2019/may/one-million-animals-and-plants-face-extinction.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hm.ac.uk/our-science/data/uk-species.html"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17E6D6-37FF-4607-806B-C746FE5EA5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6337" y="5606885"/>
            <a:ext cx="2219325" cy="1209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ED84D-3F11-431A-861A-6E9E76B334B8}"/>
              </a:ext>
            </a:extLst>
          </p:cNvPr>
          <p:cNvSpPr txBox="1"/>
          <p:nvPr/>
        </p:nvSpPr>
        <p:spPr>
          <a:xfrm>
            <a:off x="1074056" y="2671769"/>
            <a:ext cx="10043885" cy="769441"/>
          </a:xfrm>
          <a:prstGeom prst="rect">
            <a:avLst/>
          </a:prstGeom>
          <a:noFill/>
        </p:spPr>
        <p:txBody>
          <a:bodyPr wrap="square" lIns="91440" tIns="45720" rIns="91440" bIns="45720" rtlCol="0" anchor="t">
            <a:spAutoFit/>
          </a:bodyPr>
          <a:lstStyle/>
          <a:p>
            <a:pPr algn="ctr"/>
            <a:r>
              <a:rPr lang="en-GB" sz="4400" b="1" dirty="0">
                <a:latin typeface="Arial"/>
                <a:ea typeface="+mn-lt"/>
                <a:cs typeface="+mn-lt"/>
              </a:rPr>
              <a:t>What are invasive species?</a:t>
            </a:r>
            <a:endParaRPr lang="en-US" b="1" dirty="0">
              <a:latin typeface="Calibri" panose="020F0502020204030204"/>
              <a:cs typeface="Calibri" panose="020F0502020204030204"/>
            </a:endParaRPr>
          </a:p>
        </p:txBody>
      </p:sp>
      <p:grpSp>
        <p:nvGrpSpPr>
          <p:cNvPr id="22" name="Group 21">
            <a:extLst>
              <a:ext uri="{FF2B5EF4-FFF2-40B4-BE49-F238E27FC236}">
                <a16:creationId xmlns:a16="http://schemas.microsoft.com/office/drawing/2014/main" id="{365BC5AE-9E74-6598-F71C-F100F0293371}"/>
              </a:ext>
            </a:extLst>
          </p:cNvPr>
          <p:cNvGrpSpPr/>
          <p:nvPr/>
        </p:nvGrpSpPr>
        <p:grpSpPr>
          <a:xfrm>
            <a:off x="-5752" y="-1123"/>
            <a:ext cx="1751186" cy="6820408"/>
            <a:chOff x="-5752" y="-1123"/>
            <a:chExt cx="1751186" cy="6820408"/>
          </a:xfrm>
        </p:grpSpPr>
        <p:pic>
          <p:nvPicPr>
            <p:cNvPr id="12" name="Picture 12" descr="A picture containing frog&#10;&#10;Description automatically generated">
              <a:extLst>
                <a:ext uri="{FF2B5EF4-FFF2-40B4-BE49-F238E27FC236}">
                  <a16:creationId xmlns:a16="http://schemas.microsoft.com/office/drawing/2014/main" id="{35FAC65D-9FD6-F193-142F-866EDDA306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1" y="-1123"/>
              <a:ext cx="1751185" cy="1342635"/>
            </a:xfrm>
            <a:prstGeom prst="rect">
              <a:avLst/>
            </a:prstGeom>
          </p:spPr>
        </p:pic>
        <p:pic>
          <p:nvPicPr>
            <p:cNvPr id="16" name="Picture 12" descr="A picture containing frog&#10;&#10;Description automatically generated">
              <a:extLst>
                <a:ext uri="{FF2B5EF4-FFF2-40B4-BE49-F238E27FC236}">
                  <a16:creationId xmlns:a16="http://schemas.microsoft.com/office/drawing/2014/main" id="{51F5E150-6B92-2330-A92D-4D9A0193E8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1" y="1335971"/>
              <a:ext cx="1751185" cy="1342635"/>
            </a:xfrm>
            <a:prstGeom prst="rect">
              <a:avLst/>
            </a:prstGeom>
          </p:spPr>
        </p:pic>
        <p:pic>
          <p:nvPicPr>
            <p:cNvPr id="17" name="Picture 12" descr="A picture containing frog&#10;&#10;Description automatically generated">
              <a:extLst>
                <a:ext uri="{FF2B5EF4-FFF2-40B4-BE49-F238E27FC236}">
                  <a16:creationId xmlns:a16="http://schemas.microsoft.com/office/drawing/2014/main" id="{B6C8C15D-023C-DDED-E421-D2621E9D12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2" y="2673065"/>
              <a:ext cx="1751185" cy="1342635"/>
            </a:xfrm>
            <a:prstGeom prst="rect">
              <a:avLst/>
            </a:prstGeom>
          </p:spPr>
        </p:pic>
        <p:pic>
          <p:nvPicPr>
            <p:cNvPr id="18" name="Picture 12" descr="A picture containing frog&#10;&#10;Description automatically generated">
              <a:extLst>
                <a:ext uri="{FF2B5EF4-FFF2-40B4-BE49-F238E27FC236}">
                  <a16:creationId xmlns:a16="http://schemas.microsoft.com/office/drawing/2014/main" id="{848DDC33-EE8D-5ED2-ADF4-67B9FBA8C3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2" y="4125179"/>
              <a:ext cx="1751185" cy="1342635"/>
            </a:xfrm>
            <a:prstGeom prst="rect">
              <a:avLst/>
            </a:prstGeom>
          </p:spPr>
        </p:pic>
        <p:pic>
          <p:nvPicPr>
            <p:cNvPr id="19" name="Picture 12" descr="A picture containing frog&#10;&#10;Description automatically generated">
              <a:extLst>
                <a:ext uri="{FF2B5EF4-FFF2-40B4-BE49-F238E27FC236}">
                  <a16:creationId xmlns:a16="http://schemas.microsoft.com/office/drawing/2014/main" id="{2C37D050-D4AF-58E6-0850-9CF19F4362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1" y="5476650"/>
              <a:ext cx="1751185" cy="1342635"/>
            </a:xfrm>
            <a:prstGeom prst="rect">
              <a:avLst/>
            </a:prstGeom>
          </p:spPr>
        </p:pic>
      </p:grpSp>
      <p:grpSp>
        <p:nvGrpSpPr>
          <p:cNvPr id="25" name="Group 24">
            <a:extLst>
              <a:ext uri="{FF2B5EF4-FFF2-40B4-BE49-F238E27FC236}">
                <a16:creationId xmlns:a16="http://schemas.microsoft.com/office/drawing/2014/main" id="{F54E59DC-E057-9DD0-C9F5-651854D3F5CB}"/>
              </a:ext>
            </a:extLst>
          </p:cNvPr>
          <p:cNvGrpSpPr/>
          <p:nvPr/>
        </p:nvGrpSpPr>
        <p:grpSpPr>
          <a:xfrm>
            <a:off x="10446587" y="-1124"/>
            <a:ext cx="1751186" cy="6820408"/>
            <a:chOff x="-5752" y="-1123"/>
            <a:chExt cx="1751186" cy="6820408"/>
          </a:xfrm>
        </p:grpSpPr>
        <p:pic>
          <p:nvPicPr>
            <p:cNvPr id="26" name="Picture 12" descr="A picture containing frog&#10;&#10;Description automatically generated">
              <a:extLst>
                <a:ext uri="{FF2B5EF4-FFF2-40B4-BE49-F238E27FC236}">
                  <a16:creationId xmlns:a16="http://schemas.microsoft.com/office/drawing/2014/main" id="{61A9885C-FBAF-2292-D691-B2664E9AAC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1" y="-1123"/>
              <a:ext cx="1751185" cy="1342635"/>
            </a:xfrm>
            <a:prstGeom prst="rect">
              <a:avLst/>
            </a:prstGeom>
          </p:spPr>
        </p:pic>
        <p:pic>
          <p:nvPicPr>
            <p:cNvPr id="27" name="Picture 12" descr="A picture containing frog&#10;&#10;Description automatically generated">
              <a:extLst>
                <a:ext uri="{FF2B5EF4-FFF2-40B4-BE49-F238E27FC236}">
                  <a16:creationId xmlns:a16="http://schemas.microsoft.com/office/drawing/2014/main" id="{A5146099-8E38-CF3C-60C0-88CC02F83C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1" y="1335971"/>
              <a:ext cx="1751185" cy="1342635"/>
            </a:xfrm>
            <a:prstGeom prst="rect">
              <a:avLst/>
            </a:prstGeom>
          </p:spPr>
        </p:pic>
        <p:pic>
          <p:nvPicPr>
            <p:cNvPr id="28" name="Picture 12" descr="A picture containing frog&#10;&#10;Description automatically generated">
              <a:extLst>
                <a:ext uri="{FF2B5EF4-FFF2-40B4-BE49-F238E27FC236}">
                  <a16:creationId xmlns:a16="http://schemas.microsoft.com/office/drawing/2014/main" id="{38038B66-B16C-C3F6-B927-39D5FF7901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2" y="2673065"/>
              <a:ext cx="1751185" cy="1342635"/>
            </a:xfrm>
            <a:prstGeom prst="rect">
              <a:avLst/>
            </a:prstGeom>
          </p:spPr>
        </p:pic>
        <p:pic>
          <p:nvPicPr>
            <p:cNvPr id="29" name="Picture 12" descr="A picture containing frog&#10;&#10;Description automatically generated">
              <a:extLst>
                <a:ext uri="{FF2B5EF4-FFF2-40B4-BE49-F238E27FC236}">
                  <a16:creationId xmlns:a16="http://schemas.microsoft.com/office/drawing/2014/main" id="{D6C37D03-D033-C944-88A8-2DF145968A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2" y="4125179"/>
              <a:ext cx="1751185" cy="1342635"/>
            </a:xfrm>
            <a:prstGeom prst="rect">
              <a:avLst/>
            </a:prstGeom>
          </p:spPr>
        </p:pic>
        <p:pic>
          <p:nvPicPr>
            <p:cNvPr id="30" name="Picture 12" descr="A picture containing frog&#10;&#10;Description automatically generated">
              <a:extLst>
                <a:ext uri="{FF2B5EF4-FFF2-40B4-BE49-F238E27FC236}">
                  <a16:creationId xmlns:a16="http://schemas.microsoft.com/office/drawing/2014/main" id="{D0A3F4FD-5A10-D496-CB22-8FB79A5D31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1" y="5476650"/>
              <a:ext cx="1751185" cy="1342635"/>
            </a:xfrm>
            <a:prstGeom prst="rect">
              <a:avLst/>
            </a:prstGeom>
          </p:spPr>
        </p:pic>
      </p:grpSp>
    </p:spTree>
    <p:extLst>
      <p:ext uri="{BB962C8B-B14F-4D97-AF65-F5344CB8AC3E}">
        <p14:creationId xmlns:p14="http://schemas.microsoft.com/office/powerpoint/2010/main" val="13672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B57E8850-6A10-429D-AC65-7928B2F08223}"/>
              </a:ext>
            </a:extLst>
          </p:cNvPr>
          <p:cNvPicPr>
            <a:picLocks noChangeAspect="1"/>
          </p:cNvPicPr>
          <p:nvPr/>
        </p:nvPicPr>
        <p:blipFill>
          <a:blip r:embed="rId3"/>
          <a:stretch>
            <a:fillRect/>
          </a:stretch>
        </p:blipFill>
        <p:spPr>
          <a:xfrm>
            <a:off x="201626" y="977646"/>
            <a:ext cx="8060633" cy="5157282"/>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781052" y="177253"/>
            <a:ext cx="10629897"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How do invasive species spread?</a:t>
            </a:r>
            <a:endParaRPr lang="en-US" sz="4400" b="1" dirty="0">
              <a:latin typeface="Arial"/>
              <a:cs typeface="Arial"/>
            </a:endParaRPr>
          </a:p>
          <a:p>
            <a:pPr algn="ctr">
              <a:defRPr/>
            </a:pPr>
            <a:endParaRPr lang="en-GB" sz="4400" b="1" dirty="0">
              <a:latin typeface="Arial"/>
              <a:cs typeface="Arial"/>
            </a:endParaRPr>
          </a:p>
        </p:txBody>
      </p:sp>
      <p:sp>
        <p:nvSpPr>
          <p:cNvPr id="4" name="TextBox 3">
            <a:extLst>
              <a:ext uri="{FF2B5EF4-FFF2-40B4-BE49-F238E27FC236}">
                <a16:creationId xmlns:a16="http://schemas.microsoft.com/office/drawing/2014/main" id="{04109645-3FBD-49F3-8716-809A0F9A4B05}"/>
              </a:ext>
            </a:extLst>
          </p:cNvPr>
          <p:cNvSpPr txBox="1"/>
          <p:nvPr/>
        </p:nvSpPr>
        <p:spPr>
          <a:xfrm>
            <a:off x="1605995" y="1634989"/>
            <a:ext cx="5880432"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sz="1400" b="1" i="1" dirty="0">
              <a:latin typeface="Arial"/>
              <a:cs typeface="Arial"/>
            </a:endParaRPr>
          </a:p>
          <a:p>
            <a:pPr algn="ctr"/>
            <a:endParaRPr lang="en-GB" sz="1400" b="1" i="1" dirty="0">
              <a:latin typeface="Arial"/>
              <a:cs typeface="Arial"/>
            </a:endParaRPr>
          </a:p>
          <a:p>
            <a:pPr algn="ctr"/>
            <a:r>
              <a:rPr lang="en-GB" sz="2000" dirty="0">
                <a:latin typeface="Arial"/>
                <a:cs typeface="Arial"/>
              </a:rPr>
              <a:t> For instance, the </a:t>
            </a:r>
            <a:r>
              <a:rPr lang="en-GB" sz="2000" dirty="0">
                <a:latin typeface="Arial"/>
                <a:cs typeface="Arial"/>
                <a:hlinkClick r:id="rId4"/>
              </a:rPr>
              <a:t>Asian hornet</a:t>
            </a:r>
            <a:r>
              <a:rPr lang="en-GB" sz="2000" dirty="0">
                <a:latin typeface="Arial"/>
                <a:cs typeface="Arial"/>
              </a:rPr>
              <a:t> (</a:t>
            </a:r>
            <a:r>
              <a:rPr lang="en-GB" sz="2000" i="1" dirty="0">
                <a:latin typeface="Arial"/>
                <a:cs typeface="Arial"/>
              </a:rPr>
              <a:t>Vespa </a:t>
            </a:r>
            <a:r>
              <a:rPr lang="en-GB" sz="2000" i="1" dirty="0" err="1">
                <a:latin typeface="Arial"/>
                <a:cs typeface="Arial"/>
              </a:rPr>
              <a:t>velutina</a:t>
            </a:r>
            <a:r>
              <a:rPr lang="en-GB" sz="2000" dirty="0">
                <a:latin typeface="Arial"/>
                <a:cs typeface="Arial"/>
              </a:rPr>
              <a:t>)   wasn't brought to the UK, but rather to Europe on wooden pallets from China, then spread to the UK itself. That's still classed as a </a:t>
            </a:r>
            <a:r>
              <a:rPr lang="en-GB" sz="2000" b="1" dirty="0">
                <a:latin typeface="Arial"/>
                <a:cs typeface="Arial"/>
              </a:rPr>
              <a:t>non-native invasive species</a:t>
            </a:r>
            <a:r>
              <a:rPr lang="en-GB" sz="2000" dirty="0">
                <a:latin typeface="Arial"/>
                <a:cs typeface="Arial"/>
              </a:rPr>
              <a:t>.​</a:t>
            </a:r>
            <a:r>
              <a:rPr lang="en-GB" sz="2000" dirty="0">
                <a:latin typeface="Arial"/>
                <a:ea typeface="+mn-lt"/>
                <a:cs typeface="Arial"/>
              </a:rPr>
              <a:t> </a:t>
            </a:r>
            <a:r>
              <a:rPr lang="en-GB" sz="2000" dirty="0">
                <a:latin typeface="Arial"/>
                <a:ea typeface="+mn-lt"/>
                <a:cs typeface="+mn-lt"/>
              </a:rPr>
              <a:t>Similarly, marine species often wash up on our shores on man-made objects, which float much further than natural substances. </a:t>
            </a:r>
            <a:endParaRPr lang="en-GB" sz="2000" dirty="0">
              <a:latin typeface="Arial"/>
              <a:ea typeface="+mn-lt"/>
              <a:cs typeface="Arial"/>
            </a:endParaRPr>
          </a:p>
          <a:p>
            <a:pPr algn="ctr"/>
            <a:r>
              <a:rPr lang="en-GB" sz="2000" dirty="0">
                <a:latin typeface="Arial"/>
                <a:ea typeface="+mn-lt"/>
                <a:cs typeface="+mn-lt"/>
              </a:rPr>
              <a:t>They are also non-native species.</a:t>
            </a:r>
            <a:endParaRPr lang="en-GB" sz="2000" dirty="0">
              <a:latin typeface="Arial"/>
              <a:cs typeface="Arial"/>
            </a:endParaRPr>
          </a:p>
        </p:txBody>
      </p:sp>
      <p:pic>
        <p:nvPicPr>
          <p:cNvPr id="9" name="Picture 9">
            <a:extLst>
              <a:ext uri="{FF2B5EF4-FFF2-40B4-BE49-F238E27FC236}">
                <a16:creationId xmlns:a16="http://schemas.microsoft.com/office/drawing/2014/main" id="{64F2DD6A-BAF9-45F1-9BE7-38EFDFEFC8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3281" y="4166010"/>
            <a:ext cx="3427764" cy="2274878"/>
          </a:xfrm>
          <a:prstGeom prst="rect">
            <a:avLst/>
          </a:prstGeom>
        </p:spPr>
      </p:pic>
      <p:sp>
        <p:nvSpPr>
          <p:cNvPr id="10" name="TextBox 9">
            <a:extLst>
              <a:ext uri="{FF2B5EF4-FFF2-40B4-BE49-F238E27FC236}">
                <a16:creationId xmlns:a16="http://schemas.microsoft.com/office/drawing/2014/main" id="{005036FD-2AD2-4F2C-AFAC-0952D25FD580}"/>
              </a:ext>
            </a:extLst>
          </p:cNvPr>
          <p:cNvSpPr txBox="1"/>
          <p:nvPr/>
        </p:nvSpPr>
        <p:spPr>
          <a:xfrm>
            <a:off x="8203097" y="3009900"/>
            <a:ext cx="40559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dirty="0">
              <a:latin typeface="Arial"/>
              <a:cs typeface="Arial"/>
            </a:endParaRPr>
          </a:p>
        </p:txBody>
      </p:sp>
      <p:sp>
        <p:nvSpPr>
          <p:cNvPr id="2" name="TextBox 1">
            <a:extLst>
              <a:ext uri="{FF2B5EF4-FFF2-40B4-BE49-F238E27FC236}">
                <a16:creationId xmlns:a16="http://schemas.microsoft.com/office/drawing/2014/main" id="{9BCCCE47-90B7-ACF2-26AB-EB1307CE968B}"/>
              </a:ext>
            </a:extLst>
          </p:cNvPr>
          <p:cNvSpPr txBox="1"/>
          <p:nvPr/>
        </p:nvSpPr>
        <p:spPr>
          <a:xfrm>
            <a:off x="1489494" y="5845834"/>
            <a:ext cx="38502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Chris Raper</a:t>
            </a:r>
            <a:endParaRPr lang="en-US" b="1">
              <a:cs typeface="Calibri"/>
            </a:endParaRPr>
          </a:p>
          <a:p>
            <a:r>
              <a:rPr lang="en-US" b="1" dirty="0">
                <a:latin typeface="Arial"/>
                <a:cs typeface="Arial"/>
                <a:hlinkClick r:id="rId6"/>
              </a:rPr>
              <a:t>UK Species Inventory</a:t>
            </a:r>
            <a:r>
              <a:rPr lang="en-US" b="1" dirty="0">
                <a:latin typeface="Arial"/>
                <a:cs typeface="Arial"/>
              </a:rPr>
              <a:t> Manager</a:t>
            </a:r>
          </a:p>
          <a:p>
            <a:r>
              <a:rPr lang="en-US" b="1" dirty="0">
                <a:latin typeface="Arial"/>
                <a:cs typeface="Calibri" panose="020F0502020204030204"/>
              </a:rPr>
              <a:t>Natural History Museum</a:t>
            </a:r>
          </a:p>
        </p:txBody>
      </p:sp>
    </p:spTree>
    <p:extLst>
      <p:ext uri="{BB962C8B-B14F-4D97-AF65-F5344CB8AC3E}">
        <p14:creationId xmlns:p14="http://schemas.microsoft.com/office/powerpoint/2010/main" val="252969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48499"/>
            <a:ext cx="10629897"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Example: cane toads (</a:t>
            </a:r>
            <a:r>
              <a:rPr lang="en-GB" sz="4400" b="1" i="1" dirty="0">
                <a:latin typeface="Arial"/>
                <a:cs typeface="Arial"/>
              </a:rPr>
              <a:t>Bufo marinus</a:t>
            </a:r>
            <a:r>
              <a:rPr lang="en-GB" sz="4400" b="1" dirty="0">
                <a:latin typeface="Arial"/>
                <a:cs typeface="Arial"/>
              </a:rPr>
              <a:t>)</a:t>
            </a:r>
            <a:endParaRPr lang="en-US"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19924" y="1306131"/>
            <a:ext cx="11352148"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Cane toads were deliberately introduced to Australia from Hawaii in 1935 as a form of </a:t>
            </a:r>
            <a:r>
              <a:rPr lang="en-GB" sz="2400" b="1" dirty="0">
                <a:latin typeface="Arial"/>
                <a:ea typeface="+mn-lt"/>
                <a:cs typeface="+mn-lt"/>
              </a:rPr>
              <a:t>biological control</a:t>
            </a:r>
            <a:r>
              <a:rPr lang="en-GB" sz="2400" dirty="0">
                <a:latin typeface="Arial"/>
                <a:ea typeface="+mn-lt"/>
                <a:cs typeface="+mn-lt"/>
              </a:rPr>
              <a:t>. It was hoped that the toads would eat the grey-backed cane beetles that were destroying sugar cane plantations.</a:t>
            </a:r>
          </a:p>
          <a:p>
            <a:endParaRPr lang="en-GB" sz="2400" dirty="0">
              <a:latin typeface="Arial"/>
              <a:ea typeface="+mn-lt"/>
              <a:cs typeface="+mn-lt"/>
            </a:endParaRPr>
          </a:p>
          <a:p>
            <a:r>
              <a:rPr lang="en-GB" sz="2400" dirty="0">
                <a:latin typeface="Arial"/>
                <a:ea typeface="+mn-lt"/>
                <a:cs typeface="+mn-lt"/>
              </a:rPr>
              <a:t>At first, just a handful of toads were released by scientists into Queensland, but this number soon grew as others followed suit. Within two years, 62,000 toadlets had been released into the wild.</a:t>
            </a:r>
          </a:p>
          <a:p>
            <a:endParaRPr lang="en-GB" sz="2400" dirty="0">
              <a:latin typeface="Arial"/>
              <a:ea typeface="+mn-lt"/>
              <a:cs typeface="+mn-lt"/>
            </a:endParaRPr>
          </a:p>
          <a:p>
            <a:endParaRPr lang="en-GB" sz="2400" dirty="0">
              <a:latin typeface="Arial"/>
              <a:ea typeface="+mn-lt"/>
              <a:cs typeface="+mn-lt"/>
            </a:endParaRPr>
          </a:p>
        </p:txBody>
      </p:sp>
      <p:pic>
        <p:nvPicPr>
          <p:cNvPr id="2" name="Picture 2">
            <a:extLst>
              <a:ext uri="{FF2B5EF4-FFF2-40B4-BE49-F238E27FC236}">
                <a16:creationId xmlns:a16="http://schemas.microsoft.com/office/drawing/2014/main" id="{7510FF10-14F2-492A-B795-23D1D5DD2A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3006" y="4226493"/>
            <a:ext cx="3536220" cy="2358864"/>
          </a:xfrm>
          <a:prstGeom prst="rect">
            <a:avLst/>
          </a:prstGeom>
        </p:spPr>
      </p:pic>
      <p:sp>
        <p:nvSpPr>
          <p:cNvPr id="3" name="TextBox 2">
            <a:extLst>
              <a:ext uri="{FF2B5EF4-FFF2-40B4-BE49-F238E27FC236}">
                <a16:creationId xmlns:a16="http://schemas.microsoft.com/office/drawing/2014/main" id="{DC606C3F-E94C-4A5E-96DF-2EED6CB517B5}"/>
              </a:ext>
            </a:extLst>
          </p:cNvPr>
          <p:cNvSpPr txBox="1"/>
          <p:nvPr/>
        </p:nvSpPr>
        <p:spPr>
          <a:xfrm>
            <a:off x="7349987" y="6298095"/>
            <a:ext cx="471860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dirty="0">
              <a:latin typeface="Arial"/>
              <a:cs typeface="Arial"/>
            </a:endParaRPr>
          </a:p>
        </p:txBody>
      </p:sp>
    </p:spTree>
    <p:extLst>
      <p:ext uri="{BB962C8B-B14F-4D97-AF65-F5344CB8AC3E}">
        <p14:creationId xmlns:p14="http://schemas.microsoft.com/office/powerpoint/2010/main" val="407607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77253"/>
            <a:ext cx="10629897"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Example: cane toads (</a:t>
            </a:r>
            <a:r>
              <a:rPr lang="en-GB" sz="4400" b="1" i="1" dirty="0">
                <a:latin typeface="Arial"/>
                <a:cs typeface="Arial"/>
              </a:rPr>
              <a:t>Bufo marinus</a:t>
            </a:r>
            <a:r>
              <a:rPr lang="en-GB" sz="4400" b="1" dirty="0">
                <a:latin typeface="Arial"/>
                <a:cs typeface="Arial"/>
              </a:rPr>
              <a:t>)</a:t>
            </a:r>
            <a:endParaRPr lang="en-US"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19924" y="1478660"/>
            <a:ext cx="11438412" cy="415498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The venomous, warty toads, native to South and Central America, did nothing to protect the plantations, but they did </a:t>
            </a:r>
            <a:r>
              <a:rPr lang="en-GB" sz="2400" b="1" dirty="0">
                <a:latin typeface="Arial"/>
                <a:ea typeface="+mn-lt"/>
                <a:cs typeface="+mn-lt"/>
              </a:rPr>
              <a:t>reproduce</a:t>
            </a:r>
            <a:r>
              <a:rPr lang="en-GB" sz="2400" dirty="0">
                <a:latin typeface="Arial"/>
                <a:ea typeface="+mn-lt"/>
                <a:cs typeface="+mn-lt"/>
              </a:rPr>
              <a:t>. Now they can be found all over the northern half of Australia.</a:t>
            </a:r>
            <a:endParaRPr lang="en-GB">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Cane toads have had a </a:t>
            </a:r>
            <a:r>
              <a:rPr lang="en-GB" sz="2400" b="1" dirty="0">
                <a:latin typeface="Arial"/>
                <a:ea typeface="+mn-lt"/>
                <a:cs typeface="+mn-lt"/>
              </a:rPr>
              <a:t>big impact on Australian ecosystems</a:t>
            </a:r>
            <a:r>
              <a:rPr lang="en-GB" sz="2400" dirty="0">
                <a:latin typeface="Arial"/>
                <a:ea typeface="+mn-lt"/>
                <a:cs typeface="+mn-lt"/>
              </a:rPr>
              <a:t>. They are venomous at every stage of their life cycle, so they can kill predators when they are eaten. Some smaller predator species have learned to avoid eating the toads, but others have been worse affected.</a:t>
            </a:r>
            <a:endParaRPr lang="en-US" sz="2400" dirty="0">
              <a:latin typeface="Arial"/>
              <a:ea typeface="+mn-lt"/>
              <a:cs typeface="+mn-lt"/>
            </a:endParaRPr>
          </a:p>
          <a:p>
            <a:endParaRPr lang="en-GB" sz="2400" dirty="0">
              <a:ea typeface="+mn-lt"/>
              <a:cs typeface="+mn-lt"/>
            </a:endParaRPr>
          </a:p>
          <a:p>
            <a:endParaRPr lang="en-GB" sz="2400" dirty="0">
              <a:latin typeface="Arial"/>
              <a:ea typeface="+mn-lt"/>
              <a:cs typeface="+mn-lt"/>
            </a:endParaRPr>
          </a:p>
        </p:txBody>
      </p:sp>
      <p:sp>
        <p:nvSpPr>
          <p:cNvPr id="3" name="TextBox 2">
            <a:extLst>
              <a:ext uri="{FF2B5EF4-FFF2-40B4-BE49-F238E27FC236}">
                <a16:creationId xmlns:a16="http://schemas.microsoft.com/office/drawing/2014/main" id="{DC606C3F-E94C-4A5E-96DF-2EED6CB517B5}"/>
              </a:ext>
            </a:extLst>
          </p:cNvPr>
          <p:cNvSpPr txBox="1"/>
          <p:nvPr/>
        </p:nvSpPr>
        <p:spPr>
          <a:xfrm>
            <a:off x="7349987" y="6298095"/>
            <a:ext cx="471860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dirty="0">
              <a:latin typeface="Arial"/>
              <a:cs typeface="Arial"/>
            </a:endParaRPr>
          </a:p>
        </p:txBody>
      </p:sp>
    </p:spTree>
    <p:extLst>
      <p:ext uri="{BB962C8B-B14F-4D97-AF65-F5344CB8AC3E}">
        <p14:creationId xmlns:p14="http://schemas.microsoft.com/office/powerpoint/2010/main" val="306726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62876"/>
            <a:ext cx="10629897" cy="280076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UK invasive species</a:t>
            </a:r>
            <a:endParaRPr lang="en-US"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77433" y="1176735"/>
            <a:ext cx="11438412" cy="304698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Britain is home to more than </a:t>
            </a:r>
            <a:r>
              <a:rPr lang="en-GB" sz="2400" b="1" dirty="0">
                <a:latin typeface="Arial"/>
                <a:ea typeface="+mn-lt"/>
                <a:cs typeface="+mn-lt"/>
              </a:rPr>
              <a:t>3,000 invasive species</a:t>
            </a:r>
            <a:r>
              <a:rPr lang="en-GB" sz="2400" dirty="0">
                <a:latin typeface="Arial"/>
                <a:ea typeface="+mn-lt"/>
                <a:cs typeface="+mn-lt"/>
              </a:rPr>
              <a:t>, including some that have become commonplace, including grey squirrels, muntjac deer, American bullfrogs and American mink.</a:t>
            </a:r>
          </a:p>
          <a:p>
            <a:endParaRPr lang="en-GB" sz="2400" dirty="0">
              <a:latin typeface="Arial"/>
              <a:ea typeface="+mn-lt"/>
              <a:cs typeface="+mn-lt"/>
            </a:endParaRPr>
          </a:p>
          <a:p>
            <a:r>
              <a:rPr lang="en-GB" sz="2400" b="1" dirty="0">
                <a:latin typeface="Arial"/>
                <a:ea typeface="+mn-lt"/>
                <a:cs typeface="+mn-lt"/>
              </a:rPr>
              <a:t>Plants can be invasive</a:t>
            </a:r>
            <a:r>
              <a:rPr lang="en-GB" sz="2400" dirty="0">
                <a:latin typeface="Arial"/>
                <a:ea typeface="+mn-lt"/>
                <a:cs typeface="+mn-lt"/>
              </a:rPr>
              <a:t>, too. Japanese knotweed has caused havoc in some areas of the UK. It is native to east Asia but was brought to the UK by the Victorians as an ornamental plant. Now it can be found all over the country and can be hard to control.</a:t>
            </a:r>
            <a:endParaRPr lang="en-GB" dirty="0">
              <a:latin typeface="Arial"/>
              <a:ea typeface="+mn-lt"/>
              <a:cs typeface="+mn-lt"/>
            </a:endParaRPr>
          </a:p>
        </p:txBody>
      </p:sp>
      <p:pic>
        <p:nvPicPr>
          <p:cNvPr id="2" name="Picture 2">
            <a:extLst>
              <a:ext uri="{FF2B5EF4-FFF2-40B4-BE49-F238E27FC236}">
                <a16:creationId xmlns:a16="http://schemas.microsoft.com/office/drawing/2014/main" id="{9629784F-510C-44A8-B27A-B2DCC5F44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5423" y="4126694"/>
            <a:ext cx="3612873" cy="2493297"/>
          </a:xfrm>
          <a:prstGeom prst="rect">
            <a:avLst/>
          </a:prstGeom>
        </p:spPr>
      </p:pic>
      <p:sp>
        <p:nvSpPr>
          <p:cNvPr id="3" name="TextBox 2">
            <a:extLst>
              <a:ext uri="{FF2B5EF4-FFF2-40B4-BE49-F238E27FC236}">
                <a16:creationId xmlns:a16="http://schemas.microsoft.com/office/drawing/2014/main" id="{F17D1E1D-9159-4D77-87DF-B51A46A1C5CD}"/>
              </a:ext>
            </a:extLst>
          </p:cNvPr>
          <p:cNvSpPr txBox="1"/>
          <p:nvPr/>
        </p:nvSpPr>
        <p:spPr>
          <a:xfrm>
            <a:off x="7892263" y="5279882"/>
            <a:ext cx="39607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b="1" dirty="0">
              <a:latin typeface="Arial"/>
              <a:cs typeface="Calibri"/>
            </a:endParaRPr>
          </a:p>
        </p:txBody>
      </p:sp>
    </p:spTree>
    <p:extLst>
      <p:ext uri="{BB962C8B-B14F-4D97-AF65-F5344CB8AC3E}">
        <p14:creationId xmlns:p14="http://schemas.microsoft.com/office/powerpoint/2010/main" val="171180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77253"/>
            <a:ext cx="10629897" cy="280076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UK invasive species</a:t>
            </a:r>
            <a:endParaRPr lang="en-US"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5546" y="1234244"/>
            <a:ext cx="11395281" cy="15696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Rhododendrons are a common site in woodlands and gardens, and you'd be forgiven for thinking they are a native plant. They were actually introduced in 1763 and are considered to be harmful because they </a:t>
            </a:r>
            <a:r>
              <a:rPr lang="en-GB" sz="2400" b="1" dirty="0">
                <a:latin typeface="Arial"/>
                <a:ea typeface="+mn-lt"/>
                <a:cs typeface="+mn-lt"/>
              </a:rPr>
              <a:t>carry disease</a:t>
            </a:r>
            <a:r>
              <a:rPr lang="en-GB" sz="2400" dirty="0">
                <a:latin typeface="Arial"/>
                <a:ea typeface="+mn-lt"/>
                <a:cs typeface="+mn-lt"/>
              </a:rPr>
              <a:t> and </a:t>
            </a:r>
            <a:r>
              <a:rPr lang="en-GB" sz="2400" b="1" dirty="0">
                <a:latin typeface="Arial"/>
                <a:ea typeface="+mn-lt"/>
                <a:cs typeface="+mn-lt"/>
              </a:rPr>
              <a:t>block light</a:t>
            </a:r>
            <a:r>
              <a:rPr lang="en-GB" sz="2400" dirty="0">
                <a:latin typeface="Arial"/>
                <a:ea typeface="+mn-lt"/>
                <a:cs typeface="+mn-lt"/>
              </a:rPr>
              <a:t> for native species growing beneath them.</a:t>
            </a:r>
            <a:endParaRPr lang="en-US" dirty="0">
              <a:latin typeface="Arial"/>
              <a:ea typeface="+mn-lt"/>
              <a:cs typeface="+mn-lt"/>
            </a:endParaRPr>
          </a:p>
        </p:txBody>
      </p:sp>
      <p:pic>
        <p:nvPicPr>
          <p:cNvPr id="2" name="Picture 2">
            <a:extLst>
              <a:ext uri="{FF2B5EF4-FFF2-40B4-BE49-F238E27FC236}">
                <a16:creationId xmlns:a16="http://schemas.microsoft.com/office/drawing/2014/main" id="{9C724878-670C-4670-8C78-47D9B7482B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9231" y="3280909"/>
            <a:ext cx="4848387" cy="3240414"/>
          </a:xfrm>
          <a:prstGeom prst="rect">
            <a:avLst/>
          </a:prstGeom>
        </p:spPr>
      </p:pic>
    </p:spTree>
    <p:extLst>
      <p:ext uri="{BB962C8B-B14F-4D97-AF65-F5344CB8AC3E}">
        <p14:creationId xmlns:p14="http://schemas.microsoft.com/office/powerpoint/2010/main" val="169341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05366"/>
            <a:ext cx="10629897" cy="280076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UK invasive species</a:t>
            </a:r>
            <a:endParaRPr lang="en-US"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19924" y="1018584"/>
            <a:ext cx="11337771" cy="267765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Likewise, </a:t>
            </a:r>
            <a:r>
              <a:rPr lang="en-GB" sz="2400" b="1" dirty="0">
                <a:latin typeface="Arial"/>
                <a:ea typeface="+mn-lt"/>
                <a:cs typeface="+mn-lt"/>
              </a:rPr>
              <a:t>fungi and diseases</a:t>
            </a:r>
            <a:r>
              <a:rPr lang="en-GB" sz="2400" dirty="0">
                <a:latin typeface="Arial"/>
                <a:ea typeface="+mn-lt"/>
                <a:cs typeface="+mn-lt"/>
              </a:rPr>
              <a:t> can be carried around the world, and plenty are thriving in Britain. </a:t>
            </a:r>
            <a:endParaRPr lang="en-US">
              <a:latin typeface="Arial"/>
              <a:ea typeface="+mn-lt"/>
              <a:cs typeface="+mn-lt"/>
            </a:endParaRPr>
          </a:p>
          <a:p>
            <a:endParaRPr lang="en-GB" sz="2400" dirty="0">
              <a:latin typeface="Arial"/>
              <a:ea typeface="+mn-lt"/>
              <a:cs typeface="+mn-lt"/>
            </a:endParaRPr>
          </a:p>
          <a:p>
            <a:r>
              <a:rPr lang="en-GB" sz="2400" dirty="0">
                <a:latin typeface="Arial"/>
                <a:ea typeface="+mn-lt"/>
                <a:cs typeface="+mn-lt"/>
              </a:rPr>
              <a:t>Ash dieback (</a:t>
            </a:r>
            <a:r>
              <a:rPr lang="en-GB" sz="2400" i="1" dirty="0" err="1">
                <a:latin typeface="Arial"/>
                <a:ea typeface="+mn-lt"/>
                <a:cs typeface="+mn-lt"/>
              </a:rPr>
              <a:t>Hymenoscyphus</a:t>
            </a:r>
            <a:r>
              <a:rPr lang="en-GB" sz="2400" i="1" dirty="0">
                <a:latin typeface="Arial"/>
                <a:ea typeface="+mn-lt"/>
                <a:cs typeface="+mn-lt"/>
              </a:rPr>
              <a:t> </a:t>
            </a:r>
            <a:r>
              <a:rPr lang="en-GB" sz="2400" i="1" dirty="0" err="1">
                <a:latin typeface="Arial"/>
                <a:ea typeface="+mn-lt"/>
                <a:cs typeface="+mn-lt"/>
              </a:rPr>
              <a:t>fraxineus</a:t>
            </a:r>
            <a:r>
              <a:rPr lang="en-GB" sz="2400" dirty="0">
                <a:latin typeface="Arial"/>
                <a:ea typeface="+mn-lt"/>
                <a:cs typeface="+mn-lt"/>
              </a:rPr>
              <a:t>) is a devastating invasive fungus that threatens 95% of all European ash trees. Analysis suggests </a:t>
            </a:r>
            <a:r>
              <a:rPr lang="en-GB" sz="2400" dirty="0">
                <a:latin typeface="Arial"/>
                <a:ea typeface="+mn-lt"/>
                <a:cs typeface="+mn-lt"/>
                <a:hlinkClick r:id="rId3"/>
              </a:rPr>
              <a:t>the spore came to Europe from Asia</a:t>
            </a:r>
            <a:r>
              <a:rPr lang="en-GB" sz="2400" dirty="0">
                <a:latin typeface="Arial"/>
                <a:ea typeface="+mn-lt"/>
                <a:cs typeface="+mn-lt"/>
              </a:rPr>
              <a:t>, where it grows on Asian ash trees without causing disease. It probably arrived in Europe on commercially imported ash.</a:t>
            </a:r>
            <a:endParaRPr lang="en-US" dirty="0">
              <a:latin typeface="Arial"/>
              <a:ea typeface="+mn-lt"/>
              <a:cs typeface="+mn-lt"/>
            </a:endParaRPr>
          </a:p>
        </p:txBody>
      </p:sp>
      <p:pic>
        <p:nvPicPr>
          <p:cNvPr id="2" name="Picture 2">
            <a:extLst>
              <a:ext uri="{FF2B5EF4-FFF2-40B4-BE49-F238E27FC236}">
                <a16:creationId xmlns:a16="http://schemas.microsoft.com/office/drawing/2014/main" id="{8283EA94-438A-4C43-9CB9-2D4B052D41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1485" y="3973993"/>
            <a:ext cx="4015125" cy="2667583"/>
          </a:xfrm>
          <a:prstGeom prst="rect">
            <a:avLst/>
          </a:prstGeom>
        </p:spPr>
      </p:pic>
    </p:spTree>
    <p:extLst>
      <p:ext uri="{BB962C8B-B14F-4D97-AF65-F5344CB8AC3E}">
        <p14:creationId xmlns:p14="http://schemas.microsoft.com/office/powerpoint/2010/main" val="187671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254118" y="206008"/>
            <a:ext cx="12887142" cy="273921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Example: grey squirrels (</a:t>
            </a:r>
            <a:r>
              <a:rPr lang="en-GB" sz="4000" b="1" i="1" dirty="0">
                <a:latin typeface="Arial"/>
                <a:cs typeface="Arial"/>
              </a:rPr>
              <a:t>Sciurus carolinensis</a:t>
            </a:r>
            <a:r>
              <a:rPr lang="en-GB" sz="4000" b="1" dirty="0">
                <a:latin typeface="Arial"/>
                <a:cs typeface="Arial"/>
              </a:rPr>
              <a:t>)</a:t>
            </a:r>
            <a:endParaRPr lang="en-US" sz="4000" b="1">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19924" y="1378018"/>
            <a:ext cx="11553432" cy="304698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Grey squirrels are one invasive species almost everyone in the UK will have come across. Their fluffy tails can be spotted just about everywhere, from woodlands to inner city estates.</a:t>
            </a:r>
            <a:endParaRPr lang="en-US">
              <a:latin typeface="Arial"/>
              <a:ea typeface="+mn-lt"/>
              <a:cs typeface="+mn-lt"/>
            </a:endParaRPr>
          </a:p>
          <a:p>
            <a:endParaRPr lang="en-GB" sz="2400" dirty="0">
              <a:latin typeface="Arial"/>
              <a:ea typeface="+mn-lt"/>
              <a:cs typeface="+mn-lt"/>
            </a:endParaRPr>
          </a:p>
          <a:p>
            <a:r>
              <a:rPr lang="en-GB" sz="2400" dirty="0">
                <a:latin typeface="Arial"/>
                <a:ea typeface="+mn-lt"/>
                <a:cs typeface="+mn-lt"/>
              </a:rPr>
              <a:t>They were brought here from North America in the 1870s and introduced to private country estates, and it didn't take long for a wild population to successfully take over woodlands all over the country. Grey squirrels are considered an invasive species because they have </a:t>
            </a:r>
            <a:r>
              <a:rPr lang="en-GB" sz="2400" b="1" dirty="0">
                <a:latin typeface="Arial"/>
                <a:ea typeface="+mn-lt"/>
                <a:cs typeface="+mn-lt"/>
              </a:rPr>
              <a:t>outcompeted</a:t>
            </a:r>
            <a:r>
              <a:rPr lang="en-GB" sz="2400" dirty="0">
                <a:latin typeface="Arial"/>
                <a:ea typeface="+mn-lt"/>
                <a:cs typeface="+mn-lt"/>
              </a:rPr>
              <a:t> Britain's smaller, native red squirrels.</a:t>
            </a:r>
            <a:endParaRPr lang="en-GB" dirty="0">
              <a:latin typeface="Arial"/>
              <a:ea typeface="+mn-lt"/>
              <a:cs typeface="+mn-lt"/>
            </a:endParaRPr>
          </a:p>
        </p:txBody>
      </p:sp>
      <p:pic>
        <p:nvPicPr>
          <p:cNvPr id="2" name="Picture 2">
            <a:extLst>
              <a:ext uri="{FF2B5EF4-FFF2-40B4-BE49-F238E27FC236}">
                <a16:creationId xmlns:a16="http://schemas.microsoft.com/office/drawing/2014/main" id="{AC80C082-13DD-4E7F-AE3B-5156ACA678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5332" y="4536709"/>
            <a:ext cx="3015977" cy="2062785"/>
          </a:xfrm>
          <a:prstGeom prst="rect">
            <a:avLst/>
          </a:prstGeom>
        </p:spPr>
      </p:pic>
    </p:spTree>
    <p:extLst>
      <p:ext uri="{BB962C8B-B14F-4D97-AF65-F5344CB8AC3E}">
        <p14:creationId xmlns:p14="http://schemas.microsoft.com/office/powerpoint/2010/main" val="207347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225363" y="292272"/>
            <a:ext cx="12887142" cy="206210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Example: grey squirrels (</a:t>
            </a:r>
            <a:r>
              <a:rPr lang="en-GB" sz="4000" b="1" i="1" dirty="0">
                <a:latin typeface="Arial"/>
                <a:cs typeface="Arial"/>
              </a:rPr>
              <a:t>Sciurus carolinensis)</a:t>
            </a:r>
            <a:endParaRPr lang="en-GB" sz="40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5546" y="1435527"/>
            <a:ext cx="11639696" cy="821763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For about 10,000 years, red squirrels were found all over Britain, but their population numbers have suffered a </a:t>
            </a:r>
            <a:r>
              <a:rPr lang="en-GB" sz="2400" b="1" dirty="0">
                <a:latin typeface="Arial"/>
                <a:ea typeface="+mn-lt"/>
                <a:cs typeface="+mn-lt"/>
              </a:rPr>
              <a:t>catastrophic decline</a:t>
            </a:r>
            <a:r>
              <a:rPr lang="en-GB" sz="2400" dirty="0">
                <a:latin typeface="Arial"/>
                <a:ea typeface="+mn-lt"/>
                <a:cs typeface="+mn-lt"/>
              </a:rPr>
              <a:t> in the last century. It's due to a combination of factors:</a:t>
            </a:r>
            <a:endParaRPr lang="en-US">
              <a:latin typeface="Arial"/>
              <a:cs typeface="Arial"/>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grey squirrels carry a </a:t>
            </a:r>
            <a:r>
              <a:rPr lang="en-GB" sz="2400" b="1" dirty="0">
                <a:latin typeface="Arial"/>
                <a:ea typeface="+mn-lt"/>
                <a:cs typeface="+mn-lt"/>
              </a:rPr>
              <a:t>virus called </a:t>
            </a:r>
            <a:r>
              <a:rPr lang="en-GB" sz="2400" b="1" dirty="0" err="1">
                <a:latin typeface="Arial"/>
                <a:ea typeface="+mn-lt"/>
                <a:cs typeface="+mn-lt"/>
              </a:rPr>
              <a:t>squirrelpox</a:t>
            </a:r>
            <a:r>
              <a:rPr lang="en-GB" sz="2400" dirty="0">
                <a:latin typeface="Arial"/>
                <a:ea typeface="+mn-lt"/>
                <a:cs typeface="+mn-lt"/>
              </a:rPr>
              <a:t>, or </a:t>
            </a:r>
            <a:r>
              <a:rPr lang="en-GB" sz="2400" i="1" dirty="0" err="1">
                <a:latin typeface="Arial"/>
                <a:ea typeface="+mn-lt"/>
                <a:cs typeface="+mn-lt"/>
              </a:rPr>
              <a:t>Parapoxvirus</a:t>
            </a:r>
            <a:r>
              <a:rPr lang="en-GB" sz="2400" i="1" dirty="0">
                <a:latin typeface="Arial"/>
                <a:ea typeface="+mn-lt"/>
                <a:cs typeface="+mn-lt"/>
              </a:rPr>
              <a:t>,</a:t>
            </a:r>
            <a:r>
              <a:rPr lang="en-GB" sz="2400" dirty="0">
                <a:latin typeface="Arial"/>
                <a:ea typeface="+mn-lt"/>
                <a:cs typeface="+mn-lt"/>
              </a:rPr>
              <a:t> that they are immune to, but it can be deadly to their red cousins</a:t>
            </a:r>
            <a:endParaRPr lang="en-GB">
              <a:latin typeface="Arial"/>
              <a:cs typeface="Arial"/>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grey squirrels </a:t>
            </a:r>
            <a:r>
              <a:rPr lang="en-GB" sz="2400" b="1" dirty="0">
                <a:latin typeface="Arial"/>
                <a:ea typeface="+mn-lt"/>
                <a:cs typeface="+mn-lt"/>
              </a:rPr>
              <a:t>breed quickly</a:t>
            </a:r>
            <a:r>
              <a:rPr lang="en-GB" sz="2400" dirty="0">
                <a:latin typeface="Arial"/>
                <a:ea typeface="+mn-lt"/>
                <a:cs typeface="+mn-lt"/>
              </a:rPr>
              <a:t>, but red squirrels do not</a:t>
            </a:r>
            <a:endParaRPr lang="en-GB">
              <a:latin typeface="Arial"/>
              <a:cs typeface="Arial"/>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grey squirrels can be better at collecting nuts and berries, thus </a:t>
            </a:r>
            <a:r>
              <a:rPr lang="en-GB" sz="2400" b="1" dirty="0">
                <a:latin typeface="Arial"/>
                <a:ea typeface="+mn-lt"/>
                <a:cs typeface="+mn-lt"/>
              </a:rPr>
              <a:t>taking away food resources</a:t>
            </a:r>
            <a:r>
              <a:rPr lang="en-GB" sz="2400" dirty="0">
                <a:latin typeface="Arial"/>
                <a:ea typeface="+mn-lt"/>
                <a:cs typeface="+mn-lt"/>
              </a:rPr>
              <a:t> from red squirrels</a:t>
            </a:r>
            <a:endParaRPr lang="en-GB">
              <a:latin typeface="Arial"/>
              <a:cs typeface="Arial"/>
            </a:endParaRPr>
          </a:p>
          <a:p>
            <a:pPr marL="285750" indent="-285750">
              <a:buFont typeface="Arial"/>
              <a:buChar char="•"/>
            </a:pPr>
            <a:endParaRPr lang="en-GB" sz="2400" dirty="0">
              <a:latin typeface="Arial"/>
              <a:ea typeface="+mn-lt"/>
              <a:cs typeface="+mn-lt"/>
            </a:endParaRPr>
          </a:p>
          <a:p>
            <a:pPr marL="285750" indent="-285750">
              <a:buFont typeface="Arial"/>
              <a:buChar char="•"/>
            </a:pPr>
            <a:r>
              <a:rPr lang="en-GB" sz="2400" dirty="0">
                <a:latin typeface="Arial"/>
                <a:ea typeface="+mn-lt"/>
                <a:cs typeface="+mn-lt"/>
              </a:rPr>
              <a:t>red squirrels' natural </a:t>
            </a:r>
            <a:r>
              <a:rPr lang="en-GB" sz="2400" b="1" dirty="0">
                <a:latin typeface="Arial"/>
                <a:ea typeface="+mn-lt"/>
                <a:cs typeface="+mn-lt"/>
              </a:rPr>
              <a:t>habitat is being destroyed</a:t>
            </a:r>
            <a:endParaRPr lang="en-GB" b="1" dirty="0">
              <a:latin typeface="Arial"/>
            </a:endParaRPr>
          </a:p>
          <a:p>
            <a:endParaRPr lang="en-GB" sz="2400" dirty="0">
              <a:ea typeface="+mn-lt"/>
              <a:cs typeface="+mn-lt"/>
            </a:endParaRPr>
          </a:p>
          <a:p>
            <a:endParaRPr lang="en-GB" sz="2400" dirty="0">
              <a:ea typeface="+mn-lt"/>
              <a:cs typeface="+mn-lt"/>
            </a:endParaRPr>
          </a:p>
          <a:p>
            <a:endParaRPr lang="en-GB" sz="2400" dirty="0">
              <a:cs typeface="Calibri"/>
            </a:endParaRPr>
          </a:p>
          <a:p>
            <a:endParaRPr lang="en-GB" sz="2400" dirty="0">
              <a:latin typeface="Calibri"/>
              <a:ea typeface="+mn-lt"/>
              <a:cs typeface="+mn-lt"/>
            </a:endParaRPr>
          </a:p>
          <a:p>
            <a:endParaRPr lang="en-GB" sz="2400" dirty="0">
              <a:latin typeface="Arial"/>
              <a:ea typeface="+mn-lt"/>
              <a:cs typeface="+mn-lt"/>
            </a:endParaRPr>
          </a:p>
          <a:p>
            <a:endParaRPr lang="en-GB" sz="2400" dirty="0">
              <a:latin typeface="Arial"/>
              <a:ea typeface="+mn-lt"/>
              <a:cs typeface="+mn-lt"/>
            </a:endParaRPr>
          </a:p>
          <a:p>
            <a:endParaRPr lang="en-GB" sz="2400" dirty="0">
              <a:latin typeface="Arial"/>
              <a:cs typeface="Calibri" panose="020F0502020204030204"/>
            </a:endParaRPr>
          </a:p>
          <a:p>
            <a:endParaRPr lang="en-GB" sz="2400" dirty="0">
              <a:latin typeface="Arial"/>
              <a:ea typeface="+mn-lt"/>
              <a:cs typeface="+mn-lt"/>
            </a:endParaRPr>
          </a:p>
          <a:p>
            <a:endParaRPr lang="en-GB" sz="2400" dirty="0">
              <a:latin typeface="Arial"/>
              <a:ea typeface="+mn-lt"/>
              <a:cs typeface="+mn-lt"/>
            </a:endParaRPr>
          </a:p>
        </p:txBody>
      </p:sp>
    </p:spTree>
    <p:extLst>
      <p:ext uri="{BB962C8B-B14F-4D97-AF65-F5344CB8AC3E}">
        <p14:creationId xmlns:p14="http://schemas.microsoft.com/office/powerpoint/2010/main" val="119608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11627" y="206008"/>
            <a:ext cx="12887142" cy="273921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Example: grey squirrels (</a:t>
            </a:r>
            <a:r>
              <a:rPr lang="en-GB" sz="4000" b="1" i="1" dirty="0">
                <a:latin typeface="Arial"/>
                <a:cs typeface="Arial"/>
              </a:rPr>
              <a:t>Sciurus carolinensis</a:t>
            </a:r>
            <a:r>
              <a:rPr lang="en-GB" sz="4000" b="1" dirty="0">
                <a:latin typeface="Arial"/>
                <a:cs typeface="Arial"/>
              </a:rPr>
              <a:t>)</a:t>
            </a:r>
            <a:endParaRPr lang="en-US" sz="4000" b="1">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62414" y="1378018"/>
            <a:ext cx="11539054" cy="193899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Now red squirrels only cling on in a few strongholds, including the woodlands of Scotland and the Isle of Wight.</a:t>
            </a:r>
            <a:endParaRPr lang="en-GB" sz="2400" dirty="0">
              <a:latin typeface="Arial"/>
              <a:cs typeface="Calibri"/>
            </a:endParaRPr>
          </a:p>
          <a:p>
            <a:endParaRPr lang="en-GB" sz="2400" dirty="0">
              <a:latin typeface="Arial"/>
              <a:ea typeface="+mn-lt"/>
              <a:cs typeface="+mn-lt"/>
            </a:endParaRPr>
          </a:p>
          <a:p>
            <a:r>
              <a:rPr lang="en-GB" sz="2400" dirty="0">
                <a:latin typeface="Arial"/>
                <a:ea typeface="+mn-lt"/>
                <a:cs typeface="+mn-lt"/>
              </a:rPr>
              <a:t>Both populations need to be managed if conservationists are to save red squirrels from </a:t>
            </a:r>
            <a:r>
              <a:rPr lang="en-GB" sz="2400" b="1" dirty="0">
                <a:latin typeface="Arial"/>
                <a:ea typeface="+mn-lt"/>
                <a:cs typeface="+mn-lt"/>
              </a:rPr>
              <a:t>extinction</a:t>
            </a:r>
            <a:r>
              <a:rPr lang="en-GB" sz="2400" dirty="0">
                <a:latin typeface="Arial"/>
                <a:ea typeface="+mn-lt"/>
                <a:cs typeface="+mn-lt"/>
              </a:rPr>
              <a:t> within the next century.</a:t>
            </a:r>
            <a:endParaRPr lang="en-GB" dirty="0">
              <a:latin typeface="Arial"/>
              <a:cs typeface="Arial"/>
            </a:endParaRPr>
          </a:p>
        </p:txBody>
      </p:sp>
      <p:pic>
        <p:nvPicPr>
          <p:cNvPr id="2" name="Picture 2">
            <a:extLst>
              <a:ext uri="{FF2B5EF4-FFF2-40B4-BE49-F238E27FC236}">
                <a16:creationId xmlns:a16="http://schemas.microsoft.com/office/drawing/2014/main" id="{116E8B29-6F78-4525-8AC7-8EF37C6FF1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0776" y="3756934"/>
            <a:ext cx="4146475" cy="2701477"/>
          </a:xfrm>
          <a:prstGeom prst="rect">
            <a:avLst/>
          </a:prstGeom>
        </p:spPr>
      </p:pic>
    </p:spTree>
    <p:extLst>
      <p:ext uri="{BB962C8B-B14F-4D97-AF65-F5344CB8AC3E}">
        <p14:creationId xmlns:p14="http://schemas.microsoft.com/office/powerpoint/2010/main" val="144817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254118" y="234763"/>
            <a:ext cx="12887142" cy="273921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Example: grey squirrels (</a:t>
            </a:r>
            <a:r>
              <a:rPr lang="en-GB" sz="4000" b="1" i="1" dirty="0">
                <a:latin typeface="Arial"/>
                <a:cs typeface="Arial"/>
              </a:rPr>
              <a:t>Sciurus carolinensis</a:t>
            </a:r>
            <a:r>
              <a:rPr lang="en-GB" sz="4000" b="1" dirty="0">
                <a:latin typeface="Arial"/>
                <a:cs typeface="Arial"/>
              </a:rPr>
              <a:t>)</a:t>
            </a:r>
            <a:endParaRPr lang="en-US" sz="4000" b="1">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74777" y="1605164"/>
            <a:ext cx="11409658" cy="415498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Grey squirrels can also do </a:t>
            </a:r>
            <a:r>
              <a:rPr lang="en-GB" sz="2400" b="1" dirty="0">
                <a:latin typeface="Arial"/>
                <a:ea typeface="+mn-lt"/>
                <a:cs typeface="+mn-lt"/>
              </a:rPr>
              <a:t>damage to the trees </a:t>
            </a:r>
            <a:r>
              <a:rPr lang="en-GB" sz="2400" dirty="0">
                <a:latin typeface="Arial"/>
                <a:ea typeface="+mn-lt"/>
                <a:cs typeface="+mn-lt"/>
              </a:rPr>
              <a:t>they live in, in addition to </a:t>
            </a:r>
            <a:r>
              <a:rPr lang="en-GB" sz="2400" b="1" dirty="0">
                <a:latin typeface="Arial"/>
                <a:ea typeface="+mn-lt"/>
                <a:cs typeface="+mn-lt"/>
              </a:rPr>
              <a:t>competing with other arboreal species</a:t>
            </a:r>
            <a:r>
              <a:rPr lang="en-GB" sz="2400" dirty="0">
                <a:latin typeface="Arial"/>
                <a:ea typeface="+mn-lt"/>
                <a:cs typeface="+mn-lt"/>
              </a:rPr>
              <a:t>. </a:t>
            </a:r>
            <a:endParaRPr lang="en-US">
              <a:latin typeface="Arial"/>
              <a:ea typeface="+mn-lt"/>
              <a:cs typeface="Arial"/>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Their reputations as a pest species has led to their </a:t>
            </a:r>
            <a:r>
              <a:rPr lang="en-GB" sz="2400" b="1" dirty="0">
                <a:latin typeface="Arial"/>
                <a:ea typeface="+mn-lt"/>
                <a:cs typeface="+mn-lt"/>
              </a:rPr>
              <a:t>persecution</a:t>
            </a:r>
            <a:r>
              <a:rPr lang="en-GB" sz="2400" dirty="0">
                <a:latin typeface="Arial"/>
                <a:ea typeface="+mn-lt"/>
                <a:cs typeface="+mn-lt"/>
              </a:rPr>
              <a:t>, and they are often poisoned, trapped and killed. This route is not recommended by conservations or animal welfare advocates. </a:t>
            </a:r>
            <a:endParaRPr lang="en-US">
              <a:latin typeface="Arial"/>
              <a:ea typeface="+mn-lt"/>
              <a:cs typeface="Arial"/>
            </a:endParaRPr>
          </a:p>
          <a:p>
            <a:endParaRPr lang="en-GB" sz="2400" dirty="0">
              <a:latin typeface="Arial"/>
              <a:ea typeface="+mn-lt"/>
              <a:cs typeface="Calibri"/>
            </a:endParaRPr>
          </a:p>
          <a:p>
            <a:endParaRPr lang="en-GB" sz="2400" dirty="0">
              <a:latin typeface="Arial"/>
              <a:ea typeface="+mn-lt"/>
              <a:cs typeface="+mn-lt"/>
            </a:endParaRPr>
          </a:p>
          <a:p>
            <a:r>
              <a:rPr lang="en-GB" sz="2400" dirty="0">
                <a:latin typeface="Arial"/>
                <a:ea typeface="+mn-lt"/>
                <a:cs typeface="+mn-lt"/>
              </a:rPr>
              <a:t>After all, the decline of the red squirrel is not the fault of any individual grey, rather it is the result of </a:t>
            </a:r>
            <a:r>
              <a:rPr lang="en-GB" sz="2400" b="1" dirty="0">
                <a:latin typeface="Arial"/>
                <a:ea typeface="+mn-lt"/>
                <a:cs typeface="+mn-lt"/>
              </a:rPr>
              <a:t>human mismanagement</a:t>
            </a:r>
            <a:r>
              <a:rPr lang="en-GB" sz="2400" dirty="0">
                <a:latin typeface="Arial"/>
                <a:ea typeface="+mn-lt"/>
                <a:cs typeface="+mn-lt"/>
              </a:rPr>
              <a:t>. </a:t>
            </a:r>
            <a:endParaRPr lang="en-US" dirty="0">
              <a:latin typeface="Arial"/>
              <a:cs typeface="Arial"/>
            </a:endParaRPr>
          </a:p>
        </p:txBody>
      </p:sp>
    </p:spTree>
    <p:extLst>
      <p:ext uri="{BB962C8B-B14F-4D97-AF65-F5344CB8AC3E}">
        <p14:creationId xmlns:p14="http://schemas.microsoft.com/office/powerpoint/2010/main" val="112741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65BC5AE-9E74-6598-F71C-F100F0293371}"/>
              </a:ext>
            </a:extLst>
          </p:cNvPr>
          <p:cNvGrpSpPr/>
          <p:nvPr/>
        </p:nvGrpSpPr>
        <p:grpSpPr>
          <a:xfrm>
            <a:off x="-5752" y="-1123"/>
            <a:ext cx="1751186" cy="6820408"/>
            <a:chOff x="-5752" y="-1123"/>
            <a:chExt cx="1751186" cy="6820408"/>
          </a:xfrm>
        </p:grpSpPr>
        <p:pic>
          <p:nvPicPr>
            <p:cNvPr id="12" name="Picture 12" descr="A picture containing frog&#10;&#10;Description automatically generated">
              <a:extLst>
                <a:ext uri="{FF2B5EF4-FFF2-40B4-BE49-F238E27FC236}">
                  <a16:creationId xmlns:a16="http://schemas.microsoft.com/office/drawing/2014/main" id="{35FAC65D-9FD6-F193-142F-866EDDA306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 y="-1123"/>
              <a:ext cx="1751185" cy="1342635"/>
            </a:xfrm>
            <a:prstGeom prst="rect">
              <a:avLst/>
            </a:prstGeom>
          </p:spPr>
        </p:pic>
        <p:pic>
          <p:nvPicPr>
            <p:cNvPr id="16" name="Picture 12" descr="A picture containing frog&#10;&#10;Description automatically generated">
              <a:extLst>
                <a:ext uri="{FF2B5EF4-FFF2-40B4-BE49-F238E27FC236}">
                  <a16:creationId xmlns:a16="http://schemas.microsoft.com/office/drawing/2014/main" id="{51F5E150-6B92-2330-A92D-4D9A0193E8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 y="1335971"/>
              <a:ext cx="1751185" cy="1342635"/>
            </a:xfrm>
            <a:prstGeom prst="rect">
              <a:avLst/>
            </a:prstGeom>
          </p:spPr>
        </p:pic>
        <p:pic>
          <p:nvPicPr>
            <p:cNvPr id="17" name="Picture 12" descr="A picture containing frog&#10;&#10;Description automatically generated">
              <a:extLst>
                <a:ext uri="{FF2B5EF4-FFF2-40B4-BE49-F238E27FC236}">
                  <a16:creationId xmlns:a16="http://schemas.microsoft.com/office/drawing/2014/main" id="{B6C8C15D-023C-DDED-E421-D2621E9D12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2" y="2673065"/>
              <a:ext cx="1751185" cy="1342635"/>
            </a:xfrm>
            <a:prstGeom prst="rect">
              <a:avLst/>
            </a:prstGeom>
          </p:spPr>
        </p:pic>
        <p:pic>
          <p:nvPicPr>
            <p:cNvPr id="18" name="Picture 12" descr="A picture containing frog&#10;&#10;Description automatically generated">
              <a:extLst>
                <a:ext uri="{FF2B5EF4-FFF2-40B4-BE49-F238E27FC236}">
                  <a16:creationId xmlns:a16="http://schemas.microsoft.com/office/drawing/2014/main" id="{848DDC33-EE8D-5ED2-ADF4-67B9FBA8C3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2" y="4125179"/>
              <a:ext cx="1751185" cy="1342635"/>
            </a:xfrm>
            <a:prstGeom prst="rect">
              <a:avLst/>
            </a:prstGeom>
          </p:spPr>
        </p:pic>
        <p:pic>
          <p:nvPicPr>
            <p:cNvPr id="19" name="Picture 12" descr="A picture containing frog&#10;&#10;Description automatically generated">
              <a:extLst>
                <a:ext uri="{FF2B5EF4-FFF2-40B4-BE49-F238E27FC236}">
                  <a16:creationId xmlns:a16="http://schemas.microsoft.com/office/drawing/2014/main" id="{2C37D050-D4AF-58E6-0850-9CF19F4362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 y="5476650"/>
              <a:ext cx="1751185" cy="1342635"/>
            </a:xfrm>
            <a:prstGeom prst="rect">
              <a:avLst/>
            </a:prstGeom>
          </p:spPr>
        </p:pic>
      </p:grpSp>
      <p:grpSp>
        <p:nvGrpSpPr>
          <p:cNvPr id="25" name="Group 24">
            <a:extLst>
              <a:ext uri="{FF2B5EF4-FFF2-40B4-BE49-F238E27FC236}">
                <a16:creationId xmlns:a16="http://schemas.microsoft.com/office/drawing/2014/main" id="{F54E59DC-E057-9DD0-C9F5-651854D3F5CB}"/>
              </a:ext>
            </a:extLst>
          </p:cNvPr>
          <p:cNvGrpSpPr/>
          <p:nvPr/>
        </p:nvGrpSpPr>
        <p:grpSpPr>
          <a:xfrm>
            <a:off x="10446587" y="-1124"/>
            <a:ext cx="1751186" cy="6820408"/>
            <a:chOff x="-5752" y="-1123"/>
            <a:chExt cx="1751186" cy="6820408"/>
          </a:xfrm>
        </p:grpSpPr>
        <p:pic>
          <p:nvPicPr>
            <p:cNvPr id="26" name="Picture 12" descr="A picture containing frog&#10;&#10;Description automatically generated">
              <a:extLst>
                <a:ext uri="{FF2B5EF4-FFF2-40B4-BE49-F238E27FC236}">
                  <a16:creationId xmlns:a16="http://schemas.microsoft.com/office/drawing/2014/main" id="{61A9885C-FBAF-2292-D691-B2664E9AAC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 y="-1123"/>
              <a:ext cx="1751185" cy="1342635"/>
            </a:xfrm>
            <a:prstGeom prst="rect">
              <a:avLst/>
            </a:prstGeom>
          </p:spPr>
        </p:pic>
        <p:pic>
          <p:nvPicPr>
            <p:cNvPr id="27" name="Picture 12" descr="A picture containing frog&#10;&#10;Description automatically generated">
              <a:extLst>
                <a:ext uri="{FF2B5EF4-FFF2-40B4-BE49-F238E27FC236}">
                  <a16:creationId xmlns:a16="http://schemas.microsoft.com/office/drawing/2014/main" id="{A5146099-8E38-CF3C-60C0-88CC02F83C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 y="1335971"/>
              <a:ext cx="1751185" cy="1342635"/>
            </a:xfrm>
            <a:prstGeom prst="rect">
              <a:avLst/>
            </a:prstGeom>
          </p:spPr>
        </p:pic>
        <p:pic>
          <p:nvPicPr>
            <p:cNvPr id="28" name="Picture 12" descr="A picture containing frog&#10;&#10;Description automatically generated">
              <a:extLst>
                <a:ext uri="{FF2B5EF4-FFF2-40B4-BE49-F238E27FC236}">
                  <a16:creationId xmlns:a16="http://schemas.microsoft.com/office/drawing/2014/main" id="{38038B66-B16C-C3F6-B927-39D5FF790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2" y="2673065"/>
              <a:ext cx="1751185" cy="1342635"/>
            </a:xfrm>
            <a:prstGeom prst="rect">
              <a:avLst/>
            </a:prstGeom>
          </p:spPr>
        </p:pic>
        <p:pic>
          <p:nvPicPr>
            <p:cNvPr id="29" name="Picture 12" descr="A picture containing frog&#10;&#10;Description automatically generated">
              <a:extLst>
                <a:ext uri="{FF2B5EF4-FFF2-40B4-BE49-F238E27FC236}">
                  <a16:creationId xmlns:a16="http://schemas.microsoft.com/office/drawing/2014/main" id="{D6C37D03-D033-C944-88A8-2DF145968A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2" y="4125179"/>
              <a:ext cx="1751185" cy="1342635"/>
            </a:xfrm>
            <a:prstGeom prst="rect">
              <a:avLst/>
            </a:prstGeom>
          </p:spPr>
        </p:pic>
        <p:pic>
          <p:nvPicPr>
            <p:cNvPr id="30" name="Picture 12" descr="A picture containing frog&#10;&#10;Description automatically generated">
              <a:extLst>
                <a:ext uri="{FF2B5EF4-FFF2-40B4-BE49-F238E27FC236}">
                  <a16:creationId xmlns:a16="http://schemas.microsoft.com/office/drawing/2014/main" id="{D0A3F4FD-5A10-D496-CB22-8FB79A5D31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 y="5476650"/>
              <a:ext cx="1751185" cy="1342635"/>
            </a:xfrm>
            <a:prstGeom prst="rect">
              <a:avLst/>
            </a:prstGeom>
          </p:spPr>
        </p:pic>
      </p:grpSp>
      <p:sp>
        <p:nvSpPr>
          <p:cNvPr id="3" name="TextBox 2">
            <a:extLst>
              <a:ext uri="{FF2B5EF4-FFF2-40B4-BE49-F238E27FC236}">
                <a16:creationId xmlns:a16="http://schemas.microsoft.com/office/drawing/2014/main" id="{F731C3B4-812A-61DC-3F51-569DFDDC8E33}"/>
              </a:ext>
            </a:extLst>
          </p:cNvPr>
          <p:cNvSpPr txBox="1"/>
          <p:nvPr/>
        </p:nvSpPr>
        <p:spPr>
          <a:xfrm>
            <a:off x="1672445" y="90990"/>
            <a:ext cx="8832730"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latin typeface="Arial"/>
                <a:cs typeface="Arial"/>
              </a:rPr>
              <a:t>Contents</a:t>
            </a:r>
            <a:endParaRPr kumimoji="0" lang="en-GB" sz="4400" b="1" i="0" u="none" strike="noStrike" kern="1200" cap="none" spc="0" normalizeH="0" baseline="0" noProof="0" dirty="0">
              <a:ln>
                <a:noFill/>
              </a:ln>
              <a:solidFill>
                <a:prstClr val="black"/>
              </a:solidFill>
              <a:effectLst/>
              <a:uLnTx/>
              <a:uFillTx/>
              <a:latin typeface="Arial"/>
              <a:cs typeface="Arial"/>
            </a:endParaRPr>
          </a:p>
        </p:txBody>
      </p:sp>
      <p:sp>
        <p:nvSpPr>
          <p:cNvPr id="6" name="TextBox 5">
            <a:extLst>
              <a:ext uri="{FF2B5EF4-FFF2-40B4-BE49-F238E27FC236}">
                <a16:creationId xmlns:a16="http://schemas.microsoft.com/office/drawing/2014/main" id="{C6BEF1E6-062D-B3CE-1FA2-5C12CCD09C77}"/>
              </a:ext>
            </a:extLst>
          </p:cNvPr>
          <p:cNvSpPr txBox="1"/>
          <p:nvPr/>
        </p:nvSpPr>
        <p:spPr>
          <a:xfrm>
            <a:off x="1915169" y="866256"/>
            <a:ext cx="8347281" cy="589392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00" b="1" dirty="0">
                <a:latin typeface="Arial"/>
                <a:ea typeface="+mn-lt"/>
                <a:cs typeface="Arial"/>
                <a:hlinkClick r:id="" action="ppaction://noaction"/>
              </a:rPr>
              <a:t>Slide 3</a:t>
            </a:r>
            <a:r>
              <a:rPr lang="en-GB" sz="1300" b="1" dirty="0">
                <a:latin typeface="Arial"/>
                <a:ea typeface="+mn-lt"/>
                <a:cs typeface="Arial"/>
              </a:rPr>
              <a:t>: </a:t>
            </a:r>
            <a:r>
              <a:rPr lang="en-GB" sz="1300" dirty="0">
                <a:latin typeface="Arial"/>
                <a:ea typeface="+mn-lt"/>
                <a:cs typeface="+mn-lt"/>
              </a:rPr>
              <a:t>Introduction </a:t>
            </a:r>
            <a:endParaRPr lang="en-US" sz="1300" dirty="0">
              <a:latin typeface="Arial"/>
              <a:cs typeface="Calibri"/>
            </a:endParaRPr>
          </a:p>
          <a:p>
            <a:pPr algn="ctr"/>
            <a:endParaRPr lang="en-GB" sz="1300" dirty="0">
              <a:latin typeface="Arial"/>
              <a:ea typeface="+mn-lt"/>
              <a:cs typeface="Arial"/>
            </a:endParaRPr>
          </a:p>
          <a:p>
            <a:pPr algn="ctr"/>
            <a:r>
              <a:rPr lang="en-GB" sz="1300" b="1" dirty="0">
                <a:latin typeface="Arial"/>
                <a:ea typeface="+mn-lt"/>
                <a:cs typeface="Arial"/>
                <a:hlinkClick r:id="" action="ppaction://noaction"/>
              </a:rPr>
              <a:t>Slide 4</a:t>
            </a:r>
            <a:r>
              <a:rPr lang="en-GB" sz="1300" b="1" dirty="0">
                <a:latin typeface="Arial"/>
                <a:ea typeface="+mn-lt"/>
                <a:cs typeface="Arial"/>
              </a:rPr>
              <a:t>:</a:t>
            </a:r>
            <a:r>
              <a:rPr lang="en-GB" sz="1300" dirty="0">
                <a:latin typeface="Arial"/>
                <a:ea typeface="+mn-lt"/>
                <a:cs typeface="Arial"/>
              </a:rPr>
              <a:t> </a:t>
            </a:r>
            <a:r>
              <a:rPr lang="en-GB" sz="1300" dirty="0">
                <a:latin typeface="Arial"/>
                <a:ea typeface="+mn-lt"/>
                <a:cs typeface="+mn-lt"/>
              </a:rPr>
              <a:t>What are native, non-native and introduced species?</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4" action="ppaction://hlinksldjump"/>
              </a:rPr>
              <a:t>Slides 5 &amp; 6</a:t>
            </a:r>
            <a:r>
              <a:rPr lang="en-GB" sz="1300" b="1" dirty="0">
                <a:latin typeface="Arial"/>
                <a:ea typeface="+mn-lt"/>
                <a:cs typeface="Arial"/>
              </a:rPr>
              <a:t>:</a:t>
            </a:r>
            <a:r>
              <a:rPr lang="en-GB" sz="1300" dirty="0">
                <a:latin typeface="Arial"/>
                <a:ea typeface="+mn-lt"/>
                <a:cs typeface="Arial"/>
              </a:rPr>
              <a:t> </a:t>
            </a:r>
            <a:r>
              <a:rPr lang="en-GB" sz="1300" dirty="0">
                <a:latin typeface="Arial"/>
                <a:ea typeface="+mn-lt"/>
                <a:cs typeface="+mn-lt"/>
              </a:rPr>
              <a:t>Why are invasive species a problem?</a:t>
            </a:r>
            <a:endParaRPr lang="en-US" sz="1300" dirty="0">
              <a:latin typeface="Arial"/>
              <a:cs typeface="Arial"/>
            </a:endParaRPr>
          </a:p>
          <a:p>
            <a:pPr algn="ctr"/>
            <a:endParaRPr lang="en-GB" sz="1300" dirty="0">
              <a:latin typeface="Arial"/>
              <a:ea typeface="+mn-lt"/>
              <a:cs typeface="Arial"/>
              <a:hlinkClick r:id="rId5" action="ppaction://hlinksldjump"/>
            </a:endParaRPr>
          </a:p>
          <a:p>
            <a:pPr algn="ctr"/>
            <a:r>
              <a:rPr lang="en-GB" sz="1300" b="1" dirty="0">
                <a:latin typeface="Arial"/>
                <a:ea typeface="+mn-lt"/>
                <a:cs typeface="Arial"/>
                <a:hlinkClick r:id="rId5" action="ppaction://hlinksldjump"/>
              </a:rPr>
              <a:t>Slides 7, 8, 9 &amp; 10</a:t>
            </a:r>
            <a:r>
              <a:rPr lang="en-GB" sz="1300" b="1" dirty="0">
                <a:latin typeface="Arial"/>
                <a:ea typeface="+mn-lt"/>
                <a:cs typeface="Arial"/>
              </a:rPr>
              <a:t>:</a:t>
            </a:r>
            <a:r>
              <a:rPr lang="en-GB" sz="1300" dirty="0">
                <a:latin typeface="Arial"/>
                <a:ea typeface="+mn-lt"/>
                <a:cs typeface="Arial"/>
              </a:rPr>
              <a:t> </a:t>
            </a:r>
            <a:r>
              <a:rPr lang="en-GB" sz="1300" dirty="0">
                <a:latin typeface="Arial"/>
                <a:ea typeface="+mn-lt"/>
                <a:cs typeface="+mn-lt"/>
              </a:rPr>
              <a:t>How do invasive species spread?</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6" action="ppaction://hlinksldjump"/>
              </a:rPr>
              <a:t>Slides 11 &amp; 12</a:t>
            </a:r>
            <a:r>
              <a:rPr lang="en-GB" sz="1300" b="1" dirty="0">
                <a:latin typeface="Arial"/>
                <a:ea typeface="+mn-lt"/>
                <a:cs typeface="Arial"/>
              </a:rPr>
              <a:t>:</a:t>
            </a:r>
            <a:r>
              <a:rPr lang="en-GB" sz="1300" dirty="0">
                <a:latin typeface="Arial"/>
                <a:ea typeface="+mn-lt"/>
                <a:cs typeface="+mn-lt"/>
              </a:rPr>
              <a:t> Example: cane toads (Bufo marinus)</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7" action="ppaction://hlinksldjump"/>
              </a:rPr>
              <a:t>Slides 13, 14 &amp; 15</a:t>
            </a:r>
            <a:r>
              <a:rPr lang="en-GB" sz="1300" b="1" dirty="0">
                <a:latin typeface="Arial"/>
                <a:ea typeface="+mn-lt"/>
                <a:cs typeface="Arial"/>
              </a:rPr>
              <a:t>: </a:t>
            </a:r>
            <a:r>
              <a:rPr lang="en-GB" sz="1300" dirty="0">
                <a:latin typeface="Arial"/>
                <a:ea typeface="+mn-lt"/>
                <a:cs typeface="+mn-lt"/>
              </a:rPr>
              <a:t>UK invasive species</a:t>
            </a:r>
            <a:endParaRPr lang="en-GB"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8" action="ppaction://hlinksldjump"/>
              </a:rPr>
              <a:t>Slides 16, 17, 18 &amp; 19</a:t>
            </a:r>
            <a:r>
              <a:rPr lang="en-GB" sz="1300" b="1" dirty="0">
                <a:latin typeface="Arial"/>
                <a:ea typeface="+mn-lt"/>
                <a:cs typeface="Arial"/>
              </a:rPr>
              <a:t>: </a:t>
            </a:r>
            <a:r>
              <a:rPr lang="en-GB" sz="1300" dirty="0">
                <a:latin typeface="Arial"/>
                <a:ea typeface="+mn-lt"/>
                <a:cs typeface="+mn-lt"/>
              </a:rPr>
              <a:t>Example: grey squirrels (Sciurus carolinensis)</a:t>
            </a:r>
            <a:endParaRPr lang="en-GB"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9" action="ppaction://hlinksldjump"/>
              </a:rPr>
              <a:t>Slides 20, 21, 22 &amp; 23</a:t>
            </a:r>
            <a:r>
              <a:rPr lang="en-GB" sz="1300" b="1" dirty="0">
                <a:latin typeface="Arial"/>
                <a:ea typeface="+mn-lt"/>
                <a:cs typeface="Arial"/>
              </a:rPr>
              <a:t>:  </a:t>
            </a:r>
            <a:r>
              <a:rPr lang="en-GB" sz="1300" dirty="0">
                <a:latin typeface="Arial"/>
                <a:ea typeface="+mn-lt"/>
                <a:cs typeface="+mn-lt"/>
              </a:rPr>
              <a:t>Invasive species and climate change</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10" action="ppaction://hlinksldjump"/>
              </a:rPr>
              <a:t>Slides 24, 25, 26 &amp; 27</a:t>
            </a:r>
            <a:r>
              <a:rPr lang="en-GB" sz="1300" b="1" dirty="0">
                <a:latin typeface="Arial"/>
                <a:ea typeface="+mn-lt"/>
                <a:cs typeface="Arial"/>
              </a:rPr>
              <a:t>: </a:t>
            </a:r>
            <a:r>
              <a:rPr lang="en-GB" sz="1300" dirty="0">
                <a:latin typeface="Arial"/>
                <a:ea typeface="+mn-lt"/>
                <a:cs typeface="+mn-lt"/>
              </a:rPr>
              <a:t>What can we do about invasive species?</a:t>
            </a:r>
            <a:endParaRPr lang="en-US" sz="1300" dirty="0">
              <a:latin typeface="Arial"/>
              <a:cs typeface="Arial"/>
            </a:endParaRPr>
          </a:p>
          <a:p>
            <a:pPr algn="ctr"/>
            <a:endParaRPr lang="en-GB" sz="1300" dirty="0">
              <a:latin typeface="Arial"/>
              <a:ea typeface="+mn-lt"/>
              <a:cs typeface="Arial"/>
            </a:endParaRPr>
          </a:p>
          <a:p>
            <a:pPr algn="ctr"/>
            <a:r>
              <a:rPr lang="en-GB" sz="1300" b="1" dirty="0">
                <a:latin typeface="Arial"/>
                <a:ea typeface="+mn-lt"/>
                <a:cs typeface="Arial"/>
                <a:hlinkClick r:id="rId11" action="ppaction://hlinksldjump"/>
              </a:rPr>
              <a:t>Slides 28, 29 &amp; 30</a:t>
            </a:r>
            <a:r>
              <a:rPr lang="en-GB" sz="1300" b="1" dirty="0">
                <a:latin typeface="Arial"/>
                <a:ea typeface="+mn-lt"/>
                <a:cs typeface="Arial"/>
              </a:rPr>
              <a:t>:</a:t>
            </a:r>
            <a:r>
              <a:rPr lang="en-GB" sz="1300" dirty="0">
                <a:latin typeface="Arial"/>
                <a:ea typeface="+mn-lt"/>
                <a:cs typeface="Arial"/>
              </a:rPr>
              <a:t> </a:t>
            </a:r>
            <a:r>
              <a:rPr lang="en-GB" sz="1300" dirty="0">
                <a:latin typeface="Arial"/>
                <a:ea typeface="+mn-lt"/>
                <a:cs typeface="+mn-lt"/>
              </a:rPr>
              <a:t>What you can do to help</a:t>
            </a:r>
            <a:endParaRPr lang="en-US" sz="1300" dirty="0">
              <a:latin typeface="Arial"/>
              <a:ea typeface="+mn-lt"/>
              <a:cs typeface="+mn-lt"/>
            </a:endParaRPr>
          </a:p>
          <a:p>
            <a:pPr algn="ctr"/>
            <a:endParaRPr lang="en-US" sz="1300" b="1" dirty="0">
              <a:latin typeface="Arial"/>
              <a:cs typeface="Calibri"/>
            </a:endParaRPr>
          </a:p>
          <a:p>
            <a:pPr algn="ctr"/>
            <a:r>
              <a:rPr lang="en-US" sz="1300" b="1" dirty="0">
                <a:latin typeface="Arial"/>
                <a:cs typeface="Calibri"/>
                <a:hlinkClick r:id="rId12" action="ppaction://hlinksldjump"/>
              </a:rPr>
              <a:t>Slide 31</a:t>
            </a:r>
            <a:r>
              <a:rPr lang="en-US" sz="1300" dirty="0">
                <a:latin typeface="Arial"/>
                <a:cs typeface="Calibri"/>
              </a:rPr>
              <a:t>: </a:t>
            </a:r>
            <a:r>
              <a:rPr lang="en-US" sz="1300" dirty="0">
                <a:latin typeface="Arial"/>
                <a:ea typeface="+mn-lt"/>
                <a:cs typeface="+mn-lt"/>
              </a:rPr>
              <a:t>Nature on Your Doorstep video</a:t>
            </a:r>
          </a:p>
          <a:p>
            <a:pPr algn="ctr"/>
            <a:endParaRPr lang="en-US" sz="1300" dirty="0">
              <a:latin typeface="Arial"/>
              <a:ea typeface="+mn-lt"/>
              <a:cs typeface="+mn-lt"/>
            </a:endParaRPr>
          </a:p>
          <a:p>
            <a:pPr algn="ctr"/>
            <a:r>
              <a:rPr lang="en-US" sz="1300" b="1" dirty="0">
                <a:latin typeface="Arial"/>
                <a:ea typeface="+mn-lt"/>
                <a:cs typeface="+mn-lt"/>
                <a:hlinkClick r:id="rId13" action="ppaction://hlinksldjump"/>
              </a:rPr>
              <a:t>Slide 32</a:t>
            </a:r>
            <a:r>
              <a:rPr lang="en-US" sz="1300" dirty="0">
                <a:latin typeface="Arial"/>
                <a:ea typeface="+mn-lt"/>
                <a:cs typeface="+mn-lt"/>
              </a:rPr>
              <a:t>: What you can do to help</a:t>
            </a:r>
          </a:p>
          <a:p>
            <a:pPr algn="ctr"/>
            <a:endParaRPr lang="en-US" sz="1300" dirty="0">
              <a:latin typeface="Arial"/>
              <a:cs typeface="Calibri"/>
            </a:endParaRPr>
          </a:p>
          <a:p>
            <a:pPr algn="ctr"/>
            <a:r>
              <a:rPr lang="en-US" sz="1300" b="1" dirty="0">
                <a:latin typeface="Arial"/>
                <a:cs typeface="Calibri"/>
                <a:hlinkClick r:id="rId14" action="ppaction://hlinksldjump"/>
              </a:rPr>
              <a:t>Slide 33</a:t>
            </a:r>
            <a:r>
              <a:rPr lang="en-US" sz="1300" b="1" dirty="0">
                <a:latin typeface="Arial"/>
                <a:cs typeface="Calibri"/>
              </a:rPr>
              <a:t>:</a:t>
            </a:r>
            <a:r>
              <a:rPr lang="en-US" sz="1300" dirty="0">
                <a:latin typeface="Arial"/>
                <a:cs typeface="Calibri"/>
              </a:rPr>
              <a:t> </a:t>
            </a:r>
            <a:r>
              <a:rPr lang="en-US" sz="1300" dirty="0">
                <a:latin typeface="Arial"/>
                <a:ea typeface="+mn-lt"/>
                <a:cs typeface="+mn-lt"/>
              </a:rPr>
              <a:t>Community Science</a:t>
            </a:r>
          </a:p>
          <a:p>
            <a:pPr algn="ctr"/>
            <a:endParaRPr lang="en-US" sz="1300" dirty="0">
              <a:latin typeface="Arial"/>
              <a:cs typeface="Calibri"/>
            </a:endParaRPr>
          </a:p>
          <a:p>
            <a:pPr algn="ctr"/>
            <a:r>
              <a:rPr lang="en-US" sz="1300" b="1" dirty="0">
                <a:latin typeface="Arial"/>
                <a:cs typeface="Calibri"/>
                <a:hlinkClick r:id="rId15" action="ppaction://hlinksldjump"/>
              </a:rPr>
              <a:t>Slide 34</a:t>
            </a:r>
            <a:r>
              <a:rPr lang="en-US" sz="1300" b="1" dirty="0">
                <a:latin typeface="Arial"/>
                <a:cs typeface="Calibri"/>
              </a:rPr>
              <a:t>:</a:t>
            </a:r>
            <a:r>
              <a:rPr lang="en-US" sz="1300" dirty="0">
                <a:latin typeface="Arial"/>
                <a:cs typeface="Calibri"/>
              </a:rPr>
              <a:t> </a:t>
            </a:r>
            <a:r>
              <a:rPr lang="en-US" sz="1300" dirty="0">
                <a:latin typeface="Arial"/>
                <a:ea typeface="+mn-lt"/>
                <a:cs typeface="+mn-lt"/>
              </a:rPr>
              <a:t>Urban Nature Project video</a:t>
            </a:r>
            <a:endParaRPr lang="en-GB" sz="1300" dirty="0">
              <a:latin typeface="Arial"/>
              <a:ea typeface="+mn-lt"/>
              <a:cs typeface="+mn-lt"/>
            </a:endParaRPr>
          </a:p>
          <a:p>
            <a:pPr algn="ctr"/>
            <a:endParaRPr lang="en-US" sz="1300" dirty="0">
              <a:latin typeface="Arial"/>
              <a:ea typeface="Calibri"/>
              <a:cs typeface="Calibri"/>
            </a:endParaRPr>
          </a:p>
          <a:p>
            <a:pPr algn="ctr"/>
            <a:r>
              <a:rPr lang="en-US" sz="1300" b="1" dirty="0">
                <a:latin typeface="Arial"/>
                <a:ea typeface="Calibri"/>
                <a:cs typeface="Calibri"/>
                <a:hlinkClick r:id="rId16" action="ppaction://hlinksldjump"/>
              </a:rPr>
              <a:t>Slide 35</a:t>
            </a:r>
            <a:r>
              <a:rPr lang="en-US" sz="1300" b="1" dirty="0">
                <a:latin typeface="Arial"/>
                <a:ea typeface="Calibri"/>
                <a:cs typeface="Calibri"/>
              </a:rPr>
              <a:t>:</a:t>
            </a:r>
            <a:r>
              <a:rPr lang="en-US" sz="1300" dirty="0">
                <a:latin typeface="Arial"/>
                <a:ea typeface="Calibri"/>
                <a:cs typeface="Calibri"/>
              </a:rPr>
              <a:t> Useful links</a:t>
            </a:r>
          </a:p>
        </p:txBody>
      </p:sp>
    </p:spTree>
    <p:extLst>
      <p:ext uri="{BB962C8B-B14F-4D97-AF65-F5344CB8AC3E}">
        <p14:creationId xmlns:p14="http://schemas.microsoft.com/office/powerpoint/2010/main" val="22032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7408E101-51E8-4593-BA87-026418A9A1B5}"/>
              </a:ext>
            </a:extLst>
          </p:cNvPr>
          <p:cNvPicPr>
            <a:picLocks noChangeAspect="1"/>
          </p:cNvPicPr>
          <p:nvPr/>
        </p:nvPicPr>
        <p:blipFill>
          <a:blip r:embed="rId2"/>
          <a:stretch>
            <a:fillRect/>
          </a:stretch>
        </p:blipFill>
        <p:spPr>
          <a:xfrm>
            <a:off x="2890113" y="1642523"/>
            <a:ext cx="8491953" cy="5285583"/>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254118" y="177253"/>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Invasive species and climate change</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02249" y="1130555"/>
            <a:ext cx="11567809" cy="84537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Invasive species may become more widespread with </a:t>
            </a:r>
            <a:r>
              <a:rPr lang="en-GB" sz="2400" dirty="0">
                <a:latin typeface="Arial"/>
                <a:ea typeface="+mn-lt"/>
                <a:cs typeface="+mn-lt"/>
                <a:hlinkClick r:id="rId3"/>
              </a:rPr>
              <a:t>climate change</a:t>
            </a:r>
            <a:r>
              <a:rPr lang="en-GB" sz="2400" dirty="0">
                <a:latin typeface="Arial"/>
                <a:ea typeface="+mn-lt"/>
                <a:cs typeface="+mn-lt"/>
              </a:rPr>
              <a:t>.</a:t>
            </a:r>
            <a:endParaRPr lang="en-US" dirty="0">
              <a:latin typeface="Arial"/>
              <a:ea typeface="+mn-lt"/>
              <a:cs typeface="+mn-lt"/>
            </a:endParaRPr>
          </a:p>
          <a:p>
            <a:endParaRPr lang="en-GB" sz="2400" dirty="0">
              <a:cs typeface="Calibri"/>
            </a:endParaRPr>
          </a:p>
        </p:txBody>
      </p:sp>
      <p:sp>
        <p:nvSpPr>
          <p:cNvPr id="2" name="TextBox 1">
            <a:extLst>
              <a:ext uri="{FF2B5EF4-FFF2-40B4-BE49-F238E27FC236}">
                <a16:creationId xmlns:a16="http://schemas.microsoft.com/office/drawing/2014/main" id="{AE11DE0D-0419-41C9-B1F8-3AECFDD578C3}"/>
              </a:ext>
            </a:extLst>
          </p:cNvPr>
          <p:cNvSpPr txBox="1"/>
          <p:nvPr/>
        </p:nvSpPr>
        <p:spPr>
          <a:xfrm>
            <a:off x="4549763" y="2428242"/>
            <a:ext cx="576556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100" dirty="0">
                <a:latin typeface="Arial"/>
                <a:cs typeface="Arial"/>
              </a:rPr>
              <a:t>Climate change will be a bigger driver because </a:t>
            </a:r>
            <a:r>
              <a:rPr lang="en-GB" sz="2100" b="1" dirty="0">
                <a:latin typeface="Arial"/>
                <a:cs typeface="Arial"/>
              </a:rPr>
              <a:t>a warming atmosphere is likely to allow more species to move further</a:t>
            </a:r>
            <a:r>
              <a:rPr lang="en-GB" sz="2100" dirty="0">
                <a:latin typeface="Arial"/>
                <a:cs typeface="Arial"/>
              </a:rPr>
              <a:t>. In the UK, </a:t>
            </a:r>
            <a:r>
              <a:rPr lang="en-GB" sz="2100" b="1" dirty="0">
                <a:latin typeface="Arial"/>
                <a:cs typeface="Arial"/>
              </a:rPr>
              <a:t>as our winters get warmer, more species will be able to survive them</a:t>
            </a:r>
            <a:r>
              <a:rPr lang="en-GB" sz="2100" dirty="0">
                <a:latin typeface="Arial"/>
                <a:cs typeface="Arial"/>
              </a:rPr>
              <a:t>. It also gives species a longer growing season than they might have had before and could weaken native species who could have difficulty handling the warmer climate. It's a very complex issue.</a:t>
            </a:r>
            <a:endParaRPr lang="en-US" sz="2100">
              <a:latin typeface="Arial"/>
              <a:cs typeface="Arial"/>
            </a:endParaRPr>
          </a:p>
        </p:txBody>
      </p:sp>
      <p:sp>
        <p:nvSpPr>
          <p:cNvPr id="4" name="TextBox 3">
            <a:extLst>
              <a:ext uri="{FF2B5EF4-FFF2-40B4-BE49-F238E27FC236}">
                <a16:creationId xmlns:a16="http://schemas.microsoft.com/office/drawing/2014/main" id="{234AD48D-7FE7-42C6-8A88-B5C4FE7766CF}"/>
              </a:ext>
            </a:extLst>
          </p:cNvPr>
          <p:cNvSpPr txBox="1"/>
          <p:nvPr/>
        </p:nvSpPr>
        <p:spPr>
          <a:xfrm>
            <a:off x="161386" y="5414669"/>
            <a:ext cx="36377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Arial"/>
              </a:rPr>
              <a:t>Chris Raper</a:t>
            </a:r>
            <a:endParaRPr lang="en-US"/>
          </a:p>
          <a:p>
            <a:pPr algn="ctr"/>
            <a:r>
              <a:rPr lang="en-GB" b="1" dirty="0">
                <a:latin typeface="Arial"/>
                <a:ea typeface="+mn-lt"/>
                <a:cs typeface="+mn-lt"/>
                <a:hlinkClick r:id="rId4"/>
              </a:rPr>
              <a:t>UK Species Inventory</a:t>
            </a:r>
            <a:r>
              <a:rPr lang="en-US" b="1" dirty="0">
                <a:latin typeface="Arial"/>
                <a:cs typeface="Arial"/>
              </a:rPr>
              <a:t> Manager</a:t>
            </a:r>
            <a:endParaRPr lang="en-US" dirty="0"/>
          </a:p>
          <a:p>
            <a:pPr algn="ctr"/>
            <a:r>
              <a:rPr lang="en-US" b="1" dirty="0">
                <a:latin typeface="Arial"/>
                <a:cs typeface="Calibri"/>
              </a:rPr>
              <a:t>Natural History Museum</a:t>
            </a:r>
          </a:p>
        </p:txBody>
      </p:sp>
    </p:spTree>
    <p:extLst>
      <p:ext uri="{BB962C8B-B14F-4D97-AF65-F5344CB8AC3E}">
        <p14:creationId xmlns:p14="http://schemas.microsoft.com/office/powerpoint/2010/main" val="39696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97892" y="234763"/>
            <a:ext cx="12887142" cy="34778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Invasive species and climate change</a:t>
            </a:r>
            <a:endParaRPr lang="en-US"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88513" y="1476237"/>
            <a:ext cx="11323393" cy="452431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A changing climate could also </a:t>
            </a:r>
            <a:r>
              <a:rPr lang="en-GB" sz="2400" b="1" dirty="0">
                <a:latin typeface="Arial"/>
                <a:ea typeface="+mn-lt"/>
                <a:cs typeface="+mn-lt"/>
              </a:rPr>
              <a:t>affect the seasons</a:t>
            </a:r>
            <a:r>
              <a:rPr lang="en-GB" sz="2400" dirty="0">
                <a:latin typeface="Arial"/>
                <a:ea typeface="+mn-lt"/>
                <a:cs typeface="+mn-lt"/>
              </a:rPr>
              <a:t> by shortening or lengthening them. In the UK, there is evidence that </a:t>
            </a:r>
            <a:r>
              <a:rPr lang="en-GB" sz="2400" dirty="0">
                <a:latin typeface="Arial"/>
                <a:ea typeface="+mn-lt"/>
                <a:cs typeface="+mn-lt"/>
                <a:hlinkClick r:id="rId2"/>
              </a:rPr>
              <a:t>butterflies emerge earlier during warm springs and summers</a:t>
            </a:r>
            <a:r>
              <a:rPr lang="en-GB" sz="2400" dirty="0">
                <a:latin typeface="Arial"/>
                <a:ea typeface="+mn-lt"/>
                <a:cs typeface="+mn-lt"/>
              </a:rPr>
              <a:t>. </a:t>
            </a:r>
            <a:endParaRPr lang="en-GB" sz="2400">
              <a:latin typeface="Calibri" panose="020F0502020204030204"/>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If those butterflies were invasive, the changing timeframes could mean different plants are being eaten by insects during different times of year. </a:t>
            </a:r>
            <a:endParaRPr lang="en-GB">
              <a:latin typeface="Calibri" panose="020F0502020204030204"/>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Climate change will inevitably result in </a:t>
            </a:r>
            <a:r>
              <a:rPr lang="en-GB" sz="2400" b="1" dirty="0">
                <a:latin typeface="Arial"/>
                <a:ea typeface="+mn-lt"/>
                <a:cs typeface="+mn-lt"/>
              </a:rPr>
              <a:t>animals and plants moving around the world</a:t>
            </a:r>
            <a:r>
              <a:rPr lang="en-GB" sz="2400" dirty="0">
                <a:latin typeface="Arial"/>
                <a:ea typeface="+mn-lt"/>
                <a:cs typeface="+mn-lt"/>
              </a:rPr>
              <a:t>, but that's not always going to be a bad thing.</a:t>
            </a:r>
            <a:r>
              <a:rPr lang="en-GB" sz="2400" dirty="0">
                <a:ea typeface="+mn-lt"/>
                <a:cs typeface="+mn-lt"/>
              </a:rPr>
              <a:t> </a:t>
            </a:r>
            <a:endParaRPr lang="en-GB">
              <a:cs typeface="Calibri"/>
            </a:endParaRPr>
          </a:p>
          <a:p>
            <a:endParaRPr lang="en-GB" sz="2400" dirty="0">
              <a:latin typeface="Arial"/>
              <a:ea typeface="+mn-lt"/>
              <a:cs typeface="+mn-lt"/>
            </a:endParaRPr>
          </a:p>
        </p:txBody>
      </p:sp>
    </p:spTree>
    <p:extLst>
      <p:ext uri="{BB962C8B-B14F-4D97-AF65-F5344CB8AC3E}">
        <p14:creationId xmlns:p14="http://schemas.microsoft.com/office/powerpoint/2010/main" val="232868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54759" y="191631"/>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Invasive species and climate change</a:t>
            </a:r>
            <a:endParaRPr lang="en-US" sz="4400" b="1" dirty="0">
              <a:latin typeface="Arial"/>
              <a:cs typeface="Arial"/>
            </a:endParaRPr>
          </a:p>
        </p:txBody>
      </p:sp>
      <p:sp>
        <p:nvSpPr>
          <p:cNvPr id="2" name="TextBox 1">
            <a:extLst>
              <a:ext uri="{FF2B5EF4-FFF2-40B4-BE49-F238E27FC236}">
                <a16:creationId xmlns:a16="http://schemas.microsoft.com/office/drawing/2014/main" id="{39E2B2EA-12A0-4994-8F84-6DAA35B27EF5}"/>
              </a:ext>
            </a:extLst>
          </p:cNvPr>
          <p:cNvSpPr txBox="1"/>
          <p:nvPr/>
        </p:nvSpPr>
        <p:spPr>
          <a:xfrm>
            <a:off x="8272248" y="5090788"/>
            <a:ext cx="39177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Arial"/>
                <a:cs typeface="Arial"/>
              </a:rPr>
              <a:t>Stephanie Holt</a:t>
            </a:r>
            <a:endParaRPr lang="en-US" b="1">
              <a:latin typeface="Arial"/>
              <a:cs typeface="Arial"/>
            </a:endParaRPr>
          </a:p>
          <a:p>
            <a:pPr algn="ctr"/>
            <a:r>
              <a:rPr lang="en-GB" b="1" dirty="0">
                <a:latin typeface="Arial"/>
                <a:cs typeface="Arial"/>
              </a:rPr>
              <a:t>UK Biodiversity Training Manager </a:t>
            </a:r>
            <a:endParaRPr lang="en-GB" b="1">
              <a:latin typeface="Arial"/>
              <a:cs typeface="Arial"/>
            </a:endParaRPr>
          </a:p>
          <a:p>
            <a:pPr algn="ctr"/>
            <a:r>
              <a:rPr lang="en-GB" b="1" dirty="0">
                <a:latin typeface="Arial"/>
                <a:cs typeface="Arial"/>
              </a:rPr>
              <a:t>Natural History Museum</a:t>
            </a:r>
            <a:endParaRPr lang="en-GB">
              <a:latin typeface="Arial"/>
              <a:cs typeface="Arial"/>
            </a:endParaRPr>
          </a:p>
          <a:p>
            <a:r>
              <a:rPr lang="en-GB" dirty="0"/>
              <a:t>​</a:t>
            </a:r>
            <a:endParaRPr lang="en-GB" dirty="0">
              <a:cs typeface="Calibri"/>
            </a:endParaRPr>
          </a:p>
        </p:txBody>
      </p:sp>
      <p:pic>
        <p:nvPicPr>
          <p:cNvPr id="3" name="Picture 3">
            <a:extLst>
              <a:ext uri="{FF2B5EF4-FFF2-40B4-BE49-F238E27FC236}">
                <a16:creationId xmlns:a16="http://schemas.microsoft.com/office/drawing/2014/main" id="{86173D75-6873-4FCB-BA6C-1577C7C56A37}"/>
              </a:ext>
            </a:extLst>
          </p:cNvPr>
          <p:cNvPicPr>
            <a:picLocks noChangeAspect="1"/>
          </p:cNvPicPr>
          <p:nvPr/>
        </p:nvPicPr>
        <p:blipFill>
          <a:blip r:embed="rId2"/>
          <a:stretch>
            <a:fillRect/>
          </a:stretch>
        </p:blipFill>
        <p:spPr>
          <a:xfrm>
            <a:off x="849547" y="1222585"/>
            <a:ext cx="8477889" cy="5275315"/>
          </a:xfrm>
          <a:prstGeom prst="rect">
            <a:avLst/>
          </a:prstGeom>
        </p:spPr>
      </p:pic>
      <p:sp>
        <p:nvSpPr>
          <p:cNvPr id="4" name="TextBox 3">
            <a:extLst>
              <a:ext uri="{FF2B5EF4-FFF2-40B4-BE49-F238E27FC236}">
                <a16:creationId xmlns:a16="http://schemas.microsoft.com/office/drawing/2014/main" id="{2BA3FCA9-AD1E-4147-AD40-2678E8CFAA1E}"/>
              </a:ext>
            </a:extLst>
          </p:cNvPr>
          <p:cNvSpPr txBox="1"/>
          <p:nvPr/>
        </p:nvSpPr>
        <p:spPr>
          <a:xfrm>
            <a:off x="1545283" y="2275327"/>
            <a:ext cx="662578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cs typeface="Arial"/>
              </a:rPr>
              <a:t>Habitats are going to change because of the </a:t>
            </a:r>
            <a:r>
              <a:rPr lang="en-GB" sz="2400" b="1" dirty="0">
                <a:latin typeface="Arial"/>
                <a:cs typeface="Arial"/>
              </a:rPr>
              <a:t>planetary emergency</a:t>
            </a:r>
            <a:r>
              <a:rPr lang="en-GB" sz="2400" dirty="0">
                <a:latin typeface="Arial"/>
                <a:cs typeface="Arial"/>
              </a:rPr>
              <a:t>, so that may mean we need to </a:t>
            </a:r>
            <a:r>
              <a:rPr lang="en-GB" sz="2400" b="1" dirty="0">
                <a:latin typeface="Arial"/>
                <a:cs typeface="Arial"/>
              </a:rPr>
              <a:t>manage them differently</a:t>
            </a:r>
            <a:r>
              <a:rPr lang="en-GB" sz="2400" dirty="0">
                <a:latin typeface="Arial"/>
                <a:cs typeface="Arial"/>
              </a:rPr>
              <a:t>. We must work to conservation goals, which may not necessarily be the same as the               preservation goals normally seen in habitat management targets.​</a:t>
            </a:r>
            <a:endParaRPr lang="en-US" sz="2400">
              <a:latin typeface="Arial"/>
              <a:cs typeface="Arial"/>
            </a:endParaRPr>
          </a:p>
        </p:txBody>
      </p:sp>
    </p:spTree>
    <p:extLst>
      <p:ext uri="{BB962C8B-B14F-4D97-AF65-F5344CB8AC3E}">
        <p14:creationId xmlns:p14="http://schemas.microsoft.com/office/powerpoint/2010/main" val="276611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DE3E5ED-8906-4467-9293-D71C510E3805}"/>
              </a:ext>
            </a:extLst>
          </p:cNvPr>
          <p:cNvPicPr>
            <a:picLocks noChangeAspect="1"/>
          </p:cNvPicPr>
          <p:nvPr/>
        </p:nvPicPr>
        <p:blipFill>
          <a:blip r:embed="rId2"/>
          <a:stretch>
            <a:fillRect/>
          </a:stretch>
        </p:blipFill>
        <p:spPr>
          <a:xfrm>
            <a:off x="2252117" y="962724"/>
            <a:ext cx="9785524" cy="5972101"/>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297250" y="191631"/>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Invasive species and climate change</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953941" y="1919591"/>
            <a:ext cx="7115282" cy="37240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200" dirty="0">
                <a:latin typeface="Arial"/>
                <a:ea typeface="+mn-lt"/>
                <a:cs typeface="+mn-lt"/>
              </a:rPr>
              <a:t>Species heading into the UK as a result of </a:t>
            </a:r>
            <a:endParaRPr lang="en-US" sz="2200">
              <a:latin typeface="Arial"/>
              <a:ea typeface="+mn-lt"/>
              <a:cs typeface="+mn-lt"/>
            </a:endParaRPr>
          </a:p>
          <a:p>
            <a:pPr algn="ctr"/>
            <a:r>
              <a:rPr lang="en-GB" sz="2200" dirty="0">
                <a:latin typeface="Arial"/>
                <a:ea typeface="+mn-lt"/>
                <a:cs typeface="+mn-lt"/>
              </a:rPr>
              <a:t>climate change </a:t>
            </a:r>
            <a:r>
              <a:rPr lang="en-GB" sz="2200" b="1" dirty="0">
                <a:latin typeface="Arial"/>
                <a:ea typeface="+mn-lt"/>
                <a:cs typeface="+mn-lt"/>
              </a:rPr>
              <a:t>need to be monitored</a:t>
            </a:r>
            <a:r>
              <a:rPr lang="en-GB" sz="2200" dirty="0">
                <a:latin typeface="Arial"/>
                <a:ea typeface="+mn-lt"/>
                <a:cs typeface="+mn-lt"/>
              </a:rPr>
              <a:t> in case they do become detrimentally invasive - but </a:t>
            </a:r>
            <a:r>
              <a:rPr lang="en-GB" sz="2200" b="1" dirty="0">
                <a:latin typeface="Arial"/>
                <a:ea typeface="+mn-lt"/>
                <a:cs typeface="+mn-lt"/>
              </a:rPr>
              <a:t>not all of them will</a:t>
            </a:r>
            <a:r>
              <a:rPr lang="en-GB" sz="2200" dirty="0">
                <a:latin typeface="Arial"/>
                <a:ea typeface="+mn-lt"/>
                <a:cs typeface="+mn-lt"/>
              </a:rPr>
              <a:t>. If we're thinking about global species conservation goals, not all species migration is a bad thing, as species adapt and change.</a:t>
            </a:r>
            <a:endParaRPr lang="en-US" sz="2200">
              <a:latin typeface="Arial"/>
              <a:ea typeface="+mn-lt"/>
              <a:cs typeface="+mn-lt"/>
            </a:endParaRPr>
          </a:p>
          <a:p>
            <a:pPr algn="ctr"/>
            <a:endParaRPr lang="en-GB" sz="2200" dirty="0">
              <a:latin typeface="Arial"/>
              <a:ea typeface="+mn-lt"/>
              <a:cs typeface="+mn-lt"/>
            </a:endParaRPr>
          </a:p>
          <a:p>
            <a:pPr algn="ctr"/>
            <a:r>
              <a:rPr lang="en-GB" sz="2200" dirty="0">
                <a:latin typeface="Arial"/>
                <a:ea typeface="+mn-lt"/>
                <a:cs typeface="+mn-lt"/>
              </a:rPr>
              <a:t>Climate change will result in winners and losers, and </a:t>
            </a:r>
            <a:endParaRPr lang="en-GB" sz="2000">
              <a:latin typeface="Arial"/>
              <a:ea typeface="+mn-lt"/>
              <a:cs typeface="+mn-lt"/>
            </a:endParaRPr>
          </a:p>
          <a:p>
            <a:pPr algn="ctr"/>
            <a:r>
              <a:rPr lang="en-GB" sz="2200" b="1" dirty="0">
                <a:latin typeface="Arial"/>
                <a:ea typeface="+mn-lt"/>
                <a:cs typeface="+mn-lt"/>
              </a:rPr>
              <a:t>we have to allow for migration</a:t>
            </a:r>
            <a:r>
              <a:rPr lang="en-GB" sz="2200" dirty="0">
                <a:latin typeface="Arial"/>
                <a:ea typeface="+mn-lt"/>
                <a:cs typeface="+mn-lt"/>
              </a:rPr>
              <a:t> as part of basic conservation principles in the future.</a:t>
            </a:r>
            <a:endParaRPr lang="en-GB" sz="2000">
              <a:latin typeface="Arial"/>
              <a:cs typeface="Calibri"/>
            </a:endParaRPr>
          </a:p>
          <a:p>
            <a:endParaRPr lang="en-GB" sz="1600" dirty="0">
              <a:cs typeface="Calibri"/>
            </a:endParaRPr>
          </a:p>
        </p:txBody>
      </p:sp>
      <p:sp>
        <p:nvSpPr>
          <p:cNvPr id="3" name="TextBox 2">
            <a:extLst>
              <a:ext uri="{FF2B5EF4-FFF2-40B4-BE49-F238E27FC236}">
                <a16:creationId xmlns:a16="http://schemas.microsoft.com/office/drawing/2014/main" id="{16A57154-C897-401A-8B33-012AEA045A99}"/>
              </a:ext>
            </a:extLst>
          </p:cNvPr>
          <p:cNvSpPr txBox="1"/>
          <p:nvPr/>
        </p:nvSpPr>
        <p:spPr>
          <a:xfrm>
            <a:off x="-57635" y="5251284"/>
            <a:ext cx="42196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Arial"/>
                <a:cs typeface="Arial"/>
              </a:rPr>
              <a:t>Stephanie Holt</a:t>
            </a:r>
            <a:endParaRPr lang="en-US" b="1">
              <a:latin typeface="Arial"/>
              <a:cs typeface="Arial"/>
            </a:endParaRPr>
          </a:p>
          <a:p>
            <a:pPr algn="ctr"/>
            <a:r>
              <a:rPr lang="en-GB" b="1" dirty="0">
                <a:latin typeface="Arial"/>
                <a:cs typeface="Arial"/>
              </a:rPr>
              <a:t>UK Biodiversity Training Manager </a:t>
            </a:r>
          </a:p>
          <a:p>
            <a:pPr algn="ctr"/>
            <a:r>
              <a:rPr lang="en-GB" b="1" dirty="0">
                <a:latin typeface="Arial"/>
                <a:cs typeface="Arial"/>
              </a:rPr>
              <a:t>Natural History Museum</a:t>
            </a:r>
            <a:endParaRPr lang="en-GB" dirty="0">
              <a:latin typeface="Arial"/>
              <a:cs typeface="Arial"/>
            </a:endParaRPr>
          </a:p>
          <a:p>
            <a:r>
              <a:rPr lang="en-GB" dirty="0"/>
              <a:t>​</a:t>
            </a:r>
            <a:endParaRPr lang="en-GB" dirty="0">
              <a:cs typeface="Calibri"/>
            </a:endParaRPr>
          </a:p>
        </p:txBody>
      </p:sp>
    </p:spTree>
    <p:extLst>
      <p:ext uri="{BB962C8B-B14F-4D97-AF65-F5344CB8AC3E}">
        <p14:creationId xmlns:p14="http://schemas.microsoft.com/office/powerpoint/2010/main" val="210627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11627" y="177253"/>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can we do about invasive species?</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287872" y="1162045"/>
            <a:ext cx="11697203" cy="230832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Migrating and non-native species do not necessarily become invasive.</a:t>
            </a:r>
          </a:p>
          <a:p>
            <a:endParaRPr lang="en-GB" sz="2400" dirty="0">
              <a:latin typeface="Arial"/>
              <a:ea typeface="+mn-lt"/>
              <a:cs typeface="+mn-lt"/>
            </a:endParaRPr>
          </a:p>
          <a:p>
            <a:r>
              <a:rPr lang="en-GB" sz="2400" dirty="0">
                <a:latin typeface="Arial"/>
                <a:ea typeface="+mn-lt"/>
                <a:cs typeface="+mn-lt"/>
              </a:rPr>
              <a:t>The first step in controlling invasive species is </a:t>
            </a:r>
            <a:r>
              <a:rPr lang="en-GB" sz="2400" b="1" dirty="0">
                <a:latin typeface="Arial"/>
                <a:ea typeface="+mn-lt"/>
                <a:cs typeface="+mn-lt"/>
              </a:rPr>
              <a:t>understanding the behaviour</a:t>
            </a:r>
            <a:r>
              <a:rPr lang="en-GB" sz="2400" dirty="0">
                <a:latin typeface="Arial"/>
                <a:ea typeface="+mn-lt"/>
                <a:cs typeface="+mn-lt"/>
              </a:rPr>
              <a:t> of new species coming into the country. </a:t>
            </a:r>
            <a:r>
              <a:rPr lang="en-GB" sz="2400" b="1" dirty="0">
                <a:latin typeface="Arial"/>
                <a:ea typeface="+mn-lt"/>
                <a:cs typeface="+mn-lt"/>
              </a:rPr>
              <a:t>Monitoring and good biological recording</a:t>
            </a:r>
            <a:r>
              <a:rPr lang="en-GB" sz="2400" dirty="0">
                <a:latin typeface="Arial"/>
                <a:ea typeface="+mn-lt"/>
                <a:cs typeface="+mn-lt"/>
              </a:rPr>
              <a:t> is an important part of this, and the UK relies on its network of experts, including the Museum, to help identify, record and monitor species.</a:t>
            </a:r>
            <a:endParaRPr lang="en-GB" dirty="0">
              <a:latin typeface="Arial"/>
              <a:cs typeface="Arial"/>
            </a:endParaRPr>
          </a:p>
        </p:txBody>
      </p:sp>
      <p:sp>
        <p:nvSpPr>
          <p:cNvPr id="3" name="TextBox 2">
            <a:extLst>
              <a:ext uri="{FF2B5EF4-FFF2-40B4-BE49-F238E27FC236}">
                <a16:creationId xmlns:a16="http://schemas.microsoft.com/office/drawing/2014/main" id="{7B4E8EAA-17E2-4CE4-9984-8094D2A66DC8}"/>
              </a:ext>
            </a:extLst>
          </p:cNvPr>
          <p:cNvSpPr txBox="1"/>
          <p:nvPr/>
        </p:nvSpPr>
        <p:spPr>
          <a:xfrm>
            <a:off x="8297485" y="6010315"/>
            <a:ext cx="33470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Arial"/>
                <a:cs typeface="Calibri"/>
              </a:rPr>
              <a:t>Entry for the Grey Squirrel in the </a:t>
            </a:r>
            <a:r>
              <a:rPr lang="en-GB" b="1" dirty="0">
                <a:latin typeface="Arial"/>
                <a:cs typeface="Arial"/>
                <a:hlinkClick r:id="rId2"/>
              </a:rPr>
              <a:t>UK Species Inventory</a:t>
            </a:r>
            <a:endParaRPr lang="en-US" b="1">
              <a:latin typeface="Arial"/>
              <a:cs typeface="Arial"/>
            </a:endParaRPr>
          </a:p>
        </p:txBody>
      </p:sp>
      <p:pic>
        <p:nvPicPr>
          <p:cNvPr id="4" name="Picture 6" descr="Graphical user interface, text, application&#10;&#10;Description automatically generated">
            <a:extLst>
              <a:ext uri="{FF2B5EF4-FFF2-40B4-BE49-F238E27FC236}">
                <a16:creationId xmlns:a16="http://schemas.microsoft.com/office/drawing/2014/main" id="{7BB6E1A3-DBC2-A8D3-40AB-1B68AB6243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400" y="4070795"/>
            <a:ext cx="4353464" cy="2627052"/>
          </a:xfrm>
          <a:prstGeom prst="rect">
            <a:avLst/>
          </a:prstGeom>
        </p:spPr>
      </p:pic>
    </p:spTree>
    <p:extLst>
      <p:ext uri="{BB962C8B-B14F-4D97-AF65-F5344CB8AC3E}">
        <p14:creationId xmlns:p14="http://schemas.microsoft.com/office/powerpoint/2010/main" val="2873258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254118" y="234763"/>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can we do about invasive species?</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517909" y="1629934"/>
            <a:ext cx="11337771" cy="378565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When a new species is identified, studies are made of its behaviour in its </a:t>
            </a:r>
            <a:r>
              <a:rPr lang="en-GB" sz="2400" b="1" dirty="0">
                <a:latin typeface="Arial"/>
                <a:ea typeface="+mn-lt"/>
                <a:cs typeface="+mn-lt"/>
              </a:rPr>
              <a:t>native habitat</a:t>
            </a:r>
            <a:r>
              <a:rPr lang="en-GB" sz="2400" dirty="0">
                <a:latin typeface="Arial"/>
                <a:ea typeface="+mn-lt"/>
                <a:cs typeface="+mn-lt"/>
              </a:rPr>
              <a:t>, because the species will not necessarily behave in the same way in a new environment </a:t>
            </a:r>
            <a:r>
              <a:rPr lang="en-GB" sz="2400" b="1" dirty="0">
                <a:latin typeface="Arial"/>
                <a:ea typeface="+mn-lt"/>
                <a:cs typeface="+mn-lt"/>
              </a:rPr>
              <a:t>potentially free from predators or disease</a:t>
            </a:r>
            <a:r>
              <a:rPr lang="en-GB" sz="2400" dirty="0">
                <a:latin typeface="Arial"/>
                <a:ea typeface="+mn-lt"/>
                <a:cs typeface="+mn-lt"/>
              </a:rPr>
              <a:t>. Whether or not a new species will thrive or become dominant in a new environment needs to be studied and understood.</a:t>
            </a:r>
            <a:endParaRPr lang="en-US">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Once a species is shown to be invasive and potentially damaging, it is </a:t>
            </a:r>
            <a:r>
              <a:rPr lang="en-GB" sz="2400" b="1" dirty="0">
                <a:latin typeface="Arial"/>
                <a:ea typeface="+mn-lt"/>
                <a:cs typeface="+mn-lt"/>
              </a:rPr>
              <a:t>monitored</a:t>
            </a:r>
            <a:r>
              <a:rPr lang="en-GB" sz="2400" dirty="0">
                <a:latin typeface="Arial"/>
                <a:ea typeface="+mn-lt"/>
                <a:cs typeface="+mn-lt"/>
              </a:rPr>
              <a:t> and, where possible, </a:t>
            </a:r>
            <a:r>
              <a:rPr lang="en-GB" sz="2400" b="1" dirty="0">
                <a:latin typeface="Arial"/>
                <a:ea typeface="+mn-lt"/>
                <a:cs typeface="+mn-lt"/>
              </a:rPr>
              <a:t>controlled</a:t>
            </a:r>
            <a:r>
              <a:rPr lang="en-GB" sz="2400" dirty="0">
                <a:latin typeface="Arial"/>
                <a:ea typeface="+mn-lt"/>
                <a:cs typeface="+mn-lt"/>
              </a:rPr>
              <a:t>. Control methods will vary depending on the species and might include anything from dissuasive planting to eradication.</a:t>
            </a:r>
          </a:p>
        </p:txBody>
      </p:sp>
    </p:spTree>
    <p:extLst>
      <p:ext uri="{BB962C8B-B14F-4D97-AF65-F5344CB8AC3E}">
        <p14:creationId xmlns:p14="http://schemas.microsoft.com/office/powerpoint/2010/main" val="1477387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54759" y="335404"/>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can we do about invasive species?</a:t>
            </a:r>
            <a:endParaRPr lang="en-US" sz="4400" b="1" dirty="0">
              <a:latin typeface="Arial"/>
              <a:cs typeface="Arial"/>
            </a:endParaRPr>
          </a:p>
        </p:txBody>
      </p:sp>
      <p:pic>
        <p:nvPicPr>
          <p:cNvPr id="2" name="Picture 2">
            <a:extLst>
              <a:ext uri="{FF2B5EF4-FFF2-40B4-BE49-F238E27FC236}">
                <a16:creationId xmlns:a16="http://schemas.microsoft.com/office/drawing/2014/main" id="{3C9FBF47-BC99-42F7-BEF8-35C4103916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4312" y="3368056"/>
            <a:ext cx="4787517" cy="3168872"/>
          </a:xfrm>
          <a:prstGeom prst="rect">
            <a:avLst/>
          </a:prstGeom>
        </p:spPr>
      </p:pic>
      <p:sp>
        <p:nvSpPr>
          <p:cNvPr id="3" name="TextBox 2">
            <a:extLst>
              <a:ext uri="{FF2B5EF4-FFF2-40B4-BE49-F238E27FC236}">
                <a16:creationId xmlns:a16="http://schemas.microsoft.com/office/drawing/2014/main" id="{F81CA68A-C12B-FBBE-F9AF-D6CFFDB3D1FD}"/>
              </a:ext>
            </a:extLst>
          </p:cNvPr>
          <p:cNvSpPr txBox="1"/>
          <p:nvPr/>
        </p:nvSpPr>
        <p:spPr>
          <a:xfrm>
            <a:off x="411192" y="1115683"/>
            <a:ext cx="1178655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ea typeface="+mn-lt"/>
                <a:cs typeface="+mn-lt"/>
              </a:rPr>
              <a:t>                                                                  </a:t>
            </a:r>
            <a:endParaRPr lang="en-US">
              <a:latin typeface="Arial"/>
              <a:cs typeface="Arial"/>
            </a:endParaRPr>
          </a:p>
          <a:p>
            <a:r>
              <a:rPr lang="en-GB" sz="2400" dirty="0">
                <a:latin typeface="Arial"/>
                <a:ea typeface="+mn-lt"/>
                <a:cs typeface="+mn-lt"/>
              </a:rPr>
              <a:t>For example, on Uist, off the Scottish coast, hedgehogs had to be removed and translocated back to the mainland.  Although they are cute and seemingly harmless, they were introduced there in the 1970s and began eating wild bird eggs. The hedgehogs were then deemed an invasive species.</a:t>
            </a:r>
            <a:endParaRPr lang="en-GB" dirty="0">
              <a:latin typeface="Arial"/>
            </a:endParaRPr>
          </a:p>
        </p:txBody>
      </p:sp>
    </p:spTree>
    <p:extLst>
      <p:ext uri="{BB962C8B-B14F-4D97-AF65-F5344CB8AC3E}">
        <p14:creationId xmlns:p14="http://schemas.microsoft.com/office/powerpoint/2010/main" val="219943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2EAE111-A1AC-4264-87E7-33112A581C0C}"/>
              </a:ext>
            </a:extLst>
          </p:cNvPr>
          <p:cNvPicPr>
            <a:picLocks noChangeAspect="1"/>
          </p:cNvPicPr>
          <p:nvPr/>
        </p:nvPicPr>
        <p:blipFill>
          <a:blip r:embed="rId2"/>
          <a:stretch>
            <a:fillRect/>
          </a:stretch>
        </p:blipFill>
        <p:spPr>
          <a:xfrm>
            <a:off x="1666086" y="671894"/>
            <a:ext cx="10429612" cy="6291528"/>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354759" y="62234"/>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can we do about invasive species?</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297427" y="1380281"/>
            <a:ext cx="7830868" cy="99719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dirty="0">
              <a:latin typeface="Arial"/>
              <a:cs typeface="Calibri"/>
            </a:endParaRPr>
          </a:p>
          <a:p>
            <a:pPr algn="ctr"/>
            <a:r>
              <a:rPr lang="en-GB" dirty="0">
                <a:latin typeface="Arial"/>
                <a:ea typeface="+mn-lt"/>
                <a:cs typeface="+mn-lt"/>
              </a:rPr>
              <a:t>Managing many non-native invasive species is </a:t>
            </a:r>
            <a:endParaRPr lang="en-GB">
              <a:latin typeface="Arial"/>
              <a:ea typeface="+mn-lt"/>
              <a:cs typeface="Arial"/>
            </a:endParaRPr>
          </a:p>
          <a:p>
            <a:pPr algn="ctr"/>
            <a:r>
              <a:rPr lang="en-GB" dirty="0">
                <a:latin typeface="Arial"/>
                <a:ea typeface="+mn-lt"/>
                <a:cs typeface="+mn-lt"/>
              </a:rPr>
              <a:t>an ongoing problem, and many may remain a long-term</a:t>
            </a:r>
            <a:endParaRPr lang="en-GB" dirty="0">
              <a:latin typeface="Arial"/>
              <a:ea typeface="+mn-lt"/>
              <a:cs typeface="Arial"/>
            </a:endParaRPr>
          </a:p>
          <a:p>
            <a:pPr algn="ctr"/>
            <a:r>
              <a:rPr lang="en-GB" dirty="0">
                <a:latin typeface="Arial"/>
                <a:ea typeface="+mn-lt"/>
                <a:cs typeface="+mn-lt"/>
              </a:rPr>
              <a:t> problem in many areas. However, there are </a:t>
            </a:r>
            <a:r>
              <a:rPr lang="en-GB" b="1" dirty="0">
                <a:latin typeface="Arial"/>
                <a:ea typeface="+mn-lt"/>
                <a:cs typeface="+mn-lt"/>
              </a:rPr>
              <a:t>many successful projects</a:t>
            </a:r>
            <a:r>
              <a:rPr lang="en-GB" dirty="0">
                <a:latin typeface="Arial"/>
                <a:ea typeface="+mn-lt"/>
                <a:cs typeface="+mn-lt"/>
              </a:rPr>
              <a:t> that have been run controlling the impact of some of these.</a:t>
            </a:r>
            <a:endParaRPr lang="en-GB">
              <a:latin typeface="Arial"/>
              <a:cs typeface="Arial"/>
            </a:endParaRPr>
          </a:p>
          <a:p>
            <a:pPr algn="ctr"/>
            <a:endParaRPr lang="en-GB" dirty="0">
              <a:latin typeface="Arial"/>
              <a:ea typeface="+mn-lt"/>
              <a:cs typeface="+mn-lt"/>
            </a:endParaRPr>
          </a:p>
          <a:p>
            <a:pPr algn="ctr"/>
            <a:r>
              <a:rPr lang="en-GB" dirty="0">
                <a:latin typeface="Arial"/>
                <a:ea typeface="+mn-lt"/>
                <a:cs typeface="+mn-lt"/>
              </a:rPr>
              <a:t>From a public perspective, </a:t>
            </a:r>
            <a:r>
              <a:rPr lang="en-GB" b="1" dirty="0">
                <a:latin typeface="Arial"/>
                <a:ea typeface="+mn-lt"/>
                <a:cs typeface="+mn-lt"/>
              </a:rPr>
              <a:t>the key is to be observant</a:t>
            </a:r>
            <a:r>
              <a:rPr lang="en-GB" dirty="0">
                <a:latin typeface="Arial"/>
                <a:ea typeface="+mn-lt"/>
                <a:cs typeface="+mn-lt"/>
              </a:rPr>
              <a:t>. There are certain known invasive species to be on the lookout for, especially plants. Some are still sold in garden centres, such as parrot's feather (</a:t>
            </a:r>
            <a:r>
              <a:rPr lang="en-GB" i="1" dirty="0" err="1">
                <a:latin typeface="Arial"/>
                <a:ea typeface="+mn-lt"/>
                <a:cs typeface="+mn-lt"/>
              </a:rPr>
              <a:t>Myriophyllum</a:t>
            </a:r>
            <a:r>
              <a:rPr lang="en-GB" i="1" dirty="0">
                <a:latin typeface="Arial"/>
                <a:ea typeface="+mn-lt"/>
                <a:cs typeface="+mn-lt"/>
              </a:rPr>
              <a:t> </a:t>
            </a:r>
            <a:endParaRPr lang="en-GB" dirty="0">
              <a:latin typeface="Arial"/>
              <a:ea typeface="+mn-lt"/>
              <a:cs typeface="Arial"/>
            </a:endParaRPr>
          </a:p>
          <a:p>
            <a:pPr algn="ctr"/>
            <a:r>
              <a:rPr lang="en-GB" i="1" dirty="0">
                <a:latin typeface="Arial"/>
                <a:ea typeface="+mn-lt"/>
                <a:cs typeface="+mn-lt"/>
              </a:rPr>
              <a:t>aquaticum</a:t>
            </a:r>
            <a:r>
              <a:rPr lang="en-GB" dirty="0">
                <a:latin typeface="Arial"/>
                <a:ea typeface="+mn-lt"/>
                <a:cs typeface="+mn-lt"/>
              </a:rPr>
              <a:t>), an invasive water plant sold as an aerator in garden ponds. If it escapes into the wild it can cause havoc in native waterbodies. Technically it has been banned for sale since 2014, but does still crop </a:t>
            </a:r>
            <a:endParaRPr lang="en-GB">
              <a:latin typeface="Arial"/>
              <a:ea typeface="+mn-lt"/>
              <a:cs typeface="Arial"/>
            </a:endParaRPr>
          </a:p>
          <a:p>
            <a:pPr algn="ctr"/>
            <a:r>
              <a:rPr lang="en-GB" dirty="0">
                <a:latin typeface="Arial"/>
                <a:ea typeface="+mn-lt"/>
                <a:cs typeface="+mn-lt"/>
              </a:rPr>
              <a:t>up misidentified in horticultural stock.</a:t>
            </a:r>
            <a:endParaRPr lang="en-GB" dirty="0">
              <a:latin typeface="Arial"/>
              <a:cs typeface="Arial"/>
            </a:endParaRPr>
          </a:p>
          <a:p>
            <a:endParaRPr lang="en-GB" sz="2400" dirty="0">
              <a:ea typeface="+mn-lt"/>
              <a:cs typeface="+mn-lt"/>
            </a:endParaRPr>
          </a:p>
          <a:p>
            <a:endParaRPr lang="en-GB" sz="2400" dirty="0">
              <a:cs typeface="Calibri"/>
            </a:endParaRPr>
          </a:p>
          <a:p>
            <a:endParaRPr lang="en-GB" sz="2400" dirty="0">
              <a:cs typeface="Calibri"/>
            </a:endParaRPr>
          </a:p>
          <a:p>
            <a:endParaRPr lang="en-GB" sz="2400" dirty="0">
              <a:cs typeface="Calibri"/>
            </a:endParaRPr>
          </a:p>
          <a:p>
            <a:endParaRPr lang="en-GB" sz="2400" dirty="0">
              <a:cs typeface="Calibri"/>
            </a:endParaRPr>
          </a:p>
          <a:p>
            <a:endParaRPr lang="en-GB" sz="2400" dirty="0">
              <a:cs typeface="Calibri"/>
            </a:endParaRPr>
          </a:p>
          <a:p>
            <a:endParaRPr lang="en-GB" sz="2400" dirty="0">
              <a:ea typeface="+mn-lt"/>
              <a:cs typeface="+mn-lt"/>
            </a:endParaRPr>
          </a:p>
          <a:p>
            <a:endParaRPr lang="en-GB" sz="2400" dirty="0">
              <a:ea typeface="+mn-lt"/>
              <a:cs typeface="+mn-lt"/>
            </a:endParaRPr>
          </a:p>
          <a:p>
            <a:endParaRPr lang="en-GB" sz="2400" dirty="0">
              <a:cs typeface="Calibri"/>
            </a:endParaRPr>
          </a:p>
          <a:p>
            <a:endParaRPr lang="en-GB" sz="2400" dirty="0">
              <a:latin typeface="Calibri"/>
              <a:ea typeface="+mn-lt"/>
              <a:cs typeface="+mn-lt"/>
            </a:endParaRPr>
          </a:p>
          <a:p>
            <a:endParaRPr lang="en-GB" sz="2400" dirty="0">
              <a:latin typeface="Calibri"/>
              <a:ea typeface="+mn-lt"/>
              <a:cs typeface="+mn-lt"/>
            </a:endParaRPr>
          </a:p>
          <a:p>
            <a:endParaRPr lang="en-GB" sz="2400" dirty="0">
              <a:latin typeface="Arial"/>
              <a:ea typeface="+mn-lt"/>
              <a:cs typeface="+mn-lt"/>
            </a:endParaRPr>
          </a:p>
          <a:p>
            <a:endParaRPr lang="en-GB" sz="2400" dirty="0">
              <a:latin typeface="Arial"/>
              <a:cs typeface="Calibri" panose="020F0502020204030204"/>
            </a:endParaRPr>
          </a:p>
          <a:p>
            <a:endParaRPr lang="en-GB" sz="2400" dirty="0">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p:txBody>
      </p:sp>
      <p:sp>
        <p:nvSpPr>
          <p:cNvPr id="3" name="TextBox 2">
            <a:extLst>
              <a:ext uri="{FF2B5EF4-FFF2-40B4-BE49-F238E27FC236}">
                <a16:creationId xmlns:a16="http://schemas.microsoft.com/office/drawing/2014/main" id="{25BCE810-7873-442E-95F9-849DEB61F9F0}"/>
              </a:ext>
            </a:extLst>
          </p:cNvPr>
          <p:cNvSpPr txBox="1"/>
          <p:nvPr/>
        </p:nvSpPr>
        <p:spPr>
          <a:xfrm>
            <a:off x="-33959" y="5333171"/>
            <a:ext cx="35217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t>Stephanie Holt</a:t>
            </a:r>
            <a:endParaRPr lang="en-US" b="1" dirty="0">
              <a:cs typeface="Calibri" panose="020F0502020204030204"/>
            </a:endParaRPr>
          </a:p>
          <a:p>
            <a:pPr algn="ctr"/>
            <a:r>
              <a:rPr lang="en-GB" b="1" dirty="0"/>
              <a:t>UK Biodiversity Training Manager </a:t>
            </a:r>
            <a:endParaRPr lang="en-GB" b="1">
              <a:cs typeface="Calibri" panose="020F0502020204030204"/>
            </a:endParaRPr>
          </a:p>
          <a:p>
            <a:pPr algn="ctr"/>
            <a:r>
              <a:rPr lang="en-GB" b="1" dirty="0"/>
              <a:t>Natural History Museum</a:t>
            </a:r>
            <a:endParaRPr lang="en-GB" dirty="0">
              <a:cs typeface="Calibri"/>
            </a:endParaRPr>
          </a:p>
          <a:p>
            <a:r>
              <a:rPr lang="en-GB" dirty="0"/>
              <a:t>​</a:t>
            </a:r>
            <a:endParaRPr lang="en-GB" dirty="0">
              <a:cs typeface="Calibri"/>
            </a:endParaRPr>
          </a:p>
        </p:txBody>
      </p:sp>
    </p:spTree>
    <p:extLst>
      <p:ext uri="{BB962C8B-B14F-4D97-AF65-F5344CB8AC3E}">
        <p14:creationId xmlns:p14="http://schemas.microsoft.com/office/powerpoint/2010/main" val="1884085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54759" y="134122"/>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you can do to help</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59758" y="1072342"/>
            <a:ext cx="11467167" cy="561793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You might spot some invasive species, such as the Asian hornet, in your garden or out on a walk. If you do, these </a:t>
            </a:r>
            <a:r>
              <a:rPr lang="en-GB" sz="2400" b="1" dirty="0">
                <a:latin typeface="Arial"/>
                <a:ea typeface="+mn-lt"/>
                <a:cs typeface="+mn-lt"/>
              </a:rPr>
              <a:t>basic principles</a:t>
            </a:r>
            <a:r>
              <a:rPr lang="en-GB" sz="2400" dirty="0">
                <a:latin typeface="Arial"/>
                <a:ea typeface="+mn-lt"/>
                <a:cs typeface="+mn-lt"/>
              </a:rPr>
              <a:t> </a:t>
            </a:r>
            <a:r>
              <a:rPr lang="en-GB" sz="2400" b="1" dirty="0">
                <a:latin typeface="Arial"/>
                <a:ea typeface="+mn-lt"/>
                <a:cs typeface="+mn-lt"/>
              </a:rPr>
              <a:t>of good biological recording</a:t>
            </a:r>
            <a:r>
              <a:rPr lang="en-GB" sz="2400" dirty="0">
                <a:latin typeface="Arial"/>
                <a:ea typeface="+mn-lt"/>
                <a:cs typeface="+mn-lt"/>
              </a:rPr>
              <a:t> can help experts:</a:t>
            </a:r>
            <a:endParaRPr lang="en-GB" sz="2400" dirty="0">
              <a:latin typeface="Arial"/>
              <a:cs typeface="Calibri"/>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write down where you were, what you saw, when you saw it and who you are</a:t>
            </a:r>
            <a:endParaRPr lang="en-GB">
              <a:latin typeface="Arial"/>
              <a:cs typeface="Arial"/>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take a photograph to help with verification</a:t>
            </a:r>
            <a:endParaRPr lang="en-GB">
              <a:latin typeface="Arial"/>
              <a:cs typeface="Arial"/>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tell the landowner about a potential problem</a:t>
            </a:r>
            <a:endParaRPr lang="en-GB">
              <a:latin typeface="Arial"/>
              <a:cs typeface="Arial"/>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add your records to </a:t>
            </a:r>
            <a:r>
              <a:rPr lang="en-GB" sz="2400" dirty="0">
                <a:latin typeface="Arial"/>
                <a:ea typeface="+mn-lt"/>
                <a:cs typeface="+mn-lt"/>
                <a:hlinkClick r:id="rId2"/>
              </a:rPr>
              <a:t>iRecord</a:t>
            </a:r>
            <a:r>
              <a:rPr lang="en-GB" sz="2400" dirty="0">
                <a:latin typeface="Arial"/>
                <a:ea typeface="+mn-lt"/>
                <a:cs typeface="+mn-lt"/>
              </a:rPr>
              <a:t> and they will enter national databases to help researchers and conservationists monitor change</a:t>
            </a:r>
            <a:endParaRPr lang="en-GB">
              <a:latin typeface="Arial"/>
              <a:cs typeface="Arial"/>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rPr>
              <a:t>if you're not sure what you've found, ask the </a:t>
            </a:r>
            <a:r>
              <a:rPr lang="en-GB" sz="2400" dirty="0">
                <a:latin typeface="Arial"/>
                <a:ea typeface="+mn-lt"/>
                <a:cs typeface="+mn-lt"/>
                <a:hlinkClick r:id="rId3"/>
              </a:rPr>
              <a:t>Museum's Identification and Advisory Service</a:t>
            </a:r>
            <a:r>
              <a:rPr lang="en-GB" sz="2400" dirty="0">
                <a:latin typeface="Arial"/>
                <a:ea typeface="+mn-lt"/>
                <a:cs typeface="+mn-lt"/>
              </a:rPr>
              <a:t> for help</a:t>
            </a:r>
            <a:endParaRPr lang="en-GB" dirty="0">
              <a:latin typeface="Arial"/>
            </a:endParaRPr>
          </a:p>
        </p:txBody>
      </p:sp>
    </p:spTree>
    <p:extLst>
      <p:ext uri="{BB962C8B-B14F-4D97-AF65-F5344CB8AC3E}">
        <p14:creationId xmlns:p14="http://schemas.microsoft.com/office/powerpoint/2010/main" val="4109182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54759" y="206008"/>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you can do to help</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23596" y="1364031"/>
            <a:ext cx="11424035" cy="452431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latin typeface="Arial"/>
                <a:ea typeface="+mn-lt"/>
                <a:cs typeface="+mn-lt"/>
              </a:rPr>
              <a:t>Don't try to pull up</a:t>
            </a:r>
            <a:r>
              <a:rPr lang="en-GB" sz="2400" dirty="0">
                <a:latin typeface="Arial"/>
                <a:ea typeface="+mn-lt"/>
                <a:cs typeface="+mn-lt"/>
              </a:rPr>
              <a:t> potentially invasive plants, or try to tackle the problem yourself, especially on land which is not your own. Species such as Japanese knotweed can be spread through tiny fragments which are easy to pick up on clothing or on boots and inadvertently spread to new sites.</a:t>
            </a:r>
            <a:endParaRPr lang="en-US">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Japanese knotweed, a species introduced as a </a:t>
            </a:r>
            <a:r>
              <a:rPr lang="en-GB" sz="2400" b="1" dirty="0">
                <a:latin typeface="Arial"/>
                <a:ea typeface="+mn-lt"/>
                <a:cs typeface="+mn-lt"/>
              </a:rPr>
              <a:t>horticultural import</a:t>
            </a:r>
            <a:r>
              <a:rPr lang="en-GB" sz="2400" dirty="0">
                <a:latin typeface="Arial"/>
                <a:ea typeface="+mn-lt"/>
                <a:cs typeface="+mn-lt"/>
              </a:rPr>
              <a:t>, </a:t>
            </a:r>
            <a:r>
              <a:rPr lang="en-GB" sz="2400" dirty="0">
                <a:latin typeface="Arial"/>
                <a:ea typeface="+mn-lt"/>
                <a:cs typeface="+mn-lt"/>
                <a:hlinkClick r:id="rId2"/>
              </a:rPr>
              <a:t>may also have legal implications for landowners</a:t>
            </a:r>
            <a:r>
              <a:rPr lang="en-GB" sz="2400" dirty="0">
                <a:latin typeface="Arial"/>
                <a:ea typeface="+mn-lt"/>
                <a:cs typeface="+mn-lt"/>
              </a:rPr>
              <a:t> as it can </a:t>
            </a:r>
            <a:r>
              <a:rPr lang="en-GB" sz="2400" b="1" dirty="0">
                <a:latin typeface="Arial"/>
                <a:ea typeface="+mn-lt"/>
                <a:cs typeface="+mn-lt"/>
              </a:rPr>
              <a:t>rapidly spread</a:t>
            </a:r>
            <a:r>
              <a:rPr lang="en-GB" sz="2400" dirty="0">
                <a:latin typeface="Arial"/>
                <a:ea typeface="+mn-lt"/>
                <a:cs typeface="+mn-lt"/>
              </a:rPr>
              <a:t> across an area, swamping the native plants and the species they support. It can also regrow from a small fragment of root or stem and rapidly spread to and colonise a new area. As a result, by law, its presence and removal must be managed carefully.</a:t>
            </a:r>
            <a:endParaRPr lang="en-GB" dirty="0">
              <a:latin typeface="Arial"/>
            </a:endParaRPr>
          </a:p>
          <a:p>
            <a:endParaRPr lang="en-GB" sz="2400" dirty="0">
              <a:cs typeface="Calibri"/>
            </a:endParaRPr>
          </a:p>
        </p:txBody>
      </p:sp>
    </p:spTree>
    <p:extLst>
      <p:ext uri="{BB962C8B-B14F-4D97-AF65-F5344CB8AC3E}">
        <p14:creationId xmlns:p14="http://schemas.microsoft.com/office/powerpoint/2010/main" val="406095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49D83C4-D430-4366-A1BE-43B332C6DA08}"/>
              </a:ext>
            </a:extLst>
          </p:cNvPr>
          <p:cNvSpPr txBox="1"/>
          <p:nvPr/>
        </p:nvSpPr>
        <p:spPr>
          <a:xfrm>
            <a:off x="261773" y="4068873"/>
            <a:ext cx="11682827" cy="310854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An invasive species is an </a:t>
            </a:r>
            <a:r>
              <a:rPr lang="en-GB" sz="2400" b="1" dirty="0">
                <a:latin typeface="Arial"/>
                <a:ea typeface="+mn-lt"/>
                <a:cs typeface="+mn-lt"/>
              </a:rPr>
              <a:t>animal or plant</a:t>
            </a:r>
            <a:r>
              <a:rPr lang="en-GB" sz="2400" dirty="0">
                <a:latin typeface="Arial"/>
                <a:ea typeface="+mn-lt"/>
                <a:cs typeface="+mn-lt"/>
              </a:rPr>
              <a:t> that </a:t>
            </a:r>
            <a:r>
              <a:rPr lang="en-GB" sz="2400" b="1" dirty="0">
                <a:latin typeface="Arial"/>
                <a:ea typeface="+mn-lt"/>
                <a:cs typeface="+mn-lt"/>
              </a:rPr>
              <a:t>harms an environment after being introduced to it by humans</a:t>
            </a:r>
            <a:r>
              <a:rPr lang="en-GB" sz="2400" dirty="0">
                <a:latin typeface="Arial"/>
                <a:ea typeface="+mn-lt"/>
                <a:cs typeface="+mn-lt"/>
              </a:rPr>
              <a:t>. In some places, invasive species have changed the natural world beyond recognition.</a:t>
            </a:r>
            <a:endParaRPr lang="en-US" sz="2400">
              <a:latin typeface="Arial"/>
              <a:ea typeface="+mn-lt"/>
              <a:cs typeface="+mn-lt"/>
            </a:endParaRPr>
          </a:p>
          <a:p>
            <a:pPr algn="ctr"/>
            <a:endParaRPr lang="en-GB" sz="2400" dirty="0">
              <a:latin typeface="Arial"/>
              <a:ea typeface="+mn-lt"/>
              <a:cs typeface="+mn-lt"/>
            </a:endParaRPr>
          </a:p>
          <a:p>
            <a:r>
              <a:rPr lang="en-GB" sz="2400" dirty="0">
                <a:latin typeface="Arial"/>
                <a:ea typeface="+mn-lt"/>
                <a:cs typeface="+mn-lt"/>
              </a:rPr>
              <a:t>How do animal and plants move around the planet? And what happens when they come into conflict with other organisms? </a:t>
            </a:r>
            <a:endParaRPr lang="en-GB" sz="2400">
              <a:latin typeface="Arial"/>
              <a:cs typeface="Arial"/>
            </a:endParaRPr>
          </a:p>
          <a:p>
            <a:pPr algn="ctr"/>
            <a:endParaRPr lang="en-GB" sz="2800" dirty="0">
              <a:latin typeface="Arial"/>
              <a:ea typeface="+mn-lt"/>
              <a:cs typeface="+mn-lt"/>
            </a:endParaRPr>
          </a:p>
          <a:p>
            <a:endParaRPr lang="en-GB" sz="2400" dirty="0">
              <a:latin typeface="Arial"/>
              <a:cs typeface="Arial"/>
            </a:endParaRPr>
          </a:p>
        </p:txBody>
      </p:sp>
      <p:pic>
        <p:nvPicPr>
          <p:cNvPr id="2" name="Picture 2">
            <a:extLst>
              <a:ext uri="{FF2B5EF4-FFF2-40B4-BE49-F238E27FC236}">
                <a16:creationId xmlns:a16="http://schemas.microsoft.com/office/drawing/2014/main" id="{ACA7FD43-795D-45DD-AD4F-4E6F0AA533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90514" y="582625"/>
            <a:ext cx="4439740" cy="2702542"/>
          </a:xfrm>
          <a:prstGeom prst="rect">
            <a:avLst/>
          </a:prstGeom>
        </p:spPr>
      </p:pic>
    </p:spTree>
    <p:extLst>
      <p:ext uri="{BB962C8B-B14F-4D97-AF65-F5344CB8AC3E}">
        <p14:creationId xmlns:p14="http://schemas.microsoft.com/office/powerpoint/2010/main" val="423095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239741" y="206008"/>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you can do to help</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70697" y="1449670"/>
            <a:ext cx="11467167" cy="304698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In addition, some invasives can be </a:t>
            </a:r>
            <a:r>
              <a:rPr lang="en-GB" sz="2400" b="1" dirty="0">
                <a:latin typeface="Arial"/>
                <a:ea typeface="+mn-lt"/>
                <a:cs typeface="+mn-lt"/>
              </a:rPr>
              <a:t>easily confused</a:t>
            </a:r>
            <a:r>
              <a:rPr lang="en-GB" sz="2400" dirty="0">
                <a:latin typeface="Arial"/>
                <a:ea typeface="+mn-lt"/>
                <a:cs typeface="+mn-lt"/>
              </a:rPr>
              <a:t> for other species. Some plants might also be </a:t>
            </a:r>
            <a:r>
              <a:rPr lang="en-GB" sz="2400" b="1" dirty="0">
                <a:latin typeface="Arial"/>
                <a:ea typeface="+mn-lt"/>
                <a:cs typeface="+mn-lt"/>
              </a:rPr>
              <a:t>inadvisable to touch</a:t>
            </a:r>
            <a:r>
              <a:rPr lang="en-GB" sz="2400" dirty="0">
                <a:latin typeface="Arial"/>
                <a:ea typeface="+mn-lt"/>
                <a:cs typeface="+mn-lt"/>
              </a:rPr>
              <a:t>, or </a:t>
            </a:r>
            <a:r>
              <a:rPr lang="en-GB" sz="2400" b="1" dirty="0">
                <a:latin typeface="Arial"/>
                <a:ea typeface="+mn-lt"/>
                <a:cs typeface="+mn-lt"/>
              </a:rPr>
              <a:t>might harm wildlife</a:t>
            </a:r>
            <a:r>
              <a:rPr lang="en-GB" sz="2400" dirty="0">
                <a:latin typeface="Arial"/>
                <a:ea typeface="+mn-lt"/>
                <a:cs typeface="+mn-lt"/>
              </a:rPr>
              <a:t> or livestock if left dried where they can access it.</a:t>
            </a:r>
            <a:endParaRPr lang="en-US">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Join your local </a:t>
            </a:r>
            <a:r>
              <a:rPr lang="en-GB" sz="2400" b="1" dirty="0">
                <a:latin typeface="Arial"/>
                <a:ea typeface="+mn-lt"/>
                <a:cs typeface="+mn-lt"/>
              </a:rPr>
              <a:t>Wildlife Trust or conservation society</a:t>
            </a:r>
            <a:r>
              <a:rPr lang="en-GB" sz="2400" dirty="0">
                <a:latin typeface="Arial"/>
                <a:ea typeface="+mn-lt"/>
                <a:cs typeface="+mn-lt"/>
              </a:rPr>
              <a:t> on an organised activity where you can participate in a coordinated effort with appropriate advice and guidance, which is likely to have a far more significant impact.</a:t>
            </a:r>
            <a:endParaRPr lang="en-GB" dirty="0">
              <a:latin typeface="Arial"/>
              <a:ea typeface="+mn-lt"/>
              <a:cs typeface="+mn-lt"/>
            </a:endParaRPr>
          </a:p>
        </p:txBody>
      </p:sp>
    </p:spTree>
    <p:extLst>
      <p:ext uri="{BB962C8B-B14F-4D97-AF65-F5344CB8AC3E}">
        <p14:creationId xmlns:p14="http://schemas.microsoft.com/office/powerpoint/2010/main" val="376854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684E0-C4BE-4DF6-B1C9-EC2144D1DAC7}"/>
              </a:ext>
            </a:extLst>
          </p:cNvPr>
          <p:cNvSpPr txBox="1"/>
          <p:nvPr/>
        </p:nvSpPr>
        <p:spPr>
          <a:xfrm>
            <a:off x="429243" y="5422094"/>
            <a:ext cx="11549251"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cs typeface="Arial"/>
              </a:rPr>
              <a:t>Nature on Your Doorstep</a:t>
            </a:r>
            <a:r>
              <a:rPr lang="en-US" sz="2800" dirty="0">
                <a:latin typeface="Arial"/>
                <a:cs typeface="Arial"/>
              </a:rPr>
              <a:t> video link:</a:t>
            </a:r>
          </a:p>
          <a:p>
            <a:pPr algn="ctr"/>
            <a:r>
              <a:rPr lang="en-US" sz="2800" dirty="0">
                <a:latin typeface="Arial"/>
                <a:ea typeface="+mn-lt"/>
                <a:cs typeface="+mn-lt"/>
                <a:hlinkClick r:id="rId2"/>
              </a:rPr>
              <a:t>https://www.youtube.com/watch?v=BD2eshvH3hk</a:t>
            </a:r>
            <a:r>
              <a:rPr lang="en-US" sz="2800" dirty="0">
                <a:latin typeface="Arial"/>
                <a:ea typeface="+mn-lt"/>
                <a:cs typeface="+mn-lt"/>
              </a:rPr>
              <a:t> </a:t>
            </a:r>
            <a:endParaRPr lang="en-US" sz="2800" dirty="0">
              <a:latin typeface="Arial"/>
              <a:cs typeface="Calibri" panose="020F0502020204030204"/>
            </a:endParaRPr>
          </a:p>
          <a:p>
            <a:r>
              <a:rPr lang="en-US" dirty="0"/>
              <a:t>​</a:t>
            </a:r>
            <a:endParaRPr lang="en-US" dirty="0">
              <a:cs typeface="Calibri"/>
            </a:endParaRPr>
          </a:p>
        </p:txBody>
      </p:sp>
      <p:pic>
        <p:nvPicPr>
          <p:cNvPr id="4" name="Picture 5" descr="A picture containing text, tree, person&#10;&#10;Description automatically generated">
            <a:extLst>
              <a:ext uri="{FF2B5EF4-FFF2-40B4-BE49-F238E27FC236}">
                <a16:creationId xmlns:a16="http://schemas.microsoft.com/office/drawing/2014/main" id="{778A79F4-11CE-C08F-BE23-E748459B645B}"/>
              </a:ext>
            </a:extLst>
          </p:cNvPr>
          <p:cNvPicPr>
            <a:picLocks noChangeAspect="1"/>
          </p:cNvPicPr>
          <p:nvPr/>
        </p:nvPicPr>
        <p:blipFill>
          <a:blip r:embed="rId3"/>
          <a:stretch>
            <a:fillRect/>
          </a:stretch>
        </p:blipFill>
        <p:spPr>
          <a:xfrm>
            <a:off x="2601686" y="1221500"/>
            <a:ext cx="6988628" cy="3629414"/>
          </a:xfrm>
          <a:prstGeom prst="rect">
            <a:avLst/>
          </a:prstGeom>
        </p:spPr>
      </p:pic>
    </p:spTree>
    <p:extLst>
      <p:ext uri="{BB962C8B-B14F-4D97-AF65-F5344CB8AC3E}">
        <p14:creationId xmlns:p14="http://schemas.microsoft.com/office/powerpoint/2010/main" val="30634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54759" y="177253"/>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What you can do to help</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1405" y="1555603"/>
            <a:ext cx="11380903"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If you are concerned you may have invasive species on your land and you live in the UK, you can contact your statutory nature conservation organisation for advice:</a:t>
            </a:r>
            <a:endParaRPr lang="en-GB" sz="2400" dirty="0">
              <a:latin typeface="Arial"/>
              <a:cs typeface="Calibri"/>
            </a:endParaRPr>
          </a:p>
          <a:p>
            <a:endParaRPr lang="en-GB" sz="2400" dirty="0">
              <a:latin typeface="Arial"/>
              <a:ea typeface="+mn-lt"/>
              <a:cs typeface="+mn-lt"/>
            </a:endParaRPr>
          </a:p>
          <a:p>
            <a:pPr marL="285750" indent="-285750">
              <a:buFont typeface="Arial"/>
              <a:buChar char="•"/>
            </a:pPr>
            <a:r>
              <a:rPr lang="en-GB" sz="2400" dirty="0">
                <a:latin typeface="Arial"/>
                <a:ea typeface="+mn-lt"/>
                <a:cs typeface="+mn-lt"/>
                <a:hlinkClick r:id="rId2"/>
              </a:rPr>
              <a:t>Environment Agency</a:t>
            </a:r>
            <a:endParaRPr lang="en-GB">
              <a:latin typeface="Arial"/>
              <a:cs typeface="Arial"/>
            </a:endParaRPr>
          </a:p>
          <a:p>
            <a:pPr marL="285750" indent="-285750">
              <a:buFont typeface="Arial"/>
              <a:buChar char="•"/>
            </a:pPr>
            <a:r>
              <a:rPr lang="en-GB" sz="2400" dirty="0">
                <a:latin typeface="Arial"/>
                <a:ea typeface="+mn-lt"/>
                <a:cs typeface="+mn-lt"/>
                <a:hlinkClick r:id="rId3"/>
              </a:rPr>
              <a:t>Natural England</a:t>
            </a:r>
            <a:endParaRPr lang="en-GB">
              <a:latin typeface="Arial"/>
              <a:cs typeface="Arial"/>
            </a:endParaRPr>
          </a:p>
          <a:p>
            <a:pPr marL="285750" indent="-285750">
              <a:buFont typeface="Arial"/>
              <a:buChar char="•"/>
            </a:pPr>
            <a:r>
              <a:rPr lang="en-GB" sz="2400" dirty="0">
                <a:latin typeface="Arial"/>
                <a:ea typeface="+mn-lt"/>
                <a:cs typeface="+mn-lt"/>
                <a:hlinkClick r:id="rId4"/>
              </a:rPr>
              <a:t>Natural Resources Wales</a:t>
            </a:r>
            <a:endParaRPr lang="en-GB">
              <a:latin typeface="Arial"/>
              <a:cs typeface="Arial"/>
            </a:endParaRPr>
          </a:p>
          <a:p>
            <a:pPr marL="285750" indent="-285750">
              <a:buFont typeface="Arial"/>
              <a:buChar char="•"/>
            </a:pPr>
            <a:r>
              <a:rPr lang="en-GB" sz="2400" dirty="0">
                <a:latin typeface="Arial"/>
                <a:ea typeface="+mn-lt"/>
                <a:cs typeface="+mn-lt"/>
                <a:hlinkClick r:id="rId5"/>
              </a:rPr>
              <a:t>Nature Scot</a:t>
            </a:r>
            <a:endParaRPr lang="en-GB">
              <a:latin typeface="Arial"/>
              <a:cs typeface="Arial"/>
            </a:endParaRPr>
          </a:p>
          <a:p>
            <a:pPr marL="285750" indent="-285750">
              <a:buFont typeface="Arial"/>
              <a:buChar char="•"/>
            </a:pPr>
            <a:r>
              <a:rPr lang="en-GB" sz="2400" dirty="0">
                <a:latin typeface="Arial"/>
                <a:ea typeface="+mn-lt"/>
                <a:cs typeface="+mn-lt"/>
                <a:hlinkClick r:id="rId6"/>
              </a:rPr>
              <a:t>Department for Agriculture, Environment and Rural Affairs (Northern Ireland)</a:t>
            </a:r>
            <a:endParaRPr lang="en-GB" dirty="0">
              <a:latin typeface="Arial"/>
            </a:endParaRPr>
          </a:p>
          <a:p>
            <a:endParaRPr lang="en-GB" sz="2400" dirty="0">
              <a:ea typeface="+mn-lt"/>
              <a:cs typeface="+mn-lt"/>
            </a:endParaRPr>
          </a:p>
        </p:txBody>
      </p:sp>
    </p:spTree>
    <p:extLst>
      <p:ext uri="{BB962C8B-B14F-4D97-AF65-F5344CB8AC3E}">
        <p14:creationId xmlns:p14="http://schemas.microsoft.com/office/powerpoint/2010/main" val="91391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614724" y="195090"/>
            <a:ext cx="12887142"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Community Science</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18856" y="3198439"/>
            <a:ext cx="11625830" cy="335476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Arial"/>
                <a:ea typeface="+mn-lt"/>
                <a:cs typeface="+mn-lt"/>
              </a:rPr>
              <a:t>Our </a:t>
            </a:r>
            <a:r>
              <a:rPr lang="en-GB" sz="2000" b="1" dirty="0">
                <a:latin typeface="Arial"/>
                <a:ea typeface="+mn-lt"/>
                <a:cs typeface="+mn-lt"/>
              </a:rPr>
              <a:t>community science projects</a:t>
            </a:r>
            <a:r>
              <a:rPr lang="en-GB" sz="2000" dirty="0">
                <a:latin typeface="Arial"/>
                <a:ea typeface="+mn-lt"/>
                <a:cs typeface="+mn-lt"/>
              </a:rPr>
              <a:t> invite you to </a:t>
            </a:r>
            <a:r>
              <a:rPr lang="en-GB" sz="2000" b="1" dirty="0">
                <a:latin typeface="Arial"/>
                <a:ea typeface="+mn-lt"/>
                <a:cs typeface="+mn-lt"/>
              </a:rPr>
              <a:t>actively contribute to the Museum's science research</a:t>
            </a:r>
            <a:r>
              <a:rPr lang="en-GB" sz="2000" dirty="0">
                <a:latin typeface="Arial"/>
                <a:ea typeface="+mn-lt"/>
                <a:cs typeface="+mn-lt"/>
              </a:rPr>
              <a:t>. By recording observations of wildlife, collecting samples, or transcribing handwritten records, you can unlock the potential of our collections and gather vital data for our scientists, helping them to better understand the natural world.</a:t>
            </a:r>
            <a:endParaRPr lang="en-US" sz="2000">
              <a:latin typeface="Arial"/>
              <a:ea typeface="+mn-lt"/>
              <a:cs typeface="+mn-lt"/>
            </a:endParaRPr>
          </a:p>
          <a:p>
            <a:endParaRPr lang="en-GB" sz="2000" dirty="0">
              <a:latin typeface="Arial"/>
              <a:ea typeface="+mn-lt"/>
              <a:cs typeface="+mn-lt"/>
            </a:endParaRPr>
          </a:p>
          <a:p>
            <a:r>
              <a:rPr lang="en-GB" sz="2000" b="1" dirty="0">
                <a:latin typeface="Arial"/>
                <a:ea typeface="+mn-lt"/>
                <a:cs typeface="+mn-lt"/>
              </a:rPr>
              <a:t>Anyone can take part</a:t>
            </a:r>
            <a:r>
              <a:rPr lang="en-GB" sz="2000" dirty="0">
                <a:latin typeface="Arial"/>
                <a:ea typeface="+mn-lt"/>
                <a:cs typeface="+mn-lt"/>
              </a:rPr>
              <a:t> - you don’t need special skills or training as we tell you everything you need to know to get involved. It’s a fun, free way to enjoy nature while doing a little bit of good in the world.</a:t>
            </a:r>
            <a:endParaRPr lang="en-GB" sz="2000" dirty="0">
              <a:latin typeface="Arial"/>
            </a:endParaRPr>
          </a:p>
          <a:p>
            <a:endParaRPr lang="en-GB" sz="2400" dirty="0">
              <a:cs typeface="Calibri"/>
            </a:endParaRPr>
          </a:p>
          <a:p>
            <a:pPr algn="ctr"/>
            <a:r>
              <a:rPr lang="en-GB" sz="2400" b="1" dirty="0">
                <a:latin typeface="Arial"/>
                <a:ea typeface="+mn-lt"/>
                <a:cs typeface="+mn-lt"/>
                <a:hlinkClick r:id="rId2"/>
              </a:rPr>
              <a:t>https://www.nhm.ac.uk/take-part/citizen-science.html</a:t>
            </a:r>
            <a:r>
              <a:rPr lang="en-GB" sz="2400" b="1" dirty="0">
                <a:latin typeface="Arial"/>
                <a:ea typeface="+mn-lt"/>
                <a:cs typeface="+mn-lt"/>
              </a:rPr>
              <a:t>  </a:t>
            </a:r>
            <a:endParaRPr lang="en-GB" b="1" dirty="0">
              <a:latin typeface="Arial"/>
              <a:cs typeface="Calibri" panose="020F0502020204030204"/>
            </a:endParaRPr>
          </a:p>
          <a:p>
            <a:endParaRPr lang="en-GB" sz="2400" dirty="0">
              <a:ea typeface="+mn-lt"/>
              <a:cs typeface="+mn-lt"/>
            </a:endParaRPr>
          </a:p>
        </p:txBody>
      </p:sp>
      <p:pic>
        <p:nvPicPr>
          <p:cNvPr id="2" name="Picture 2" descr="A picture containing outdoor, grass, person&#10;&#10;Description automatically generated">
            <a:extLst>
              <a:ext uri="{FF2B5EF4-FFF2-40B4-BE49-F238E27FC236}">
                <a16:creationId xmlns:a16="http://schemas.microsoft.com/office/drawing/2014/main" id="{D9BADB2B-B0C4-255E-BDFA-ABA7DDFF44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7243" y="1102309"/>
            <a:ext cx="3163208" cy="1820575"/>
          </a:xfrm>
          <a:prstGeom prst="rect">
            <a:avLst/>
          </a:prstGeom>
        </p:spPr>
      </p:pic>
    </p:spTree>
    <p:extLst>
      <p:ext uri="{BB962C8B-B14F-4D97-AF65-F5344CB8AC3E}">
        <p14:creationId xmlns:p14="http://schemas.microsoft.com/office/powerpoint/2010/main" val="308257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BEB28E56-307D-4AC7-ADC8-A7FF8B781A1C}"/>
              </a:ext>
            </a:extLst>
          </p:cNvPr>
          <p:cNvPicPr>
            <a:picLocks noChangeAspect="1"/>
          </p:cNvPicPr>
          <p:nvPr/>
        </p:nvPicPr>
        <p:blipFill>
          <a:blip r:embed="rId2"/>
          <a:stretch>
            <a:fillRect/>
          </a:stretch>
        </p:blipFill>
        <p:spPr>
          <a:xfrm>
            <a:off x="2059911" y="1041310"/>
            <a:ext cx="8080575" cy="3935951"/>
          </a:xfrm>
          <a:prstGeom prst="rect">
            <a:avLst/>
          </a:prstGeom>
        </p:spPr>
      </p:pic>
      <p:sp>
        <p:nvSpPr>
          <p:cNvPr id="3" name="TextBox 2">
            <a:extLst>
              <a:ext uri="{FF2B5EF4-FFF2-40B4-BE49-F238E27FC236}">
                <a16:creationId xmlns:a16="http://schemas.microsoft.com/office/drawing/2014/main" id="{9C5684E0-C4BE-4DF6-B1C9-EC2144D1DAC7}"/>
              </a:ext>
            </a:extLst>
          </p:cNvPr>
          <p:cNvSpPr txBox="1"/>
          <p:nvPr/>
        </p:nvSpPr>
        <p:spPr>
          <a:xfrm>
            <a:off x="429243" y="5422094"/>
            <a:ext cx="11549251"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cs typeface="Arial"/>
              </a:rPr>
              <a:t>Urban Nature Project</a:t>
            </a:r>
            <a:r>
              <a:rPr lang="en-US" sz="2800" dirty="0">
                <a:latin typeface="Arial"/>
                <a:cs typeface="Arial"/>
              </a:rPr>
              <a:t> video link:</a:t>
            </a:r>
          </a:p>
          <a:p>
            <a:pPr algn="ctr"/>
            <a:r>
              <a:rPr lang="en-US" sz="2800" dirty="0">
                <a:latin typeface="Arial"/>
                <a:ea typeface="+mn-lt"/>
                <a:cs typeface="+mn-lt"/>
                <a:hlinkClick r:id="rId3"/>
              </a:rPr>
              <a:t>https://www.youtube.com/watch?v=jDgEkjBQ0gk</a:t>
            </a:r>
            <a:r>
              <a:rPr lang="en-US" sz="2800" dirty="0">
                <a:latin typeface="Arial"/>
                <a:ea typeface="+mn-lt"/>
                <a:cs typeface="+mn-lt"/>
              </a:rPr>
              <a:t> </a:t>
            </a:r>
            <a:endParaRPr lang="en-US" sz="2800" dirty="0">
              <a:latin typeface="Arial"/>
              <a:cs typeface="Calibri" panose="020F0502020204030204"/>
            </a:endParaRPr>
          </a:p>
          <a:p>
            <a:r>
              <a:rPr lang="en-US" dirty="0"/>
              <a:t>​</a:t>
            </a:r>
            <a:endParaRPr lang="en-US" dirty="0">
              <a:cs typeface="Calibri"/>
            </a:endParaRPr>
          </a:p>
        </p:txBody>
      </p:sp>
    </p:spTree>
    <p:extLst>
      <p:ext uri="{BB962C8B-B14F-4D97-AF65-F5344CB8AC3E}">
        <p14:creationId xmlns:p14="http://schemas.microsoft.com/office/powerpoint/2010/main" val="2293260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91163-ED09-4290-AA85-390067FE9DD3}"/>
              </a:ext>
            </a:extLst>
          </p:cNvPr>
          <p:cNvSpPr txBox="1"/>
          <p:nvPr/>
        </p:nvSpPr>
        <p:spPr>
          <a:xfrm>
            <a:off x="2305049" y="177255"/>
            <a:ext cx="7581900" cy="769441"/>
          </a:xfrm>
          <a:prstGeom prst="rect">
            <a:avLst/>
          </a:prstGeom>
          <a:noFill/>
        </p:spPr>
        <p:txBody>
          <a:bodyPr wrap="square" lIns="91440" tIns="45720" rIns="91440" bIns="45720" anchor="t">
            <a:spAutoFit/>
          </a:bodyPr>
          <a:lstStyle/>
          <a:p>
            <a:pPr algn="ctr">
              <a:defRPr/>
            </a:pPr>
            <a:r>
              <a:rPr lang="en-GB" sz="4400" b="1" dirty="0">
                <a:solidFill>
                  <a:schemeClr val="bg1"/>
                </a:solidFill>
                <a:latin typeface="Arial"/>
                <a:cs typeface="Arial"/>
              </a:rPr>
              <a:t>Useful li</a:t>
            </a:r>
            <a:r>
              <a:rPr kumimoji="0" lang="en-GB" sz="4400" b="1" i="0" u="none" strike="noStrike" kern="1200" cap="none" spc="0" normalizeH="0" baseline="0" noProof="0" dirty="0">
                <a:ln>
                  <a:noFill/>
                </a:ln>
                <a:solidFill>
                  <a:schemeClr val="bg1"/>
                </a:solidFill>
                <a:effectLst/>
                <a:uLnTx/>
                <a:uFillTx/>
                <a:latin typeface="Arial"/>
                <a:cs typeface="Arial"/>
              </a:rPr>
              <a:t>nks</a:t>
            </a:r>
            <a:r>
              <a:rPr lang="en-GB" sz="4400" b="1" dirty="0">
                <a:solidFill>
                  <a:schemeClr val="bg1"/>
                </a:solidFill>
                <a:latin typeface="Arial"/>
                <a:cs typeface="Arial"/>
              </a:rPr>
              <a:t> </a:t>
            </a:r>
            <a:endParaRPr lang="en-GB" sz="4400" b="1" i="0" u="none" strike="noStrike" kern="1200" cap="none" spc="0" normalizeH="0" baseline="0" noProof="0">
              <a:ln>
                <a:noFill/>
              </a:ln>
              <a:solidFill>
                <a:schemeClr val="bg1"/>
              </a:solidFill>
              <a:effectLst/>
              <a:uLnTx/>
              <a:uFillTx/>
              <a:latin typeface="Arial"/>
              <a:cs typeface="Arial"/>
            </a:endParaRPr>
          </a:p>
        </p:txBody>
      </p:sp>
      <p:sp>
        <p:nvSpPr>
          <p:cNvPr id="2" name="TextBox 1">
            <a:extLst>
              <a:ext uri="{FF2B5EF4-FFF2-40B4-BE49-F238E27FC236}">
                <a16:creationId xmlns:a16="http://schemas.microsoft.com/office/drawing/2014/main" id="{9AA2E918-6B34-45EE-82DA-8D78FCE7C3ED}"/>
              </a:ext>
            </a:extLst>
          </p:cNvPr>
          <p:cNvSpPr txBox="1"/>
          <p:nvPr/>
        </p:nvSpPr>
        <p:spPr>
          <a:xfrm>
            <a:off x="800099" y="1310611"/>
            <a:ext cx="10591800" cy="6093976"/>
          </a:xfrm>
          <a:prstGeom prst="rect">
            <a:avLst/>
          </a:prstGeom>
          <a:noFill/>
        </p:spPr>
        <p:txBody>
          <a:bodyPr wrap="square" lIns="91440" tIns="45720" rIns="91440" bIns="45720" rtlCol="0" anchor="t">
            <a:spAutoFit/>
          </a:bodyPr>
          <a:lstStyle/>
          <a:p>
            <a:r>
              <a:rPr lang="en-US" sz="2400" b="1" dirty="0">
                <a:solidFill>
                  <a:schemeClr val="bg1"/>
                </a:solidFill>
                <a:latin typeface="Arial"/>
                <a:ea typeface="+mn-lt"/>
                <a:cs typeface="+mn-lt"/>
                <a:hlinkClick r:id="rId3"/>
              </a:rPr>
              <a:t>http://www.nhm.ac.uk/discover/what-you-can-do-to-help-the-planet.html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US" sz="2400" b="1" dirty="0">
                <a:solidFill>
                  <a:schemeClr val="bg1"/>
                </a:solidFill>
                <a:latin typeface="Arial"/>
                <a:ea typeface="+mn-lt"/>
                <a:cs typeface="+mn-lt"/>
                <a:hlinkClick r:id="rId4"/>
              </a:rPr>
              <a:t>http://www.nhm.ac.uk/discover/what-is-the-anthropocene.html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US" sz="2400" b="1" dirty="0">
                <a:solidFill>
                  <a:schemeClr val="bg1"/>
                </a:solidFill>
                <a:latin typeface="Arial"/>
                <a:ea typeface="+mn-lt"/>
                <a:cs typeface="+mn-lt"/>
                <a:hlinkClick r:id="rId5"/>
              </a:rPr>
              <a:t>https://www.nhm.ac.uk/discover/news/2020/january/we-are-declaring-a-planetary-emergency.html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US" sz="2400" b="1" dirty="0">
                <a:solidFill>
                  <a:schemeClr val="bg1"/>
                </a:solidFill>
                <a:latin typeface="Arial"/>
                <a:ea typeface="+mn-lt"/>
                <a:cs typeface="+mn-lt"/>
                <a:hlinkClick r:id="rId6"/>
              </a:rPr>
              <a:t>https://www.nhm.ac.uk/discover/news/2019/may/one-million-animals-and-plants-face-extinction.html</a:t>
            </a:r>
            <a:endParaRPr lang="en-US" sz="2400" b="1" dirty="0">
              <a:solidFill>
                <a:schemeClr val="bg1"/>
              </a:solidFill>
              <a:latin typeface="Arial"/>
              <a:ea typeface="+mn-lt"/>
              <a:cs typeface="+mn-lt"/>
            </a:endParaRPr>
          </a:p>
          <a:p>
            <a:endParaRPr lang="en-US" sz="2400" b="1" dirty="0">
              <a:solidFill>
                <a:schemeClr val="bg1"/>
              </a:solidFill>
              <a:latin typeface="Arial"/>
              <a:ea typeface="+mn-lt"/>
              <a:cs typeface="+mn-lt"/>
            </a:endParaRPr>
          </a:p>
          <a:p>
            <a:r>
              <a:rPr lang="en-GB" sz="2400" b="1" dirty="0">
                <a:solidFill>
                  <a:schemeClr val="bg1"/>
                </a:solidFill>
                <a:latin typeface="Arial"/>
                <a:ea typeface="+mn-lt"/>
                <a:cs typeface="+mn-lt"/>
                <a:hlinkClick r:id="rId7"/>
              </a:rPr>
              <a:t>https://www.nhm.ac.uk/our-science/our-work/biodiversity.html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8"/>
              </a:rPr>
              <a:t>https://www.nhm.ac.uk/visit/our-broken-planet.html</a:t>
            </a:r>
            <a:endParaRPr lang="en-US"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spTree>
    <p:extLst>
      <p:ext uri="{BB962C8B-B14F-4D97-AF65-F5344CB8AC3E}">
        <p14:creationId xmlns:p14="http://schemas.microsoft.com/office/powerpoint/2010/main" val="156548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306600" y="105366"/>
            <a:ext cx="11578802" cy="132343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dirty="0">
                <a:latin typeface="Arial"/>
                <a:cs typeface="Arial"/>
              </a:rPr>
              <a:t>What are native, non-native and introduced species?</a:t>
            </a:r>
            <a:endParaRPr lang="en-US" sz="40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5547" y="1766206"/>
            <a:ext cx="11380903" cy="489364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latin typeface="Arial"/>
                <a:ea typeface="+mn-lt"/>
                <a:cs typeface="+mn-lt"/>
              </a:rPr>
              <a:t>Native species</a:t>
            </a:r>
            <a:r>
              <a:rPr lang="en-GB" sz="2400" dirty="0">
                <a:latin typeface="Arial"/>
                <a:ea typeface="+mn-lt"/>
                <a:cs typeface="+mn-lt"/>
              </a:rPr>
              <a:t> are species that have become part of an ecosystem through </a:t>
            </a:r>
            <a:r>
              <a:rPr lang="en-GB" sz="2400" b="1" dirty="0">
                <a:latin typeface="Arial"/>
                <a:ea typeface="+mn-lt"/>
                <a:cs typeface="+mn-lt"/>
              </a:rPr>
              <a:t>natural processes</a:t>
            </a:r>
            <a:r>
              <a:rPr lang="en-GB" sz="2400" dirty="0">
                <a:latin typeface="Arial"/>
                <a:ea typeface="+mn-lt"/>
                <a:cs typeface="+mn-lt"/>
              </a:rPr>
              <a:t>.</a:t>
            </a:r>
            <a:endParaRPr lang="en-US">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b="1" dirty="0">
                <a:latin typeface="Arial"/>
                <a:ea typeface="+mn-lt"/>
                <a:cs typeface="+mn-lt"/>
              </a:rPr>
              <a:t>Non-native species </a:t>
            </a:r>
            <a:r>
              <a:rPr lang="en-GB" sz="2400" dirty="0">
                <a:latin typeface="Arial"/>
                <a:ea typeface="+mn-lt"/>
                <a:cs typeface="+mn-lt"/>
              </a:rPr>
              <a:t>or </a:t>
            </a:r>
            <a:r>
              <a:rPr lang="en-GB" sz="2400" b="1" dirty="0">
                <a:latin typeface="Arial"/>
                <a:ea typeface="+mn-lt"/>
                <a:cs typeface="+mn-lt"/>
              </a:rPr>
              <a:t>introduced species</a:t>
            </a:r>
            <a:r>
              <a:rPr lang="en-GB" sz="2400" dirty="0">
                <a:latin typeface="Arial"/>
                <a:ea typeface="+mn-lt"/>
                <a:cs typeface="+mn-lt"/>
              </a:rPr>
              <a:t> are species found </a:t>
            </a:r>
            <a:r>
              <a:rPr lang="en-GB" sz="2400" b="1" dirty="0">
                <a:latin typeface="Arial"/>
                <a:ea typeface="+mn-lt"/>
                <a:cs typeface="+mn-lt"/>
              </a:rPr>
              <a:t>outside their normal range because of human activity.</a:t>
            </a:r>
            <a:r>
              <a:rPr lang="en-GB" sz="2400" dirty="0">
                <a:latin typeface="Arial"/>
                <a:ea typeface="+mn-lt"/>
                <a:cs typeface="+mn-lt"/>
              </a:rPr>
              <a:t> Not all of these are invasive. Many of these can thrive in new areas and pose no threat others.</a:t>
            </a:r>
            <a:endParaRPr lang="en-GB">
              <a:latin typeface="Arial"/>
              <a:cs typeface="Arial"/>
            </a:endParaRPr>
          </a:p>
          <a:p>
            <a:endParaRPr lang="en-GB" sz="2400" dirty="0">
              <a:latin typeface="Arial"/>
              <a:ea typeface="+mn-lt"/>
              <a:cs typeface="+mn-lt"/>
            </a:endParaRPr>
          </a:p>
          <a:p>
            <a:endParaRPr lang="en-GB" sz="2400" dirty="0">
              <a:latin typeface="Arial"/>
              <a:ea typeface="+mn-lt"/>
              <a:cs typeface="+mn-lt"/>
            </a:endParaRPr>
          </a:p>
          <a:p>
            <a:r>
              <a:rPr lang="en-GB" sz="2400" b="1" dirty="0">
                <a:latin typeface="Arial"/>
                <a:ea typeface="+mn-lt"/>
                <a:cs typeface="+mn-lt"/>
              </a:rPr>
              <a:t>Invasive species</a:t>
            </a:r>
            <a:r>
              <a:rPr lang="en-GB" sz="2400" dirty="0">
                <a:latin typeface="Arial"/>
                <a:ea typeface="+mn-lt"/>
                <a:cs typeface="+mn-lt"/>
              </a:rPr>
              <a:t> are species outside their normal ranges that have a </a:t>
            </a:r>
            <a:r>
              <a:rPr lang="en-GB" sz="2400" b="1" dirty="0">
                <a:latin typeface="Arial"/>
                <a:ea typeface="+mn-lt"/>
                <a:cs typeface="+mn-lt"/>
              </a:rPr>
              <a:t>negative impact</a:t>
            </a:r>
            <a:r>
              <a:rPr lang="en-GB" sz="2400" dirty="0">
                <a:latin typeface="Arial"/>
                <a:ea typeface="+mn-lt"/>
                <a:cs typeface="+mn-lt"/>
              </a:rPr>
              <a:t> </a:t>
            </a:r>
            <a:r>
              <a:rPr lang="en-GB" sz="2400" b="1" dirty="0">
                <a:latin typeface="Arial"/>
                <a:ea typeface="+mn-lt"/>
                <a:cs typeface="+mn-lt"/>
              </a:rPr>
              <a:t>on other organisms or environments</a:t>
            </a:r>
            <a:r>
              <a:rPr lang="en-GB" sz="2400" dirty="0">
                <a:latin typeface="Arial"/>
                <a:ea typeface="+mn-lt"/>
                <a:cs typeface="+mn-lt"/>
              </a:rPr>
              <a:t>. </a:t>
            </a:r>
          </a:p>
          <a:p>
            <a:endParaRPr lang="en-GB" sz="2400" dirty="0">
              <a:latin typeface="Arial"/>
              <a:cs typeface="Calibri" panose="020F0502020204030204"/>
            </a:endParaRPr>
          </a:p>
          <a:p>
            <a:endParaRPr lang="en-GB" sz="2400" dirty="0">
              <a:latin typeface="Arial"/>
              <a:ea typeface="+mn-lt"/>
              <a:cs typeface="+mn-lt"/>
            </a:endParaRPr>
          </a:p>
        </p:txBody>
      </p:sp>
    </p:spTree>
    <p:extLst>
      <p:ext uri="{BB962C8B-B14F-4D97-AF65-F5344CB8AC3E}">
        <p14:creationId xmlns:p14="http://schemas.microsoft.com/office/powerpoint/2010/main" val="57911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48499"/>
            <a:ext cx="10629897"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Why are invasive species a problem?</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48678" y="1406773"/>
            <a:ext cx="11280262" cy="304698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Invasive species can do all sorts of </a:t>
            </a:r>
            <a:r>
              <a:rPr lang="en-GB" sz="2400" b="1" dirty="0">
                <a:latin typeface="Arial"/>
                <a:ea typeface="+mn-lt"/>
                <a:cs typeface="+mn-lt"/>
              </a:rPr>
              <a:t>damage</a:t>
            </a:r>
            <a:r>
              <a:rPr lang="en-GB" sz="2400" dirty="0">
                <a:latin typeface="Arial"/>
                <a:ea typeface="+mn-lt"/>
                <a:cs typeface="+mn-lt"/>
              </a:rPr>
              <a:t> to an existing ecosystem, including </a:t>
            </a:r>
            <a:r>
              <a:rPr lang="en-GB" sz="2400" b="1" dirty="0">
                <a:latin typeface="Arial"/>
                <a:ea typeface="+mn-lt"/>
                <a:cs typeface="+mn-lt"/>
              </a:rPr>
              <a:t>changing habitats</a:t>
            </a:r>
            <a:r>
              <a:rPr lang="en-GB" sz="2400" dirty="0">
                <a:latin typeface="Arial"/>
                <a:ea typeface="+mn-lt"/>
                <a:cs typeface="+mn-lt"/>
              </a:rPr>
              <a:t> and </a:t>
            </a:r>
            <a:r>
              <a:rPr lang="en-GB" sz="2400" b="1" dirty="0">
                <a:latin typeface="Arial"/>
                <a:ea typeface="+mn-lt"/>
                <a:cs typeface="+mn-lt"/>
              </a:rPr>
              <a:t>starving native animals </a:t>
            </a:r>
            <a:r>
              <a:rPr lang="en-GB" sz="2400" dirty="0">
                <a:latin typeface="Arial"/>
                <a:ea typeface="+mn-lt"/>
                <a:cs typeface="+mn-lt"/>
              </a:rPr>
              <a:t>of food and resources.</a:t>
            </a:r>
          </a:p>
          <a:p>
            <a:endParaRPr lang="en-GB" sz="2400" dirty="0">
              <a:latin typeface="Arial"/>
              <a:ea typeface="+mn-lt"/>
              <a:cs typeface="+mn-lt"/>
            </a:endParaRPr>
          </a:p>
          <a:p>
            <a:r>
              <a:rPr lang="en-GB" sz="2400" dirty="0">
                <a:latin typeface="Arial"/>
                <a:ea typeface="+mn-lt"/>
                <a:cs typeface="+mn-lt"/>
              </a:rPr>
              <a:t>They may </a:t>
            </a:r>
            <a:r>
              <a:rPr lang="en-GB" sz="2400" b="1" dirty="0">
                <a:latin typeface="Arial"/>
                <a:ea typeface="+mn-lt"/>
                <a:cs typeface="+mn-lt"/>
              </a:rPr>
              <a:t>eat or parasitise native species</a:t>
            </a:r>
            <a:r>
              <a:rPr lang="en-GB" sz="2400" dirty="0">
                <a:latin typeface="Arial"/>
                <a:ea typeface="+mn-lt"/>
                <a:cs typeface="+mn-lt"/>
              </a:rPr>
              <a:t>, which sometimes have no defences against them. They can also</a:t>
            </a:r>
            <a:r>
              <a:rPr lang="en-GB" sz="2400" b="1" dirty="0">
                <a:latin typeface="Arial"/>
                <a:ea typeface="+mn-lt"/>
                <a:cs typeface="+mn-lt"/>
              </a:rPr>
              <a:t> outcompete native species</a:t>
            </a:r>
            <a:r>
              <a:rPr lang="en-GB" sz="2400" dirty="0">
                <a:latin typeface="Arial"/>
                <a:ea typeface="+mn-lt"/>
                <a:cs typeface="+mn-lt"/>
              </a:rPr>
              <a:t> for food, light or nesting sites. Sometimes they even bring </a:t>
            </a:r>
            <a:r>
              <a:rPr lang="en-GB" sz="2400" b="1" dirty="0">
                <a:latin typeface="Arial"/>
                <a:ea typeface="+mn-lt"/>
                <a:cs typeface="+mn-lt"/>
              </a:rPr>
              <a:t>new diseases</a:t>
            </a:r>
            <a:r>
              <a:rPr lang="en-GB" sz="2400" dirty="0">
                <a:latin typeface="Arial"/>
                <a:ea typeface="+mn-lt"/>
                <a:cs typeface="+mn-lt"/>
              </a:rPr>
              <a:t> with them. Often, an introduced species can </a:t>
            </a:r>
            <a:r>
              <a:rPr lang="en-GB" sz="2400" b="1" dirty="0">
                <a:latin typeface="Arial"/>
                <a:ea typeface="+mn-lt"/>
                <a:cs typeface="+mn-lt"/>
              </a:rPr>
              <a:t>breed very quickly</a:t>
            </a:r>
            <a:r>
              <a:rPr lang="en-GB" sz="2400" dirty="0">
                <a:latin typeface="Arial"/>
                <a:ea typeface="+mn-lt"/>
                <a:cs typeface="+mn-lt"/>
              </a:rPr>
              <a:t> - if left unchecked they dominate habitats and smother native wildlife.</a:t>
            </a:r>
            <a:endParaRPr lang="en-GB" dirty="0">
              <a:latin typeface="Arial"/>
              <a:ea typeface="+mn-lt"/>
              <a:cs typeface="+mn-lt"/>
            </a:endParaRPr>
          </a:p>
        </p:txBody>
      </p:sp>
      <p:pic>
        <p:nvPicPr>
          <p:cNvPr id="3" name="Picture 3">
            <a:extLst>
              <a:ext uri="{FF2B5EF4-FFF2-40B4-BE49-F238E27FC236}">
                <a16:creationId xmlns:a16="http://schemas.microsoft.com/office/drawing/2014/main" id="{1B74648F-4737-4A9D-87A6-EDBC4F261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588" y="4453560"/>
            <a:ext cx="3462067" cy="2220956"/>
          </a:xfrm>
          <a:prstGeom prst="rect">
            <a:avLst/>
          </a:prstGeom>
        </p:spPr>
      </p:pic>
    </p:spTree>
    <p:extLst>
      <p:ext uri="{BB962C8B-B14F-4D97-AF65-F5344CB8AC3E}">
        <p14:creationId xmlns:p14="http://schemas.microsoft.com/office/powerpoint/2010/main" val="29478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77253"/>
            <a:ext cx="10629897"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Why are invasive species a problem?</a:t>
            </a:r>
            <a:endParaRPr lang="en-US"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05547" y="1334886"/>
            <a:ext cx="11380903" cy="34163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Invasive species are a much </a:t>
            </a:r>
            <a:r>
              <a:rPr lang="en-GB" sz="2400" b="1" dirty="0">
                <a:latin typeface="Arial"/>
                <a:ea typeface="+mn-lt"/>
                <a:cs typeface="+mn-lt"/>
              </a:rPr>
              <a:t>bigger threat</a:t>
            </a:r>
            <a:r>
              <a:rPr lang="en-GB" sz="2400" dirty="0">
                <a:latin typeface="Arial"/>
                <a:ea typeface="+mn-lt"/>
                <a:cs typeface="+mn-lt"/>
              </a:rPr>
              <a:t> </a:t>
            </a:r>
            <a:r>
              <a:rPr lang="en-GB" sz="2400" b="1" dirty="0">
                <a:latin typeface="Arial"/>
                <a:ea typeface="+mn-lt"/>
                <a:cs typeface="+mn-lt"/>
              </a:rPr>
              <a:t>to nature</a:t>
            </a:r>
            <a:r>
              <a:rPr lang="en-GB" sz="2400" dirty="0">
                <a:latin typeface="Arial"/>
                <a:ea typeface="+mn-lt"/>
                <a:cs typeface="+mn-lt"/>
              </a:rPr>
              <a:t> than many people realise. Species invasions are one of the biggest causes of </a:t>
            </a:r>
            <a:r>
              <a:rPr lang="en-GB" sz="2400" b="1" dirty="0">
                <a:latin typeface="Arial"/>
                <a:ea typeface="+mn-lt"/>
                <a:cs typeface="+mn-lt"/>
              </a:rPr>
              <a:t>ecosystem change</a:t>
            </a:r>
            <a:r>
              <a:rPr lang="en-GB" sz="2400" dirty="0">
                <a:latin typeface="Arial"/>
                <a:ea typeface="+mn-lt"/>
                <a:cs typeface="+mn-lt"/>
              </a:rPr>
              <a:t>, and there are so many of them that some ecosystems are facing a big struggle to survive.</a:t>
            </a:r>
            <a:endParaRPr lang="en-US"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Invasive species can cause chaos in a finely balanced habitat. </a:t>
            </a:r>
            <a:r>
              <a:rPr lang="en-GB" sz="2400" b="1" dirty="0">
                <a:latin typeface="Arial"/>
                <a:ea typeface="+mn-lt"/>
                <a:cs typeface="+mn-lt"/>
                <a:hlinkClick r:id="rId3"/>
              </a:rPr>
              <a:t>They are an even bigger threat to biodiversity than climate change</a:t>
            </a:r>
            <a:r>
              <a:rPr lang="en-GB" sz="2400" dirty="0">
                <a:latin typeface="Arial"/>
                <a:ea typeface="+mn-lt"/>
                <a:cs typeface="+mn-lt"/>
              </a:rPr>
              <a:t>, and they can also have a large </a:t>
            </a:r>
            <a:r>
              <a:rPr lang="en-GB" sz="2400" b="1" dirty="0">
                <a:latin typeface="Arial"/>
                <a:ea typeface="+mn-lt"/>
                <a:cs typeface="+mn-lt"/>
              </a:rPr>
              <a:t>economic impact</a:t>
            </a:r>
            <a:r>
              <a:rPr lang="en-GB" sz="2400" dirty="0">
                <a:latin typeface="Arial"/>
                <a:ea typeface="+mn-lt"/>
                <a:cs typeface="+mn-lt"/>
              </a:rPr>
              <a:t> on the areas they take over.</a:t>
            </a:r>
            <a:endParaRPr lang="en-GB" dirty="0">
              <a:latin typeface="Arial"/>
              <a:ea typeface="+mn-lt"/>
              <a:cs typeface="+mn-lt"/>
            </a:endParaRPr>
          </a:p>
          <a:p>
            <a:endParaRPr lang="en-GB" sz="2400" dirty="0">
              <a:latin typeface="Arial"/>
              <a:ea typeface="+mn-lt"/>
              <a:cs typeface="+mn-lt"/>
            </a:endParaRPr>
          </a:p>
          <a:p>
            <a:endParaRPr lang="en-GB" sz="2400" dirty="0">
              <a:latin typeface="Arial"/>
              <a:ea typeface="+mn-lt"/>
              <a:cs typeface="+mn-lt"/>
            </a:endParaRPr>
          </a:p>
        </p:txBody>
      </p:sp>
      <p:pic>
        <p:nvPicPr>
          <p:cNvPr id="2" name="Picture 2">
            <a:extLst>
              <a:ext uri="{FF2B5EF4-FFF2-40B4-BE49-F238E27FC236}">
                <a16:creationId xmlns:a16="http://schemas.microsoft.com/office/drawing/2014/main" id="{BBD92BFB-1AC8-479E-9F4F-467484F873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3104" y="4235237"/>
            <a:ext cx="4304313" cy="2425927"/>
          </a:xfrm>
          <a:prstGeom prst="rect">
            <a:avLst/>
          </a:prstGeom>
        </p:spPr>
      </p:pic>
      <p:sp>
        <p:nvSpPr>
          <p:cNvPr id="3" name="TextBox 2">
            <a:extLst>
              <a:ext uri="{FF2B5EF4-FFF2-40B4-BE49-F238E27FC236}">
                <a16:creationId xmlns:a16="http://schemas.microsoft.com/office/drawing/2014/main" id="{6DE449C1-086B-4828-B7B3-E1C379338F7E}"/>
              </a:ext>
            </a:extLst>
          </p:cNvPr>
          <p:cNvSpPr txBox="1"/>
          <p:nvPr/>
        </p:nvSpPr>
        <p:spPr>
          <a:xfrm>
            <a:off x="8111987" y="4794802"/>
            <a:ext cx="39690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b="1" dirty="0">
              <a:latin typeface="Arial"/>
              <a:cs typeface="Calibri"/>
            </a:endParaRPr>
          </a:p>
        </p:txBody>
      </p:sp>
    </p:spTree>
    <p:extLst>
      <p:ext uri="{BB962C8B-B14F-4D97-AF65-F5344CB8AC3E}">
        <p14:creationId xmlns:p14="http://schemas.microsoft.com/office/powerpoint/2010/main" val="402321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19744"/>
            <a:ext cx="10629897"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How do invasive species spread?</a:t>
            </a:r>
            <a:endParaRPr lang="en-US"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19923" y="1564924"/>
            <a:ext cx="11363322" cy="332398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latin typeface="Arial"/>
                <a:ea typeface="+mn-lt"/>
                <a:cs typeface="+mn-lt"/>
              </a:rPr>
              <a:t>Human activities</a:t>
            </a:r>
            <a:r>
              <a:rPr lang="en-GB" sz="2400" dirty="0">
                <a:latin typeface="Arial"/>
                <a:ea typeface="+mn-lt"/>
                <a:cs typeface="+mn-lt"/>
              </a:rPr>
              <a:t> are the </a:t>
            </a:r>
            <a:r>
              <a:rPr lang="en-GB" sz="2400" b="1" dirty="0">
                <a:latin typeface="Arial"/>
                <a:ea typeface="+mn-lt"/>
                <a:cs typeface="+mn-lt"/>
              </a:rPr>
              <a:t>biggest cause</a:t>
            </a:r>
            <a:r>
              <a:rPr lang="en-GB" sz="2400" dirty="0">
                <a:latin typeface="Arial"/>
                <a:ea typeface="+mn-lt"/>
                <a:cs typeface="+mn-lt"/>
              </a:rPr>
              <a:t> of the spread of invasive species.</a:t>
            </a:r>
            <a:endParaRPr lang="en-US" dirty="0">
              <a:latin typeface="Arial"/>
              <a:cs typeface="Arial"/>
            </a:endParaRPr>
          </a:p>
          <a:p>
            <a:r>
              <a:rPr lang="en-GB" sz="2400" dirty="0">
                <a:latin typeface="Arial"/>
                <a:ea typeface="+mn-lt"/>
                <a:cs typeface="+mn-lt"/>
              </a:rPr>
              <a:t>Sometimes humans move animals and plants around the world </a:t>
            </a:r>
            <a:r>
              <a:rPr lang="en-GB" sz="2400" b="1" dirty="0">
                <a:latin typeface="Arial"/>
                <a:ea typeface="+mn-lt"/>
                <a:cs typeface="+mn-lt"/>
              </a:rPr>
              <a:t>deliberately</a:t>
            </a:r>
            <a:r>
              <a:rPr lang="en-GB" sz="2400" dirty="0">
                <a:latin typeface="Arial"/>
                <a:ea typeface="+mn-lt"/>
                <a:cs typeface="+mn-lt"/>
              </a:rPr>
              <a:t>, for example to change an environment, as a form of pest control, to hunt, as horticultural specimens or to keep as pets. </a:t>
            </a:r>
            <a:endParaRPr lang="en-GB">
              <a:latin typeface="Calibri" panose="020F0502020204030204"/>
              <a:ea typeface="+mn-lt"/>
              <a:cs typeface="+mn-lt"/>
            </a:endParaRPr>
          </a:p>
          <a:p>
            <a:endParaRPr lang="en-GB" sz="2400" dirty="0">
              <a:latin typeface="Arial"/>
              <a:ea typeface="+mn-lt"/>
              <a:cs typeface="+mn-lt"/>
            </a:endParaRPr>
          </a:p>
          <a:p>
            <a:endParaRPr lang="en-GB" sz="2400" dirty="0">
              <a:latin typeface="Arial"/>
              <a:ea typeface="+mn-lt"/>
              <a:cs typeface="+mn-lt"/>
            </a:endParaRPr>
          </a:p>
          <a:p>
            <a:r>
              <a:rPr lang="en-GB" sz="2400" dirty="0">
                <a:latin typeface="Arial"/>
                <a:ea typeface="+mn-lt"/>
                <a:cs typeface="+mn-lt"/>
              </a:rPr>
              <a:t>This can go very wrong if those animals and plants move into wild settings and start breeding or begin behaving in ways that humans did not predict.</a:t>
            </a:r>
            <a:endParaRPr lang="en-GB">
              <a:cs typeface="Calibri"/>
            </a:endParaRPr>
          </a:p>
          <a:p>
            <a:endParaRPr lang="en-GB" dirty="0">
              <a:latin typeface="Arial"/>
              <a:ea typeface="+mn-lt"/>
              <a:cs typeface="+mn-lt"/>
            </a:endParaRPr>
          </a:p>
        </p:txBody>
      </p:sp>
      <p:sp>
        <p:nvSpPr>
          <p:cNvPr id="3" name="TextBox 2">
            <a:extLst>
              <a:ext uri="{FF2B5EF4-FFF2-40B4-BE49-F238E27FC236}">
                <a16:creationId xmlns:a16="http://schemas.microsoft.com/office/drawing/2014/main" id="{E96C6692-F1B9-4081-8359-8A7BFDCBAE2F}"/>
              </a:ext>
            </a:extLst>
          </p:cNvPr>
          <p:cNvSpPr txBox="1"/>
          <p:nvPr/>
        </p:nvSpPr>
        <p:spPr>
          <a:xfrm>
            <a:off x="7424531" y="5043280"/>
            <a:ext cx="451981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b="1" dirty="0">
              <a:latin typeface="Arial"/>
              <a:cs typeface="Calibri"/>
            </a:endParaRPr>
          </a:p>
        </p:txBody>
      </p:sp>
    </p:spTree>
    <p:extLst>
      <p:ext uri="{BB962C8B-B14F-4D97-AF65-F5344CB8AC3E}">
        <p14:creationId xmlns:p14="http://schemas.microsoft.com/office/powerpoint/2010/main" val="205828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18CE6B-9C55-4D39-95BE-64190FEFD240}"/>
              </a:ext>
            </a:extLst>
          </p:cNvPr>
          <p:cNvSpPr txBox="1"/>
          <p:nvPr/>
        </p:nvSpPr>
        <p:spPr>
          <a:xfrm>
            <a:off x="781052" y="119744"/>
            <a:ext cx="10629897"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How do invasive species spread?</a:t>
            </a:r>
            <a:endParaRPr lang="en-US"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376791" y="1061716"/>
            <a:ext cx="11363322" cy="15696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dirty="0">
              <a:latin typeface="Arial"/>
              <a:cs typeface="Calibri"/>
            </a:endParaRPr>
          </a:p>
          <a:p>
            <a:r>
              <a:rPr lang="en-GB" sz="2400" dirty="0">
                <a:latin typeface="Arial"/>
                <a:ea typeface="+mn-lt"/>
                <a:cs typeface="+mn-lt"/>
              </a:rPr>
              <a:t>Humans can also create a problem by </a:t>
            </a:r>
            <a:r>
              <a:rPr lang="en-GB" sz="2400" b="1" dirty="0">
                <a:latin typeface="Arial"/>
                <a:ea typeface="+mn-lt"/>
                <a:cs typeface="+mn-lt"/>
              </a:rPr>
              <a:t>accident</a:t>
            </a:r>
            <a:r>
              <a:rPr lang="en-GB" sz="2400" dirty="0">
                <a:latin typeface="Arial"/>
                <a:ea typeface="+mn-lt"/>
                <a:cs typeface="+mn-lt"/>
              </a:rPr>
              <a:t>. Over the last century, we've been flying to holiday destinations and shipping cargo to far-flung countries, and occasionally animals and plants have hitched a ride.</a:t>
            </a:r>
            <a:endParaRPr lang="en-GB" dirty="0">
              <a:latin typeface="Arial"/>
              <a:ea typeface="+mn-lt"/>
              <a:cs typeface="+mn-lt"/>
            </a:endParaRPr>
          </a:p>
        </p:txBody>
      </p:sp>
      <p:pic>
        <p:nvPicPr>
          <p:cNvPr id="2" name="Picture 2" descr="A picture containing stone&#10;&#10;Description automatically generated">
            <a:extLst>
              <a:ext uri="{FF2B5EF4-FFF2-40B4-BE49-F238E27FC236}">
                <a16:creationId xmlns:a16="http://schemas.microsoft.com/office/drawing/2014/main" id="{1F301E94-6450-4962-B428-B4B80CD14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151" y="3193947"/>
            <a:ext cx="4249695" cy="3175941"/>
          </a:xfrm>
          <a:prstGeom prst="rect">
            <a:avLst/>
          </a:prstGeom>
        </p:spPr>
      </p:pic>
      <p:sp>
        <p:nvSpPr>
          <p:cNvPr id="3" name="TextBox 2">
            <a:extLst>
              <a:ext uri="{FF2B5EF4-FFF2-40B4-BE49-F238E27FC236}">
                <a16:creationId xmlns:a16="http://schemas.microsoft.com/office/drawing/2014/main" id="{E96C6692-F1B9-4081-8359-8A7BFDCBAE2F}"/>
              </a:ext>
            </a:extLst>
          </p:cNvPr>
          <p:cNvSpPr txBox="1"/>
          <p:nvPr/>
        </p:nvSpPr>
        <p:spPr>
          <a:xfrm>
            <a:off x="7424531" y="5043280"/>
            <a:ext cx="451981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b="1" dirty="0">
              <a:latin typeface="Arial"/>
              <a:cs typeface="Calibri"/>
            </a:endParaRPr>
          </a:p>
        </p:txBody>
      </p:sp>
    </p:spTree>
    <p:extLst>
      <p:ext uri="{BB962C8B-B14F-4D97-AF65-F5344CB8AC3E}">
        <p14:creationId xmlns:p14="http://schemas.microsoft.com/office/powerpoint/2010/main" val="274168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B57E8850-6A10-429D-AC65-7928B2F08223}"/>
              </a:ext>
            </a:extLst>
          </p:cNvPr>
          <p:cNvPicPr>
            <a:picLocks noChangeAspect="1"/>
          </p:cNvPicPr>
          <p:nvPr/>
        </p:nvPicPr>
        <p:blipFill>
          <a:blip r:embed="rId2"/>
          <a:stretch>
            <a:fillRect/>
          </a:stretch>
        </p:blipFill>
        <p:spPr>
          <a:xfrm>
            <a:off x="1855022" y="2544778"/>
            <a:ext cx="8247538" cy="4409660"/>
          </a:xfrm>
          <a:prstGeom prst="rect">
            <a:avLst/>
          </a:prstGeom>
        </p:spPr>
      </p:pic>
      <p:sp>
        <p:nvSpPr>
          <p:cNvPr id="5" name="TextBox 4">
            <a:extLst>
              <a:ext uri="{FF2B5EF4-FFF2-40B4-BE49-F238E27FC236}">
                <a16:creationId xmlns:a16="http://schemas.microsoft.com/office/drawing/2014/main" id="{2F18CE6B-9C55-4D39-95BE-64190FEFD240}"/>
              </a:ext>
            </a:extLst>
          </p:cNvPr>
          <p:cNvSpPr txBox="1"/>
          <p:nvPr/>
        </p:nvSpPr>
        <p:spPr>
          <a:xfrm>
            <a:off x="781052" y="148499"/>
            <a:ext cx="10629897"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400" b="1" dirty="0">
                <a:latin typeface="Arial"/>
                <a:cs typeface="Arial"/>
              </a:rPr>
              <a:t>How do invasive species spread?</a:t>
            </a:r>
            <a:endParaRPr lang="en-US" sz="4400" b="1" dirty="0">
              <a:latin typeface="Arial"/>
              <a:cs typeface="Arial"/>
            </a:endParaRPr>
          </a:p>
          <a:p>
            <a:pPr algn="ctr">
              <a:defRPr/>
            </a:pPr>
            <a:endParaRPr lang="en-GB" sz="4400" b="1" dirty="0">
              <a:latin typeface="Arial"/>
              <a:cs typeface="Arial"/>
            </a:endParaRPr>
          </a:p>
        </p:txBody>
      </p:sp>
      <p:sp>
        <p:nvSpPr>
          <p:cNvPr id="6" name="TextBox 1">
            <a:extLst>
              <a:ext uri="{FF2B5EF4-FFF2-40B4-BE49-F238E27FC236}">
                <a16:creationId xmlns:a16="http://schemas.microsoft.com/office/drawing/2014/main" id="{557909D0-8AFF-4019-875B-59961257709E}"/>
              </a:ext>
            </a:extLst>
          </p:cNvPr>
          <p:cNvSpPr txBox="1"/>
          <p:nvPr/>
        </p:nvSpPr>
        <p:spPr>
          <a:xfrm>
            <a:off x="463056" y="1162358"/>
            <a:ext cx="11265885" cy="15696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latin typeface="Arial"/>
                <a:ea typeface="+mn-lt"/>
                <a:cs typeface="+mn-lt"/>
              </a:rPr>
              <a:t>Chris Raper is based at the Natural History Museum and manages the </a:t>
            </a:r>
            <a:r>
              <a:rPr lang="en-GB" sz="2400" dirty="0">
                <a:latin typeface="Arial"/>
                <a:ea typeface="+mn-lt"/>
                <a:cs typeface="+mn-lt"/>
                <a:hlinkClick r:id="rId3"/>
              </a:rPr>
              <a:t>UK Species Inventory</a:t>
            </a:r>
            <a:r>
              <a:rPr lang="en-GB" sz="2400" dirty="0">
                <a:latin typeface="Arial"/>
                <a:ea typeface="+mn-lt"/>
                <a:cs typeface="+mn-lt"/>
              </a:rPr>
              <a:t>, a database containing the names of all known organisms in the UK. He is often one of the first people to be made aware of a new species as it arrives on UK shores.</a:t>
            </a:r>
          </a:p>
        </p:txBody>
      </p:sp>
      <p:sp>
        <p:nvSpPr>
          <p:cNvPr id="4" name="TextBox 3">
            <a:extLst>
              <a:ext uri="{FF2B5EF4-FFF2-40B4-BE49-F238E27FC236}">
                <a16:creationId xmlns:a16="http://schemas.microsoft.com/office/drawing/2014/main" id="{04109645-3FBD-49F3-8716-809A0F9A4B05}"/>
              </a:ext>
            </a:extLst>
          </p:cNvPr>
          <p:cNvSpPr txBox="1"/>
          <p:nvPr/>
        </p:nvSpPr>
        <p:spPr>
          <a:xfrm>
            <a:off x="3446298" y="3288385"/>
            <a:ext cx="576541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Arial"/>
                <a:cs typeface="Arial"/>
              </a:rPr>
              <a:t>Human interaction with animals and plants can be complicated. </a:t>
            </a:r>
            <a:r>
              <a:rPr lang="en-GB" sz="2400" b="1" dirty="0">
                <a:latin typeface="Arial"/>
                <a:cs typeface="Arial"/>
              </a:rPr>
              <a:t>Humans often don't move animals deliberately</a:t>
            </a:r>
            <a:r>
              <a:rPr lang="en-GB" sz="2400" dirty="0">
                <a:latin typeface="Arial"/>
                <a:cs typeface="Arial"/>
              </a:rPr>
              <a:t>, but through industry or transport. Or species were moved to neighbouring regions and then </a:t>
            </a:r>
            <a:r>
              <a:rPr lang="en-GB" sz="2400" b="1" dirty="0">
                <a:latin typeface="Arial"/>
                <a:cs typeface="Arial"/>
              </a:rPr>
              <a:t>spread of their own accord</a:t>
            </a:r>
            <a:r>
              <a:rPr lang="en-GB" sz="2400" dirty="0">
                <a:latin typeface="Arial"/>
                <a:cs typeface="Arial"/>
              </a:rPr>
              <a:t>.</a:t>
            </a:r>
          </a:p>
          <a:p>
            <a:pPr algn="ctr"/>
            <a:endParaRPr lang="en-GB" sz="1400" b="1" i="1" dirty="0">
              <a:latin typeface="Arial"/>
              <a:cs typeface="Arial"/>
            </a:endParaRPr>
          </a:p>
          <a:p>
            <a:pPr algn="ctr"/>
            <a:endParaRPr lang="en-GB" sz="1400" b="1" i="1" dirty="0">
              <a:latin typeface="Arial"/>
              <a:cs typeface="Calibri"/>
            </a:endParaRPr>
          </a:p>
        </p:txBody>
      </p:sp>
    </p:spTree>
    <p:extLst>
      <p:ext uri="{BB962C8B-B14F-4D97-AF65-F5344CB8AC3E}">
        <p14:creationId xmlns:p14="http://schemas.microsoft.com/office/powerpoint/2010/main" val="3765559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3374</Words>
  <Application>Microsoft Office PowerPoint</Application>
  <PresentationFormat>Widescreen</PresentationFormat>
  <Paragraphs>296</Paragraphs>
  <Slides>35</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Calibri Light</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invasive species?</dc:title>
  <dc:creator/>
  <cp:lastModifiedBy/>
  <cp:revision>1</cp:revision>
  <dcterms:created xsi:type="dcterms:W3CDTF">2022-08-22T11:05:54Z</dcterms:created>
  <dcterms:modified xsi:type="dcterms:W3CDTF">2022-08-22T11:07:31Z</dcterms:modified>
  <cp:category>Climate Change and biodiversity</cp:category>
</cp:coreProperties>
</file>